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8" r:id="rId2"/>
    <p:sldMasterId id="2147483683" r:id="rId3"/>
    <p:sldMasterId id="2147483693" r:id="rId4"/>
  </p:sldMasterIdLst>
  <p:notesMasterIdLst>
    <p:notesMasterId r:id="rId42"/>
  </p:notesMasterIdLst>
  <p:handoutMasterIdLst>
    <p:handoutMasterId r:id="rId43"/>
  </p:handoutMasterIdLst>
  <p:sldIdLst>
    <p:sldId id="317" r:id="rId5"/>
    <p:sldId id="329" r:id="rId6"/>
    <p:sldId id="276" r:id="rId7"/>
    <p:sldId id="425" r:id="rId8"/>
    <p:sldId id="426" r:id="rId9"/>
    <p:sldId id="401" r:id="rId10"/>
    <p:sldId id="362" r:id="rId11"/>
    <p:sldId id="427" r:id="rId12"/>
    <p:sldId id="311" r:id="rId13"/>
    <p:sldId id="428" r:id="rId14"/>
    <p:sldId id="429" r:id="rId15"/>
    <p:sldId id="430" r:id="rId16"/>
    <p:sldId id="370" r:id="rId17"/>
    <p:sldId id="371" r:id="rId18"/>
    <p:sldId id="368" r:id="rId19"/>
    <p:sldId id="369" r:id="rId20"/>
    <p:sldId id="372" r:id="rId21"/>
    <p:sldId id="433" r:id="rId22"/>
    <p:sldId id="439" r:id="rId23"/>
    <p:sldId id="435" r:id="rId24"/>
    <p:sldId id="436" r:id="rId25"/>
    <p:sldId id="438" r:id="rId26"/>
    <p:sldId id="431" r:id="rId27"/>
    <p:sldId id="415" r:id="rId28"/>
    <p:sldId id="416" r:id="rId29"/>
    <p:sldId id="444" r:id="rId30"/>
    <p:sldId id="445" r:id="rId31"/>
    <p:sldId id="443" r:id="rId32"/>
    <p:sldId id="442" r:id="rId33"/>
    <p:sldId id="417" r:id="rId34"/>
    <p:sldId id="418" r:id="rId35"/>
    <p:sldId id="432" r:id="rId36"/>
    <p:sldId id="420" r:id="rId37"/>
    <p:sldId id="421" r:id="rId38"/>
    <p:sldId id="422" r:id="rId39"/>
    <p:sldId id="440" r:id="rId40"/>
    <p:sldId id="441" r:id="rId41"/>
  </p:sldIdLst>
  <p:sldSz cx="9144000" cy="5143500" type="screen16x9"/>
  <p:notesSz cx="6797675" cy="9928225"/>
  <p:embeddedFontLst>
    <p:embeddedFont>
      <p:font typeface="Golos Text" panose="020B0604020202020204" charset="-52"/>
      <p:regular r:id="rId44"/>
      <p:bold r:id="rId45"/>
    </p:embeddedFont>
    <p:embeddedFont>
      <p:font typeface="맑은 고딕" panose="020B0503020000020004" pitchFamily="34" charset="-127"/>
      <p:regular r:id="rId46"/>
      <p:bold r:id="rId47"/>
    </p:embeddedFont>
    <p:embeddedFont>
      <p:font typeface="Raleway" panose="020B0604020202020204" charset="0"/>
      <p:regular r:id="rId48"/>
      <p:bold r:id="rId49"/>
      <p:italic r:id="rId50"/>
      <p:boldItalic r:id="rId51"/>
    </p:embeddedFont>
    <p:embeddedFont>
      <p:font typeface="Golos Text VF Black" panose="020B0604020202020204" charset="0"/>
      <p:bold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  <p:embeddedFont>
      <p:font typeface="Tahoma" panose="020B0604030504040204" pitchFamily="34" charset="0"/>
      <p:regular r:id="rId57"/>
      <p:bold r:id="rId58"/>
    </p:embeddedFont>
    <p:embeddedFont>
      <p:font typeface="Century Gothic" panose="020B0502020202020204" pitchFamily="34" charset="0"/>
      <p:regular r:id="rId59"/>
      <p:bold r:id="rId60"/>
      <p:italic r:id="rId61"/>
      <p:boldItalic r:id="rId62"/>
    </p:embeddedFont>
    <p:embeddedFont>
      <p:font typeface="Lato" panose="020B060402020202020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CA7"/>
    <a:srgbClr val="0160AF"/>
    <a:srgbClr val="015598"/>
    <a:srgbClr val="0070C0"/>
    <a:srgbClr val="0060A8"/>
    <a:srgbClr val="003E6C"/>
    <a:srgbClr val="00467A"/>
    <a:srgbClr val="083455"/>
    <a:srgbClr val="EFF8FF"/>
    <a:srgbClr val="DD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E28499-1008-4CD6-BAF8-A3FD045BFF2D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3714" autoAdjust="0"/>
  </p:normalViewPr>
  <p:slideViewPr>
    <p:cSldViewPr>
      <p:cViewPr varScale="1">
        <p:scale>
          <a:sx n="144" d="100"/>
          <a:sy n="144" d="100"/>
        </p:scale>
        <p:origin x="708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14E7E2-D5CB-4F2B-9078-C735C9630E6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C2518B6-35C3-475E-9FD6-7647506C8139}">
      <dgm:prSet phldrT="[Текст]" custT="1"/>
      <dgm:spPr/>
      <dgm:t>
        <a:bodyPr/>
        <a:lstStyle/>
        <a:p>
          <a:r>
            <a:rPr lang="ru-RU" sz="1100" b="1" dirty="0" smtClean="0"/>
            <a:t>Банк подает заявку на аккредитацию</a:t>
          </a:r>
          <a:endParaRPr lang="ru-RU" sz="1100" dirty="0"/>
        </a:p>
      </dgm:t>
    </dgm:pt>
    <dgm:pt modelId="{6169619B-42DE-4A95-80F6-1ABF03122094}" type="parTrans" cxnId="{6BB548FB-614B-43C2-8E08-8BA4ADC084B3}">
      <dgm:prSet/>
      <dgm:spPr/>
      <dgm:t>
        <a:bodyPr/>
        <a:lstStyle/>
        <a:p>
          <a:endParaRPr lang="ru-RU"/>
        </a:p>
      </dgm:t>
    </dgm:pt>
    <dgm:pt modelId="{29114928-2EBF-4A6C-8F00-48657F048795}" type="sibTrans" cxnId="{6BB548FB-614B-43C2-8E08-8BA4ADC084B3}">
      <dgm:prSet/>
      <dgm:spPr/>
      <dgm:t>
        <a:bodyPr/>
        <a:lstStyle/>
        <a:p>
          <a:endParaRPr lang="ru-RU"/>
        </a:p>
      </dgm:t>
    </dgm:pt>
    <dgm:pt modelId="{05A32D5C-E030-42AE-805B-36CE61CEB3A4}">
      <dgm:prSet phldrT="[Текст]"/>
      <dgm:spPr/>
      <dgm:t>
        <a:bodyPr/>
        <a:lstStyle/>
        <a:p>
          <a:endParaRPr lang="ru-RU" dirty="0"/>
        </a:p>
      </dgm:t>
    </dgm:pt>
    <dgm:pt modelId="{1725BB89-7CC8-49B2-811E-FEE26603240D}" type="parTrans" cxnId="{52C6427D-EF62-4EA7-AA26-BC61C489D233}">
      <dgm:prSet/>
      <dgm:spPr/>
      <dgm:t>
        <a:bodyPr/>
        <a:lstStyle/>
        <a:p>
          <a:endParaRPr lang="ru-RU"/>
        </a:p>
      </dgm:t>
    </dgm:pt>
    <dgm:pt modelId="{E8500D70-B26D-4BFE-BFF6-323FC6FE589E}" type="sibTrans" cxnId="{52C6427D-EF62-4EA7-AA26-BC61C489D233}">
      <dgm:prSet/>
      <dgm:spPr/>
      <dgm:t>
        <a:bodyPr/>
        <a:lstStyle/>
        <a:p>
          <a:endParaRPr lang="ru-RU"/>
        </a:p>
      </dgm:t>
    </dgm:pt>
    <dgm:pt modelId="{5BDFC38D-22A8-4441-AB04-90D184CA2D88}">
      <dgm:prSet phldrT="[Текст]" custT="1"/>
      <dgm:spPr/>
      <dgm:t>
        <a:bodyPr/>
        <a:lstStyle/>
        <a:p>
          <a:r>
            <a:rPr lang="ru-RU" sz="1100" b="1" dirty="0" smtClean="0"/>
            <a:t>Пропорциональное распределение лимитов на банки</a:t>
          </a:r>
          <a:endParaRPr lang="ru-RU" sz="1100" dirty="0"/>
        </a:p>
      </dgm:t>
    </dgm:pt>
    <dgm:pt modelId="{7ABD054E-9507-4F3A-A733-4CD935C8A4B5}" type="parTrans" cxnId="{E842A990-E079-468F-B7D3-ACE7DCCE66DE}">
      <dgm:prSet/>
      <dgm:spPr/>
      <dgm:t>
        <a:bodyPr/>
        <a:lstStyle/>
        <a:p>
          <a:endParaRPr lang="ru-RU"/>
        </a:p>
      </dgm:t>
    </dgm:pt>
    <dgm:pt modelId="{BD8393D6-38DD-4F60-8E6C-7DB20E04AD1E}" type="sibTrans" cxnId="{E842A990-E079-468F-B7D3-ACE7DCCE66DE}">
      <dgm:prSet/>
      <dgm:spPr/>
      <dgm:t>
        <a:bodyPr/>
        <a:lstStyle/>
        <a:p>
          <a:endParaRPr lang="ru-RU"/>
        </a:p>
      </dgm:t>
    </dgm:pt>
    <dgm:pt modelId="{4B8E14EB-D65A-4DBB-AD50-1967A9269D8C}">
      <dgm:prSet phldrT="[Текст]"/>
      <dgm:spPr/>
      <dgm:t>
        <a:bodyPr/>
        <a:lstStyle/>
        <a:p>
          <a:r>
            <a:rPr lang="ru-RU" b="1" dirty="0" smtClean="0"/>
            <a:t>Ежемесячное перечисление субсидии банкам</a:t>
          </a:r>
          <a:endParaRPr lang="ru-RU" dirty="0"/>
        </a:p>
      </dgm:t>
    </dgm:pt>
    <dgm:pt modelId="{57C8E2CE-F00C-4C65-B4D2-B79A550DB133}" type="parTrans" cxnId="{AB7125FE-A691-4F3E-8554-6E82BA44B9B6}">
      <dgm:prSet/>
      <dgm:spPr/>
      <dgm:t>
        <a:bodyPr/>
        <a:lstStyle/>
        <a:p>
          <a:endParaRPr lang="ru-RU"/>
        </a:p>
      </dgm:t>
    </dgm:pt>
    <dgm:pt modelId="{4E8D6732-6355-4861-BD98-B21218A37ECD}" type="sibTrans" cxnId="{AB7125FE-A691-4F3E-8554-6E82BA44B9B6}">
      <dgm:prSet/>
      <dgm:spPr/>
      <dgm:t>
        <a:bodyPr/>
        <a:lstStyle/>
        <a:p>
          <a:endParaRPr lang="ru-RU"/>
        </a:p>
      </dgm:t>
    </dgm:pt>
    <dgm:pt modelId="{A438BBE3-8620-482F-A685-0DC232676FFC}" type="pres">
      <dgm:prSet presAssocID="{7214E7E2-D5CB-4F2B-9078-C735C9630E6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ED5CB28-5962-495F-91CC-008330B584C1}" type="pres">
      <dgm:prSet presAssocID="{7C2518B6-35C3-475E-9FD6-7647506C8139}" presName="composite" presStyleCnt="0"/>
      <dgm:spPr/>
    </dgm:pt>
    <dgm:pt modelId="{74C50DA3-9608-41EE-B3F3-1043FCEB718B}" type="pres">
      <dgm:prSet presAssocID="{7C2518B6-35C3-475E-9FD6-7647506C8139}" presName="bentUpArrow1" presStyleLbl="alignImgPlace1" presStyleIdx="0" presStyleCnt="2" custScaleX="82713" custLinFactNeighborX="-25702" custLinFactNeighborY="3435"/>
      <dgm:spPr/>
    </dgm:pt>
    <dgm:pt modelId="{9D6C22F5-7C86-4887-81D7-71EE9E8A381B}" type="pres">
      <dgm:prSet presAssocID="{7C2518B6-35C3-475E-9FD6-7647506C8139}" presName="ParentText" presStyleLbl="node1" presStyleIdx="0" presStyleCnt="3" custScaleX="1871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18A0B-E9B7-4B1F-9937-6F502C0E8037}" type="pres">
      <dgm:prSet presAssocID="{7C2518B6-35C3-475E-9FD6-7647506C8139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63EA4-ABEA-4214-AE7F-6B3A75A28A15}" type="pres">
      <dgm:prSet presAssocID="{29114928-2EBF-4A6C-8F00-48657F048795}" presName="sibTrans" presStyleCnt="0"/>
      <dgm:spPr/>
    </dgm:pt>
    <dgm:pt modelId="{7D226B9D-8236-4FC3-9808-ACAEC420679F}" type="pres">
      <dgm:prSet presAssocID="{5BDFC38D-22A8-4441-AB04-90D184CA2D88}" presName="composite" presStyleCnt="0"/>
      <dgm:spPr/>
    </dgm:pt>
    <dgm:pt modelId="{4CC2A343-4C2A-4ACF-86D7-CDD2978ABCE7}" type="pres">
      <dgm:prSet presAssocID="{5BDFC38D-22A8-4441-AB04-90D184CA2D88}" presName="bentUpArrow1" presStyleLbl="alignImgPlace1" presStyleIdx="1" presStyleCnt="2" custScaleX="75909" custLinFactNeighborX="-27836" custLinFactNeighborY="-5504"/>
      <dgm:spPr/>
    </dgm:pt>
    <dgm:pt modelId="{34DCEA2D-1502-4933-8EA8-71211EE5C397}" type="pres">
      <dgm:prSet presAssocID="{5BDFC38D-22A8-4441-AB04-90D184CA2D88}" presName="ParentText" presStyleLbl="node1" presStyleIdx="1" presStyleCnt="3" custScaleX="1846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A7220-339B-4142-90C2-EFE4E8A33929}" type="pres">
      <dgm:prSet presAssocID="{5BDFC38D-22A8-4441-AB04-90D184CA2D88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8D24AF0-033D-48FD-986B-6CDDF206CCCC}" type="pres">
      <dgm:prSet presAssocID="{BD8393D6-38DD-4F60-8E6C-7DB20E04AD1E}" presName="sibTrans" presStyleCnt="0"/>
      <dgm:spPr/>
    </dgm:pt>
    <dgm:pt modelId="{96491F87-3B6A-4445-B46D-2AFAE289CA6E}" type="pres">
      <dgm:prSet presAssocID="{4B8E14EB-D65A-4DBB-AD50-1967A9269D8C}" presName="composite" presStyleCnt="0"/>
      <dgm:spPr/>
    </dgm:pt>
    <dgm:pt modelId="{30624F0D-E4DF-43EC-B203-FF267A76661E}" type="pres">
      <dgm:prSet presAssocID="{4B8E14EB-D65A-4DBB-AD50-1967A9269D8C}" presName="ParentText" presStyleLbl="node1" presStyleIdx="2" presStyleCnt="3" custScaleX="1837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C6427D-EF62-4EA7-AA26-BC61C489D233}" srcId="{7C2518B6-35C3-475E-9FD6-7647506C8139}" destId="{05A32D5C-E030-42AE-805B-36CE61CEB3A4}" srcOrd="0" destOrd="0" parTransId="{1725BB89-7CC8-49B2-811E-FEE26603240D}" sibTransId="{E8500D70-B26D-4BFE-BFF6-323FC6FE589E}"/>
    <dgm:cxn modelId="{BCBE526C-6D33-4CAA-9DA3-F12DFCA391C7}" type="presOf" srcId="{5BDFC38D-22A8-4441-AB04-90D184CA2D88}" destId="{34DCEA2D-1502-4933-8EA8-71211EE5C397}" srcOrd="0" destOrd="0" presId="urn:microsoft.com/office/officeart/2005/8/layout/StepDownProcess"/>
    <dgm:cxn modelId="{6BB548FB-614B-43C2-8E08-8BA4ADC084B3}" srcId="{7214E7E2-D5CB-4F2B-9078-C735C9630E67}" destId="{7C2518B6-35C3-475E-9FD6-7647506C8139}" srcOrd="0" destOrd="0" parTransId="{6169619B-42DE-4A95-80F6-1ABF03122094}" sibTransId="{29114928-2EBF-4A6C-8F00-48657F048795}"/>
    <dgm:cxn modelId="{E87482FB-408B-47D1-93D1-37B5365F6E5E}" type="presOf" srcId="{05A32D5C-E030-42AE-805B-36CE61CEB3A4}" destId="{F4F18A0B-E9B7-4B1F-9937-6F502C0E8037}" srcOrd="0" destOrd="0" presId="urn:microsoft.com/office/officeart/2005/8/layout/StepDownProcess"/>
    <dgm:cxn modelId="{E842A990-E079-468F-B7D3-ACE7DCCE66DE}" srcId="{7214E7E2-D5CB-4F2B-9078-C735C9630E67}" destId="{5BDFC38D-22A8-4441-AB04-90D184CA2D88}" srcOrd="1" destOrd="0" parTransId="{7ABD054E-9507-4F3A-A733-4CD935C8A4B5}" sibTransId="{BD8393D6-38DD-4F60-8E6C-7DB20E04AD1E}"/>
    <dgm:cxn modelId="{4CC33963-529F-460E-8333-12AD4A64C02B}" type="presOf" srcId="{7C2518B6-35C3-475E-9FD6-7647506C8139}" destId="{9D6C22F5-7C86-4887-81D7-71EE9E8A381B}" srcOrd="0" destOrd="0" presId="urn:microsoft.com/office/officeart/2005/8/layout/StepDownProcess"/>
    <dgm:cxn modelId="{914495B7-32A4-4A8E-863C-9A88FA86817B}" type="presOf" srcId="{7214E7E2-D5CB-4F2B-9078-C735C9630E67}" destId="{A438BBE3-8620-482F-A685-0DC232676FFC}" srcOrd="0" destOrd="0" presId="urn:microsoft.com/office/officeart/2005/8/layout/StepDownProcess"/>
    <dgm:cxn modelId="{AB7125FE-A691-4F3E-8554-6E82BA44B9B6}" srcId="{7214E7E2-D5CB-4F2B-9078-C735C9630E67}" destId="{4B8E14EB-D65A-4DBB-AD50-1967A9269D8C}" srcOrd="2" destOrd="0" parTransId="{57C8E2CE-F00C-4C65-B4D2-B79A550DB133}" sibTransId="{4E8D6732-6355-4861-BD98-B21218A37ECD}"/>
    <dgm:cxn modelId="{C9B2C95D-661C-43D2-8629-9F1AEE1A9AAB}" type="presOf" srcId="{4B8E14EB-D65A-4DBB-AD50-1967A9269D8C}" destId="{30624F0D-E4DF-43EC-B203-FF267A76661E}" srcOrd="0" destOrd="0" presId="urn:microsoft.com/office/officeart/2005/8/layout/StepDownProcess"/>
    <dgm:cxn modelId="{6CD34284-5D71-4942-8F63-F326067DB060}" type="presParOf" srcId="{A438BBE3-8620-482F-A685-0DC232676FFC}" destId="{8ED5CB28-5962-495F-91CC-008330B584C1}" srcOrd="0" destOrd="0" presId="urn:microsoft.com/office/officeart/2005/8/layout/StepDownProcess"/>
    <dgm:cxn modelId="{81318A61-CF32-4D07-91C9-DF336A59315A}" type="presParOf" srcId="{8ED5CB28-5962-495F-91CC-008330B584C1}" destId="{74C50DA3-9608-41EE-B3F3-1043FCEB718B}" srcOrd="0" destOrd="0" presId="urn:microsoft.com/office/officeart/2005/8/layout/StepDownProcess"/>
    <dgm:cxn modelId="{EA0694C2-0F98-4AFF-AA83-54550CFBB571}" type="presParOf" srcId="{8ED5CB28-5962-495F-91CC-008330B584C1}" destId="{9D6C22F5-7C86-4887-81D7-71EE9E8A381B}" srcOrd="1" destOrd="0" presId="urn:microsoft.com/office/officeart/2005/8/layout/StepDownProcess"/>
    <dgm:cxn modelId="{59347BE5-A69A-4EBD-B22F-81E78ECC8171}" type="presParOf" srcId="{8ED5CB28-5962-495F-91CC-008330B584C1}" destId="{F4F18A0B-E9B7-4B1F-9937-6F502C0E8037}" srcOrd="2" destOrd="0" presId="urn:microsoft.com/office/officeart/2005/8/layout/StepDownProcess"/>
    <dgm:cxn modelId="{4D436D55-A3EC-488A-BF6D-8DC033F95BBF}" type="presParOf" srcId="{A438BBE3-8620-482F-A685-0DC232676FFC}" destId="{12B63EA4-ABEA-4214-AE7F-6B3A75A28A15}" srcOrd="1" destOrd="0" presId="urn:microsoft.com/office/officeart/2005/8/layout/StepDownProcess"/>
    <dgm:cxn modelId="{5DA38DA1-E57F-426C-B081-E2BAE3831C37}" type="presParOf" srcId="{A438BBE3-8620-482F-A685-0DC232676FFC}" destId="{7D226B9D-8236-4FC3-9808-ACAEC420679F}" srcOrd="2" destOrd="0" presId="urn:microsoft.com/office/officeart/2005/8/layout/StepDownProcess"/>
    <dgm:cxn modelId="{1E6F6984-A46D-4851-B22A-D70C0D54A3C1}" type="presParOf" srcId="{7D226B9D-8236-4FC3-9808-ACAEC420679F}" destId="{4CC2A343-4C2A-4ACF-86D7-CDD2978ABCE7}" srcOrd="0" destOrd="0" presId="urn:microsoft.com/office/officeart/2005/8/layout/StepDownProcess"/>
    <dgm:cxn modelId="{9D0F0423-5001-4262-A7A5-BBCC6D920CDE}" type="presParOf" srcId="{7D226B9D-8236-4FC3-9808-ACAEC420679F}" destId="{34DCEA2D-1502-4933-8EA8-71211EE5C397}" srcOrd="1" destOrd="0" presId="urn:microsoft.com/office/officeart/2005/8/layout/StepDownProcess"/>
    <dgm:cxn modelId="{D2E927BA-15DC-4A7D-BEAC-2341E117C547}" type="presParOf" srcId="{7D226B9D-8236-4FC3-9808-ACAEC420679F}" destId="{D44A7220-339B-4142-90C2-EFE4E8A33929}" srcOrd="2" destOrd="0" presId="urn:microsoft.com/office/officeart/2005/8/layout/StepDownProcess"/>
    <dgm:cxn modelId="{5D4F8988-8627-4A54-BE8B-FEC8F7CC8E4F}" type="presParOf" srcId="{A438BBE3-8620-482F-A685-0DC232676FFC}" destId="{38D24AF0-033D-48FD-986B-6CDDF206CCCC}" srcOrd="3" destOrd="0" presId="urn:microsoft.com/office/officeart/2005/8/layout/StepDownProcess"/>
    <dgm:cxn modelId="{948E9F7B-5360-4C55-9400-335FFC9FF3D0}" type="presParOf" srcId="{A438BBE3-8620-482F-A685-0DC232676FFC}" destId="{96491F87-3B6A-4445-B46D-2AFAE289CA6E}" srcOrd="4" destOrd="0" presId="urn:microsoft.com/office/officeart/2005/8/layout/StepDownProcess"/>
    <dgm:cxn modelId="{75272EA7-7992-4D25-98CC-F36C129B8712}" type="presParOf" srcId="{96491F87-3B6A-4445-B46D-2AFAE289CA6E}" destId="{30624F0D-E4DF-43EC-B203-FF267A76661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50DA3-9608-41EE-B3F3-1043FCEB718B}">
      <dsp:nvSpPr>
        <dsp:cNvPr id="0" name=""/>
        <dsp:cNvSpPr/>
      </dsp:nvSpPr>
      <dsp:spPr>
        <a:xfrm rot="5400000">
          <a:off x="560722" y="663391"/>
          <a:ext cx="525065" cy="4944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C22F5-7C86-4887-81D7-71EE9E8A381B}">
      <dsp:nvSpPr>
        <dsp:cNvPr id="0" name=""/>
        <dsp:cNvSpPr/>
      </dsp:nvSpPr>
      <dsp:spPr>
        <a:xfrm>
          <a:off x="190019" y="11641"/>
          <a:ext cx="1654362" cy="618702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Банк подает заявку на аккредитацию</a:t>
          </a:r>
          <a:endParaRPr lang="ru-RU" sz="1100" kern="1200" dirty="0"/>
        </a:p>
      </dsp:txBody>
      <dsp:txXfrm>
        <a:off x="220227" y="41849"/>
        <a:ext cx="1593946" cy="558286"/>
      </dsp:txXfrm>
    </dsp:sp>
    <dsp:sp modelId="{F4F18A0B-E9B7-4B1F-9937-6F502C0E8037}">
      <dsp:nvSpPr>
        <dsp:cNvPr id="0" name=""/>
        <dsp:cNvSpPr/>
      </dsp:nvSpPr>
      <dsp:spPr>
        <a:xfrm>
          <a:off x="1459151" y="70649"/>
          <a:ext cx="642865" cy="500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1459151" y="70649"/>
        <a:ext cx="642865" cy="500062"/>
      </dsp:txXfrm>
    </dsp:sp>
    <dsp:sp modelId="{4CC2A343-4C2A-4ACF-86D7-CDD2978ABCE7}">
      <dsp:nvSpPr>
        <dsp:cNvPr id="0" name=""/>
        <dsp:cNvSpPr/>
      </dsp:nvSpPr>
      <dsp:spPr>
        <a:xfrm rot="5400000">
          <a:off x="1454777" y="1331799"/>
          <a:ext cx="525065" cy="45376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45939"/>
            <a:satOff val="-2377"/>
            <a:lumOff val="137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CEA2D-1502-4933-8EA8-71211EE5C397}">
      <dsp:nvSpPr>
        <dsp:cNvPr id="0" name=""/>
        <dsp:cNvSpPr/>
      </dsp:nvSpPr>
      <dsp:spPr>
        <a:xfrm>
          <a:off x="1107778" y="706648"/>
          <a:ext cx="1632468" cy="618702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411873"/>
            <a:satOff val="-36558"/>
            <a:lumOff val="196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Пропорциональное распределение лимитов на банки</a:t>
          </a:r>
          <a:endParaRPr lang="ru-RU" sz="1100" kern="1200" dirty="0"/>
        </a:p>
      </dsp:txBody>
      <dsp:txXfrm>
        <a:off x="1137986" y="736856"/>
        <a:ext cx="1572052" cy="558286"/>
      </dsp:txXfrm>
    </dsp:sp>
    <dsp:sp modelId="{D44A7220-339B-4142-90C2-EFE4E8A33929}">
      <dsp:nvSpPr>
        <dsp:cNvPr id="0" name=""/>
        <dsp:cNvSpPr/>
      </dsp:nvSpPr>
      <dsp:spPr>
        <a:xfrm>
          <a:off x="2365963" y="765656"/>
          <a:ext cx="642865" cy="500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24F0D-E4DF-43EC-B203-FF267A76661E}">
      <dsp:nvSpPr>
        <dsp:cNvPr id="0" name=""/>
        <dsp:cNvSpPr/>
      </dsp:nvSpPr>
      <dsp:spPr>
        <a:xfrm>
          <a:off x="2025537" y="1401655"/>
          <a:ext cx="1624531" cy="618702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823746"/>
            <a:satOff val="-73117"/>
            <a:lumOff val="393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Ежемесячное перечисление субсидии банкам</a:t>
          </a:r>
          <a:endParaRPr lang="ru-RU" sz="1100" kern="1200" dirty="0"/>
        </a:p>
      </dsp:txBody>
      <dsp:txXfrm>
        <a:off x="2055745" y="1431863"/>
        <a:ext cx="1564115" cy="558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FA647-0393-4358-A7F1-96C7A7E3C6AE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8DF24-CDE1-4408-86E5-0C7083C77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766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0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8971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553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34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3564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6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2025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0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5646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2412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2110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9710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6054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2191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978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3643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72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5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980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155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651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91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6296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6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3509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1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3127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2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192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2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192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2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192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2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192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2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19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6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3075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44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96476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5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7263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6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6774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8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4425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9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80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3907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7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88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578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5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61461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85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550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1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051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1310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2007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0899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99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403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85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255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636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759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849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5234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0402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022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190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937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58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225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086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7615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321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5098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297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039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865096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4282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91003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44589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859A6BC-FCCD-4253-B836-E470C9F45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2" r="814" b="710"/>
          <a:stretch/>
        </p:blipFill>
        <p:spPr>
          <a:xfrm>
            <a:off x="0" y="1"/>
            <a:ext cx="9144000" cy="5143499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1C72C41-C9FD-4A45-84A5-1B498E311511}"/>
              </a:ext>
            </a:extLst>
          </p:cNvPr>
          <p:cNvSpPr/>
          <p:nvPr/>
        </p:nvSpPr>
        <p:spPr>
          <a:xfrm>
            <a:off x="-3" y="-2236"/>
            <a:ext cx="9144002" cy="5145736"/>
          </a:xfrm>
          <a:prstGeom prst="rect">
            <a:avLst/>
          </a:prstGeom>
          <a:solidFill>
            <a:srgbClr val="002D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8632" name="TextBox 1"/>
          <p:cNvSpPr txBox="1"/>
          <p:nvPr/>
        </p:nvSpPr>
        <p:spPr>
          <a:xfrm>
            <a:off x="1389136" y="1923678"/>
            <a:ext cx="6120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Меры поддержки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B3357B7-DF76-4F4A-A9A9-D57A8D883C74}"/>
              </a:ext>
            </a:extLst>
          </p:cNvPr>
          <p:cNvSpPr txBox="1"/>
          <p:nvPr/>
        </p:nvSpPr>
        <p:spPr>
          <a:xfrm>
            <a:off x="7746574" y="525909"/>
            <a:ext cx="1616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ПРАВИТЕЛЬСТВО</a:t>
            </a:r>
          </a:p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</a:t>
            </a:r>
          </a:p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ОБЛАСТИ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B0C5D19-4241-415F-9BDD-F585635B9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7" y="195486"/>
            <a:ext cx="1661975" cy="7395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4BA0C3C-0E43-4225-8671-4393A73A4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5486"/>
            <a:ext cx="991134" cy="79290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BF37E7A-9B5C-45B0-9021-BBAF25348C3A}"/>
              </a:ext>
            </a:extLst>
          </p:cNvPr>
          <p:cNvSpPr/>
          <p:nvPr/>
        </p:nvSpPr>
        <p:spPr>
          <a:xfrm flipV="1">
            <a:off x="-1141" y="1347614"/>
            <a:ext cx="2123728" cy="45719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71A1970-0DDE-410A-8A0A-331AC2D03C12}"/>
              </a:ext>
            </a:extLst>
          </p:cNvPr>
          <p:cNvSpPr/>
          <p:nvPr/>
        </p:nvSpPr>
        <p:spPr>
          <a:xfrm flipV="1">
            <a:off x="7134787" y="3939902"/>
            <a:ext cx="2009213" cy="45719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B0AD08-DA08-4955-B6ED-348BEAD935AB}"/>
              </a:ext>
            </a:extLst>
          </p:cNvPr>
          <p:cNvSpPr txBox="1"/>
          <p:nvPr/>
        </p:nvSpPr>
        <p:spPr>
          <a:xfrm>
            <a:off x="1343986" y="2479367"/>
            <a:ext cx="639636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Министерство инвестиций, промышленности и науки</a:t>
            </a:r>
          </a:p>
          <a:p>
            <a:pPr algn="r">
              <a:spcBef>
                <a:spcPts val="400"/>
              </a:spcBef>
            </a:pPr>
            <a:r>
              <a:rPr lang="ru-RU" sz="28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 области</a:t>
            </a:r>
          </a:p>
          <a:p>
            <a:pPr algn="r"/>
            <a:endParaRPr lang="ru-RU" sz="1800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1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F772AE0-2D7C-46B4-BE7E-03775536B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8" t="12089" b="13684"/>
          <a:stretch/>
        </p:blipFill>
        <p:spPr>
          <a:xfrm>
            <a:off x="-1141" y="-1"/>
            <a:ext cx="9144000" cy="514350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B03DF5F-5583-4CF4-ADF7-4E9455FB917C}"/>
              </a:ext>
            </a:extLst>
          </p:cNvPr>
          <p:cNvSpPr/>
          <p:nvPr/>
        </p:nvSpPr>
        <p:spPr>
          <a:xfrm>
            <a:off x="-3" y="-2236"/>
            <a:ext cx="9144002" cy="5145736"/>
          </a:xfrm>
          <a:prstGeom prst="rect">
            <a:avLst/>
          </a:prstGeom>
          <a:solidFill>
            <a:srgbClr val="002D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01659E9-CD20-4FAE-B905-04512DECE98E}"/>
              </a:ext>
            </a:extLst>
          </p:cNvPr>
          <p:cNvSpPr txBox="1"/>
          <p:nvPr/>
        </p:nvSpPr>
        <p:spPr>
          <a:xfrm>
            <a:off x="7746574" y="525909"/>
            <a:ext cx="1616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ПРАВИТЕЛЬСТВО</a:t>
            </a:r>
          </a:p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</a:t>
            </a:r>
          </a:p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ОБЛАСТИ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1D1D85DB-24B1-4FDA-AC34-D0BAADFCC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7" y="195486"/>
            <a:ext cx="1661975" cy="7395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5486"/>
            <a:ext cx="991134" cy="79290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134AF883-495D-4BE7-A26E-DDE9E4821963}"/>
              </a:ext>
            </a:extLst>
          </p:cNvPr>
          <p:cNvSpPr/>
          <p:nvPr/>
        </p:nvSpPr>
        <p:spPr>
          <a:xfrm flipV="1">
            <a:off x="-1141" y="1347614"/>
            <a:ext cx="2123728" cy="45719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71F9AC4A-13F8-4E27-9003-E89E5C5CAD16}"/>
              </a:ext>
            </a:extLst>
          </p:cNvPr>
          <p:cNvSpPr/>
          <p:nvPr/>
        </p:nvSpPr>
        <p:spPr>
          <a:xfrm flipV="1">
            <a:off x="7134787" y="3939902"/>
            <a:ext cx="2009213" cy="45719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TextBox 1">
            <a:extLst>
              <a:ext uri="{FF2B5EF4-FFF2-40B4-BE49-F238E27FC236}">
                <a16:creationId xmlns="" xmlns:a16="http://schemas.microsoft.com/office/drawing/2014/main" id="{6E17EBAB-E46E-4551-B1A3-B852059A7D38}"/>
              </a:ext>
            </a:extLst>
          </p:cNvPr>
          <p:cNvSpPr txBox="1"/>
          <p:nvPr/>
        </p:nvSpPr>
        <p:spPr>
          <a:xfrm>
            <a:off x="1331640" y="2067694"/>
            <a:ext cx="671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Меры поддержки научной деятельности</a:t>
            </a:r>
          </a:p>
          <a:p>
            <a:r>
              <a:rPr lang="ru-RU" sz="24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 области</a:t>
            </a:r>
          </a:p>
        </p:txBody>
      </p:sp>
      <p:sp>
        <p:nvSpPr>
          <p:cNvPr id="47" name="TextBox 58">
            <a:extLst>
              <a:ext uri="{FF2B5EF4-FFF2-40B4-BE49-F238E27FC236}">
                <a16:creationId xmlns="" xmlns:a16="http://schemas.microsoft.com/office/drawing/2014/main" id="{3C70653E-75EE-411F-91BA-4D6B3A9DA273}"/>
              </a:ext>
            </a:extLst>
          </p:cNvPr>
          <p:cNvSpPr txBox="1"/>
          <p:nvPr/>
        </p:nvSpPr>
        <p:spPr>
          <a:xfrm>
            <a:off x="3491880" y="3003798"/>
            <a:ext cx="422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Управление науки и инноваций, Антонова Александра Владимировна</a:t>
            </a:r>
          </a:p>
          <a:p>
            <a:pPr algn="r"/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+7 </a:t>
            </a:r>
            <a:r>
              <a:rPr lang="en-US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(</a:t>
            </a:r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498</a:t>
            </a:r>
            <a:r>
              <a:rPr lang="en-US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)</a:t>
            </a:r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602-06-04, доб. 4-08-13, А</a:t>
            </a:r>
            <a:r>
              <a:rPr lang="en-US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ntonova</a:t>
            </a:r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А</a:t>
            </a:r>
            <a:r>
              <a:rPr lang="en-US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lV@mosreg.ru</a:t>
            </a:r>
            <a:endParaRPr lang="ru-RU" sz="900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3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444">
            <a:extLst>
              <a:ext uri="{FF2B5EF4-FFF2-40B4-BE49-F238E27FC236}">
                <a16:creationId xmlns="" xmlns:a16="http://schemas.microsoft.com/office/drawing/2014/main" id="{C3148E79-E37B-492B-90E6-166CD14D3079}"/>
              </a:ext>
            </a:extLst>
          </p:cNvPr>
          <p:cNvGrpSpPr/>
          <p:nvPr/>
        </p:nvGrpSpPr>
        <p:grpSpPr>
          <a:xfrm>
            <a:off x="2531459" y="4246770"/>
            <a:ext cx="474244" cy="599417"/>
            <a:chOff x="1971676" y="3683000"/>
            <a:chExt cx="427038" cy="539751"/>
          </a:xfrm>
          <a:solidFill>
            <a:srgbClr val="EFF8FF"/>
          </a:solidFill>
        </p:grpSpPr>
        <p:sp>
          <p:nvSpPr>
            <p:cNvPr id="52" name="Freeform 29">
              <a:extLst>
                <a:ext uri="{FF2B5EF4-FFF2-40B4-BE49-F238E27FC236}">
                  <a16:creationId xmlns="" xmlns:a16="http://schemas.microsoft.com/office/drawing/2014/main" id="{EDFFEAB6-6060-4E18-8884-E69436770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6" y="3751263"/>
              <a:ext cx="427038" cy="471488"/>
            </a:xfrm>
            <a:custGeom>
              <a:avLst/>
              <a:gdLst>
                <a:gd name="T0" fmla="*/ 195 w 202"/>
                <a:gd name="T1" fmla="*/ 0 h 223"/>
                <a:gd name="T2" fmla="*/ 160 w 202"/>
                <a:gd name="T3" fmla="*/ 0 h 223"/>
                <a:gd name="T4" fmla="*/ 158 w 202"/>
                <a:gd name="T5" fmla="*/ 1 h 223"/>
                <a:gd name="T6" fmla="*/ 157 w 202"/>
                <a:gd name="T7" fmla="*/ 13 h 223"/>
                <a:gd name="T8" fmla="*/ 158 w 202"/>
                <a:gd name="T9" fmla="*/ 14 h 223"/>
                <a:gd name="T10" fmla="*/ 181 w 202"/>
                <a:gd name="T11" fmla="*/ 14 h 223"/>
                <a:gd name="T12" fmla="*/ 188 w 202"/>
                <a:gd name="T13" fmla="*/ 21 h 223"/>
                <a:gd name="T14" fmla="*/ 188 w 202"/>
                <a:gd name="T15" fmla="*/ 202 h 223"/>
                <a:gd name="T16" fmla="*/ 181 w 202"/>
                <a:gd name="T17" fmla="*/ 209 h 223"/>
                <a:gd name="T18" fmla="*/ 21 w 202"/>
                <a:gd name="T19" fmla="*/ 209 h 223"/>
                <a:gd name="T20" fmla="*/ 14 w 202"/>
                <a:gd name="T21" fmla="*/ 202 h 223"/>
                <a:gd name="T22" fmla="*/ 14 w 202"/>
                <a:gd name="T23" fmla="*/ 21 h 223"/>
                <a:gd name="T24" fmla="*/ 21 w 202"/>
                <a:gd name="T25" fmla="*/ 14 h 223"/>
                <a:gd name="T26" fmla="*/ 45 w 202"/>
                <a:gd name="T27" fmla="*/ 14 h 223"/>
                <a:gd name="T28" fmla="*/ 46 w 202"/>
                <a:gd name="T29" fmla="*/ 13 h 223"/>
                <a:gd name="T30" fmla="*/ 44 w 202"/>
                <a:gd name="T31" fmla="*/ 1 h 223"/>
                <a:gd name="T32" fmla="*/ 43 w 202"/>
                <a:gd name="T33" fmla="*/ 0 h 223"/>
                <a:gd name="T34" fmla="*/ 7 w 202"/>
                <a:gd name="T35" fmla="*/ 0 h 223"/>
                <a:gd name="T36" fmla="*/ 0 w 202"/>
                <a:gd name="T37" fmla="*/ 7 h 223"/>
                <a:gd name="T38" fmla="*/ 0 w 202"/>
                <a:gd name="T39" fmla="*/ 216 h 223"/>
                <a:gd name="T40" fmla="*/ 7 w 202"/>
                <a:gd name="T41" fmla="*/ 223 h 223"/>
                <a:gd name="T42" fmla="*/ 195 w 202"/>
                <a:gd name="T43" fmla="*/ 223 h 223"/>
                <a:gd name="T44" fmla="*/ 202 w 202"/>
                <a:gd name="T45" fmla="*/ 216 h 223"/>
                <a:gd name="T46" fmla="*/ 202 w 202"/>
                <a:gd name="T47" fmla="*/ 7 h 223"/>
                <a:gd name="T48" fmla="*/ 195 w 202"/>
                <a:gd name="T4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2" h="223">
                  <a:moveTo>
                    <a:pt x="195" y="0"/>
                  </a:moveTo>
                  <a:cubicBezTo>
                    <a:pt x="195" y="0"/>
                    <a:pt x="171" y="0"/>
                    <a:pt x="160" y="0"/>
                  </a:cubicBezTo>
                  <a:cubicBezTo>
                    <a:pt x="158" y="0"/>
                    <a:pt x="158" y="1"/>
                    <a:pt x="158" y="1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3"/>
                    <a:pt x="156" y="14"/>
                    <a:pt x="158" y="14"/>
                  </a:cubicBezTo>
                  <a:cubicBezTo>
                    <a:pt x="166" y="14"/>
                    <a:pt x="181" y="14"/>
                    <a:pt x="181" y="14"/>
                  </a:cubicBezTo>
                  <a:cubicBezTo>
                    <a:pt x="185" y="14"/>
                    <a:pt x="188" y="17"/>
                    <a:pt x="188" y="21"/>
                  </a:cubicBezTo>
                  <a:cubicBezTo>
                    <a:pt x="188" y="202"/>
                    <a:pt x="188" y="202"/>
                    <a:pt x="188" y="202"/>
                  </a:cubicBezTo>
                  <a:cubicBezTo>
                    <a:pt x="188" y="206"/>
                    <a:pt x="185" y="209"/>
                    <a:pt x="181" y="209"/>
                  </a:cubicBezTo>
                  <a:cubicBezTo>
                    <a:pt x="21" y="209"/>
                    <a:pt x="21" y="209"/>
                    <a:pt x="21" y="209"/>
                  </a:cubicBezTo>
                  <a:cubicBezTo>
                    <a:pt x="17" y="209"/>
                    <a:pt x="14" y="206"/>
                    <a:pt x="14" y="20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21" y="14"/>
                    <a:pt x="37" y="14"/>
                    <a:pt x="45" y="14"/>
                  </a:cubicBezTo>
                  <a:cubicBezTo>
                    <a:pt x="46" y="14"/>
                    <a:pt x="46" y="13"/>
                    <a:pt x="46" y="13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0"/>
                    <a:pt x="43" y="0"/>
                  </a:cubicBezTo>
                  <a:cubicBezTo>
                    <a:pt x="32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3" y="223"/>
                    <a:pt x="7" y="223"/>
                  </a:cubicBezTo>
                  <a:cubicBezTo>
                    <a:pt x="195" y="223"/>
                    <a:pt x="195" y="223"/>
                    <a:pt x="195" y="223"/>
                  </a:cubicBezTo>
                  <a:cubicBezTo>
                    <a:pt x="199" y="223"/>
                    <a:pt x="202" y="220"/>
                    <a:pt x="202" y="216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2" y="3"/>
                    <a:pt x="199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53" name="Freeform 30">
              <a:extLst>
                <a:ext uri="{FF2B5EF4-FFF2-40B4-BE49-F238E27FC236}">
                  <a16:creationId xmlns="" xmlns:a16="http://schemas.microsoft.com/office/drawing/2014/main" id="{5215B1B7-B05B-4516-926B-06FA1CC131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3683000"/>
              <a:ext cx="182563" cy="115888"/>
            </a:xfrm>
            <a:custGeom>
              <a:avLst/>
              <a:gdLst>
                <a:gd name="T0" fmla="*/ 82 w 86"/>
                <a:gd name="T1" fmla="*/ 21 h 55"/>
                <a:gd name="T2" fmla="*/ 68 w 86"/>
                <a:gd name="T3" fmla="*/ 21 h 55"/>
                <a:gd name="T4" fmla="*/ 67 w 86"/>
                <a:gd name="T5" fmla="*/ 19 h 55"/>
                <a:gd name="T6" fmla="*/ 43 w 86"/>
                <a:gd name="T7" fmla="*/ 0 h 55"/>
                <a:gd name="T8" fmla="*/ 20 w 86"/>
                <a:gd name="T9" fmla="*/ 18 h 55"/>
                <a:gd name="T10" fmla="*/ 18 w 86"/>
                <a:gd name="T11" fmla="*/ 21 h 55"/>
                <a:gd name="T12" fmla="*/ 4 w 86"/>
                <a:gd name="T13" fmla="*/ 21 h 55"/>
                <a:gd name="T14" fmla="*/ 0 w 86"/>
                <a:gd name="T15" fmla="*/ 25 h 55"/>
                <a:gd name="T16" fmla="*/ 4 w 86"/>
                <a:gd name="T17" fmla="*/ 51 h 55"/>
                <a:gd name="T18" fmla="*/ 9 w 86"/>
                <a:gd name="T19" fmla="*/ 55 h 55"/>
                <a:gd name="T20" fmla="*/ 77 w 86"/>
                <a:gd name="T21" fmla="*/ 55 h 55"/>
                <a:gd name="T22" fmla="*/ 82 w 86"/>
                <a:gd name="T23" fmla="*/ 51 h 55"/>
                <a:gd name="T24" fmla="*/ 86 w 86"/>
                <a:gd name="T25" fmla="*/ 25 h 55"/>
                <a:gd name="T26" fmla="*/ 82 w 86"/>
                <a:gd name="T27" fmla="*/ 21 h 55"/>
                <a:gd name="T28" fmla="*/ 43 w 86"/>
                <a:gd name="T29" fmla="*/ 27 h 55"/>
                <a:gd name="T30" fmla="*/ 36 w 86"/>
                <a:gd name="T31" fmla="*/ 19 h 55"/>
                <a:gd name="T32" fmla="*/ 43 w 86"/>
                <a:gd name="T33" fmla="*/ 12 h 55"/>
                <a:gd name="T34" fmla="*/ 50 w 86"/>
                <a:gd name="T35" fmla="*/ 19 h 55"/>
                <a:gd name="T36" fmla="*/ 43 w 86"/>
                <a:gd name="T3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55">
                  <a:moveTo>
                    <a:pt x="82" y="21"/>
                  </a:moveTo>
                  <a:cubicBezTo>
                    <a:pt x="68" y="21"/>
                    <a:pt x="68" y="21"/>
                    <a:pt x="68" y="21"/>
                  </a:cubicBezTo>
                  <a:cubicBezTo>
                    <a:pt x="67" y="21"/>
                    <a:pt x="67" y="19"/>
                    <a:pt x="67" y="19"/>
                  </a:cubicBezTo>
                  <a:cubicBezTo>
                    <a:pt x="64" y="8"/>
                    <a:pt x="55" y="0"/>
                    <a:pt x="43" y="0"/>
                  </a:cubicBezTo>
                  <a:cubicBezTo>
                    <a:pt x="32" y="0"/>
                    <a:pt x="22" y="8"/>
                    <a:pt x="20" y="18"/>
                  </a:cubicBezTo>
                  <a:cubicBezTo>
                    <a:pt x="19" y="19"/>
                    <a:pt x="20" y="21"/>
                    <a:pt x="1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23"/>
                    <a:pt x="0" y="25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4"/>
                    <a:pt x="6" y="55"/>
                    <a:pt x="9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0" y="55"/>
                    <a:pt x="82" y="54"/>
                    <a:pt x="82" y="51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23"/>
                    <a:pt x="85" y="21"/>
                    <a:pt x="82" y="21"/>
                  </a:cubicBezTo>
                  <a:close/>
                  <a:moveTo>
                    <a:pt x="43" y="27"/>
                  </a:moveTo>
                  <a:cubicBezTo>
                    <a:pt x="39" y="27"/>
                    <a:pt x="36" y="23"/>
                    <a:pt x="36" y="19"/>
                  </a:cubicBezTo>
                  <a:cubicBezTo>
                    <a:pt x="36" y="15"/>
                    <a:pt x="39" y="12"/>
                    <a:pt x="43" y="12"/>
                  </a:cubicBezTo>
                  <a:cubicBezTo>
                    <a:pt x="47" y="12"/>
                    <a:pt x="50" y="15"/>
                    <a:pt x="50" y="19"/>
                  </a:cubicBezTo>
                  <a:cubicBezTo>
                    <a:pt x="50" y="23"/>
                    <a:pt x="47" y="27"/>
                    <a:pt x="43" y="2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54" name="Freeform 31">
              <a:extLst>
                <a:ext uri="{FF2B5EF4-FFF2-40B4-BE49-F238E27FC236}">
                  <a16:creationId xmlns="" xmlns:a16="http://schemas.microsoft.com/office/drawing/2014/main" id="{9783C00C-FB68-4055-963B-0D042089F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701" y="3867150"/>
              <a:ext cx="174625" cy="23813"/>
            </a:xfrm>
            <a:custGeom>
              <a:avLst/>
              <a:gdLst>
                <a:gd name="T0" fmla="*/ 82 w 82"/>
                <a:gd name="T1" fmla="*/ 8 h 11"/>
                <a:gd name="T2" fmla="*/ 79 w 82"/>
                <a:gd name="T3" fmla="*/ 11 h 11"/>
                <a:gd name="T4" fmla="*/ 3 w 82"/>
                <a:gd name="T5" fmla="*/ 11 h 11"/>
                <a:gd name="T6" fmla="*/ 0 w 82"/>
                <a:gd name="T7" fmla="*/ 8 h 11"/>
                <a:gd name="T8" fmla="*/ 0 w 82"/>
                <a:gd name="T9" fmla="*/ 2 h 11"/>
                <a:gd name="T10" fmla="*/ 3 w 82"/>
                <a:gd name="T11" fmla="*/ 0 h 11"/>
                <a:gd name="T12" fmla="*/ 79 w 82"/>
                <a:gd name="T13" fmla="*/ 0 h 11"/>
                <a:gd name="T14" fmla="*/ 82 w 82"/>
                <a:gd name="T15" fmla="*/ 2 h 11"/>
                <a:gd name="T16" fmla="*/ 82 w 82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1">
                  <a:moveTo>
                    <a:pt x="82" y="8"/>
                  </a:moveTo>
                  <a:cubicBezTo>
                    <a:pt x="82" y="10"/>
                    <a:pt x="81" y="11"/>
                    <a:pt x="79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10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1"/>
                    <a:pt x="82" y="2"/>
                  </a:cubicBezTo>
                  <a:cubicBezTo>
                    <a:pt x="82" y="8"/>
                    <a:pt x="82" y="8"/>
                    <a:pt x="82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55" name="Freeform 32">
              <a:extLst>
                <a:ext uri="{FF2B5EF4-FFF2-40B4-BE49-F238E27FC236}">
                  <a16:creationId xmlns="" xmlns:a16="http://schemas.microsoft.com/office/drawing/2014/main" id="{A8824F35-02EB-4C6A-B58E-777DA05D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776" y="3849688"/>
              <a:ext cx="71438" cy="55563"/>
            </a:xfrm>
            <a:custGeom>
              <a:avLst/>
              <a:gdLst>
                <a:gd name="T0" fmla="*/ 16 w 34"/>
                <a:gd name="T1" fmla="*/ 25 h 26"/>
                <a:gd name="T2" fmla="*/ 12 w 34"/>
                <a:gd name="T3" fmla="*/ 25 h 26"/>
                <a:gd name="T4" fmla="*/ 1 w 34"/>
                <a:gd name="T5" fmla="*/ 14 h 26"/>
                <a:gd name="T6" fmla="*/ 1 w 34"/>
                <a:gd name="T7" fmla="*/ 10 h 26"/>
                <a:gd name="T8" fmla="*/ 4 w 34"/>
                <a:gd name="T9" fmla="*/ 7 h 26"/>
                <a:gd name="T10" fmla="*/ 8 w 34"/>
                <a:gd name="T11" fmla="*/ 7 h 26"/>
                <a:gd name="T12" fmla="*/ 12 w 34"/>
                <a:gd name="T13" fmla="*/ 11 h 26"/>
                <a:gd name="T14" fmla="*/ 16 w 34"/>
                <a:gd name="T15" fmla="*/ 11 h 26"/>
                <a:gd name="T16" fmla="*/ 26 w 34"/>
                <a:gd name="T17" fmla="*/ 2 h 26"/>
                <a:gd name="T18" fmla="*/ 30 w 34"/>
                <a:gd name="T19" fmla="*/ 2 h 26"/>
                <a:gd name="T20" fmla="*/ 33 w 34"/>
                <a:gd name="T21" fmla="*/ 4 h 26"/>
                <a:gd name="T22" fmla="*/ 33 w 34"/>
                <a:gd name="T23" fmla="*/ 9 h 26"/>
                <a:gd name="T24" fmla="*/ 16 w 34"/>
                <a:gd name="T2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6">
                  <a:moveTo>
                    <a:pt x="16" y="25"/>
                  </a:moveTo>
                  <a:cubicBezTo>
                    <a:pt x="15" y="26"/>
                    <a:pt x="13" y="26"/>
                    <a:pt x="12" y="2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2"/>
                    <a:pt x="15" y="12"/>
                    <a:pt x="16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0"/>
                    <a:pt x="29" y="0"/>
                    <a:pt x="30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6"/>
                    <a:pt x="34" y="8"/>
                    <a:pt x="33" y="9"/>
                  </a:cubicBezTo>
                  <a:lnTo>
                    <a:pt x="16" y="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56" name="Freeform 33">
              <a:extLst>
                <a:ext uri="{FF2B5EF4-FFF2-40B4-BE49-F238E27FC236}">
                  <a16:creationId xmlns="" xmlns:a16="http://schemas.microsoft.com/office/drawing/2014/main" id="{2A3DDDD3-B467-48E4-A2FD-1A31479CD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701" y="3949700"/>
              <a:ext cx="174625" cy="25400"/>
            </a:xfrm>
            <a:custGeom>
              <a:avLst/>
              <a:gdLst>
                <a:gd name="T0" fmla="*/ 82 w 82"/>
                <a:gd name="T1" fmla="*/ 9 h 12"/>
                <a:gd name="T2" fmla="*/ 79 w 82"/>
                <a:gd name="T3" fmla="*/ 12 h 12"/>
                <a:gd name="T4" fmla="*/ 3 w 82"/>
                <a:gd name="T5" fmla="*/ 12 h 12"/>
                <a:gd name="T6" fmla="*/ 0 w 82"/>
                <a:gd name="T7" fmla="*/ 9 h 12"/>
                <a:gd name="T8" fmla="*/ 0 w 82"/>
                <a:gd name="T9" fmla="*/ 3 h 12"/>
                <a:gd name="T10" fmla="*/ 3 w 82"/>
                <a:gd name="T11" fmla="*/ 0 h 12"/>
                <a:gd name="T12" fmla="*/ 79 w 82"/>
                <a:gd name="T13" fmla="*/ 0 h 12"/>
                <a:gd name="T14" fmla="*/ 82 w 82"/>
                <a:gd name="T15" fmla="*/ 3 h 12"/>
                <a:gd name="T16" fmla="*/ 82 w 82"/>
                <a:gd name="T1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">
                  <a:moveTo>
                    <a:pt x="82" y="9"/>
                  </a:moveTo>
                  <a:cubicBezTo>
                    <a:pt x="82" y="10"/>
                    <a:pt x="81" y="12"/>
                    <a:pt x="79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0"/>
                    <a:pt x="0" y="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1"/>
                    <a:pt x="82" y="3"/>
                  </a:cubicBezTo>
                  <a:cubicBezTo>
                    <a:pt x="82" y="9"/>
                    <a:pt x="82" y="9"/>
                    <a:pt x="82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57" name="Freeform 34">
              <a:extLst>
                <a:ext uri="{FF2B5EF4-FFF2-40B4-BE49-F238E27FC236}">
                  <a16:creationId xmlns="" xmlns:a16="http://schemas.microsoft.com/office/drawing/2014/main" id="{55B2BD29-A086-4F7D-AD9B-320831D8F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776" y="3935413"/>
              <a:ext cx="71438" cy="55563"/>
            </a:xfrm>
            <a:custGeom>
              <a:avLst/>
              <a:gdLst>
                <a:gd name="T0" fmla="*/ 16 w 34"/>
                <a:gd name="T1" fmla="*/ 25 h 26"/>
                <a:gd name="T2" fmla="*/ 12 w 34"/>
                <a:gd name="T3" fmla="*/ 25 h 26"/>
                <a:gd name="T4" fmla="*/ 1 w 34"/>
                <a:gd name="T5" fmla="*/ 14 h 26"/>
                <a:gd name="T6" fmla="*/ 1 w 34"/>
                <a:gd name="T7" fmla="*/ 9 h 26"/>
                <a:gd name="T8" fmla="*/ 4 w 34"/>
                <a:gd name="T9" fmla="*/ 6 h 26"/>
                <a:gd name="T10" fmla="*/ 8 w 34"/>
                <a:gd name="T11" fmla="*/ 6 h 26"/>
                <a:gd name="T12" fmla="*/ 12 w 34"/>
                <a:gd name="T13" fmla="*/ 10 h 26"/>
                <a:gd name="T14" fmla="*/ 16 w 34"/>
                <a:gd name="T15" fmla="*/ 10 h 26"/>
                <a:gd name="T16" fmla="*/ 26 w 34"/>
                <a:gd name="T17" fmla="*/ 1 h 26"/>
                <a:gd name="T18" fmla="*/ 30 w 34"/>
                <a:gd name="T19" fmla="*/ 1 h 26"/>
                <a:gd name="T20" fmla="*/ 33 w 34"/>
                <a:gd name="T21" fmla="*/ 4 h 26"/>
                <a:gd name="T22" fmla="*/ 33 w 34"/>
                <a:gd name="T23" fmla="*/ 8 h 26"/>
                <a:gd name="T24" fmla="*/ 16 w 34"/>
                <a:gd name="T2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6">
                  <a:moveTo>
                    <a:pt x="16" y="25"/>
                  </a:moveTo>
                  <a:cubicBezTo>
                    <a:pt x="15" y="26"/>
                    <a:pt x="13" y="26"/>
                    <a:pt x="12" y="2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0" y="11"/>
                    <a:pt x="1" y="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7" y="5"/>
                    <a:pt x="8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2"/>
                    <a:pt x="15" y="12"/>
                    <a:pt x="16" y="1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29" y="0"/>
                    <a:pt x="30" y="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5"/>
                    <a:pt x="34" y="7"/>
                    <a:pt x="33" y="8"/>
                  </a:cubicBezTo>
                  <a:lnTo>
                    <a:pt x="16" y="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="" xmlns:a16="http://schemas.microsoft.com/office/drawing/2014/main" id="{35B7BB50-F683-4E0F-B9A0-DF9FDBA88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701" y="4035425"/>
              <a:ext cx="125413" cy="22225"/>
            </a:xfrm>
            <a:custGeom>
              <a:avLst/>
              <a:gdLst>
                <a:gd name="T0" fmla="*/ 59 w 59"/>
                <a:gd name="T1" fmla="*/ 8 h 11"/>
                <a:gd name="T2" fmla="*/ 56 w 59"/>
                <a:gd name="T3" fmla="*/ 11 h 11"/>
                <a:gd name="T4" fmla="*/ 3 w 59"/>
                <a:gd name="T5" fmla="*/ 11 h 11"/>
                <a:gd name="T6" fmla="*/ 0 w 59"/>
                <a:gd name="T7" fmla="*/ 8 h 11"/>
                <a:gd name="T8" fmla="*/ 0 w 59"/>
                <a:gd name="T9" fmla="*/ 2 h 11"/>
                <a:gd name="T10" fmla="*/ 3 w 59"/>
                <a:gd name="T11" fmla="*/ 0 h 11"/>
                <a:gd name="T12" fmla="*/ 56 w 59"/>
                <a:gd name="T13" fmla="*/ 0 h 11"/>
                <a:gd name="T14" fmla="*/ 59 w 59"/>
                <a:gd name="T15" fmla="*/ 2 h 11"/>
                <a:gd name="T16" fmla="*/ 59 w 59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1">
                  <a:moveTo>
                    <a:pt x="59" y="8"/>
                  </a:moveTo>
                  <a:cubicBezTo>
                    <a:pt x="59" y="10"/>
                    <a:pt x="58" y="11"/>
                    <a:pt x="56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10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59" y="1"/>
                    <a:pt x="59" y="2"/>
                  </a:cubicBezTo>
                  <a:cubicBezTo>
                    <a:pt x="59" y="8"/>
                    <a:pt x="59" y="8"/>
                    <a:pt x="59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="" xmlns:a16="http://schemas.microsoft.com/office/drawing/2014/main" id="{E5E928ED-396C-4F77-ACF6-FF831C402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776" y="4017963"/>
              <a:ext cx="71438" cy="55563"/>
            </a:xfrm>
            <a:custGeom>
              <a:avLst/>
              <a:gdLst>
                <a:gd name="T0" fmla="*/ 16 w 34"/>
                <a:gd name="T1" fmla="*/ 25 h 26"/>
                <a:gd name="T2" fmla="*/ 12 w 34"/>
                <a:gd name="T3" fmla="*/ 25 h 26"/>
                <a:gd name="T4" fmla="*/ 1 w 34"/>
                <a:gd name="T5" fmla="*/ 14 h 26"/>
                <a:gd name="T6" fmla="*/ 1 w 34"/>
                <a:gd name="T7" fmla="*/ 10 h 26"/>
                <a:gd name="T8" fmla="*/ 4 w 34"/>
                <a:gd name="T9" fmla="*/ 7 h 26"/>
                <a:gd name="T10" fmla="*/ 8 w 34"/>
                <a:gd name="T11" fmla="*/ 7 h 26"/>
                <a:gd name="T12" fmla="*/ 12 w 34"/>
                <a:gd name="T13" fmla="*/ 11 h 26"/>
                <a:gd name="T14" fmla="*/ 16 w 34"/>
                <a:gd name="T15" fmla="*/ 11 h 26"/>
                <a:gd name="T16" fmla="*/ 26 w 34"/>
                <a:gd name="T17" fmla="*/ 2 h 26"/>
                <a:gd name="T18" fmla="*/ 30 w 34"/>
                <a:gd name="T19" fmla="*/ 2 h 26"/>
                <a:gd name="T20" fmla="*/ 33 w 34"/>
                <a:gd name="T21" fmla="*/ 4 h 26"/>
                <a:gd name="T22" fmla="*/ 33 w 34"/>
                <a:gd name="T23" fmla="*/ 9 h 26"/>
                <a:gd name="T24" fmla="*/ 16 w 34"/>
                <a:gd name="T2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6">
                  <a:moveTo>
                    <a:pt x="16" y="25"/>
                  </a:moveTo>
                  <a:cubicBezTo>
                    <a:pt x="15" y="26"/>
                    <a:pt x="13" y="26"/>
                    <a:pt x="12" y="2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2"/>
                    <a:pt x="15" y="12"/>
                    <a:pt x="16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0"/>
                    <a:pt x="29" y="0"/>
                    <a:pt x="30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6"/>
                    <a:pt x="34" y="7"/>
                    <a:pt x="33" y="9"/>
                  </a:cubicBezTo>
                  <a:lnTo>
                    <a:pt x="16" y="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60" name="Group 429">
            <a:extLst>
              <a:ext uri="{FF2B5EF4-FFF2-40B4-BE49-F238E27FC236}">
                <a16:creationId xmlns="" xmlns:a16="http://schemas.microsoft.com/office/drawing/2014/main" id="{98C58B12-3967-44F9-A05E-49E58A31F5D2}"/>
              </a:ext>
            </a:extLst>
          </p:cNvPr>
          <p:cNvGrpSpPr/>
          <p:nvPr/>
        </p:nvGrpSpPr>
        <p:grpSpPr>
          <a:xfrm>
            <a:off x="4157338" y="4278822"/>
            <a:ext cx="495018" cy="573061"/>
            <a:chOff x="1285876" y="2968625"/>
            <a:chExt cx="352425" cy="407988"/>
          </a:xfrm>
          <a:solidFill>
            <a:srgbClr val="EFF8FF"/>
          </a:solidFill>
        </p:grpSpPr>
        <p:sp>
          <p:nvSpPr>
            <p:cNvPr id="61" name="Freeform 18">
              <a:extLst>
                <a:ext uri="{FF2B5EF4-FFF2-40B4-BE49-F238E27FC236}">
                  <a16:creationId xmlns="" xmlns:a16="http://schemas.microsoft.com/office/drawing/2014/main" id="{EF68FD02-F1F4-4FE3-ABB9-88C45B0C6D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5876" y="2968625"/>
              <a:ext cx="352425" cy="407988"/>
            </a:xfrm>
            <a:custGeom>
              <a:avLst/>
              <a:gdLst>
                <a:gd name="T0" fmla="*/ 164 w 166"/>
                <a:gd name="T1" fmla="*/ 163 h 193"/>
                <a:gd name="T2" fmla="*/ 139 w 166"/>
                <a:gd name="T3" fmla="*/ 120 h 193"/>
                <a:gd name="T4" fmla="*/ 150 w 166"/>
                <a:gd name="T5" fmla="*/ 114 h 193"/>
                <a:gd name="T6" fmla="*/ 149 w 166"/>
                <a:gd name="T7" fmla="*/ 94 h 193"/>
                <a:gd name="T8" fmla="*/ 160 w 166"/>
                <a:gd name="T9" fmla="*/ 76 h 193"/>
                <a:gd name="T10" fmla="*/ 149 w 166"/>
                <a:gd name="T11" fmla="*/ 57 h 193"/>
                <a:gd name="T12" fmla="*/ 150 w 166"/>
                <a:gd name="T13" fmla="*/ 36 h 193"/>
                <a:gd name="T14" fmla="*/ 131 w 166"/>
                <a:gd name="T15" fmla="*/ 27 h 193"/>
                <a:gd name="T16" fmla="*/ 121 w 166"/>
                <a:gd name="T17" fmla="*/ 9 h 193"/>
                <a:gd name="T18" fmla="*/ 101 w 166"/>
                <a:gd name="T19" fmla="*/ 11 h 193"/>
                <a:gd name="T20" fmla="*/ 83 w 166"/>
                <a:gd name="T21" fmla="*/ 0 h 193"/>
                <a:gd name="T22" fmla="*/ 65 w 166"/>
                <a:gd name="T23" fmla="*/ 11 h 193"/>
                <a:gd name="T24" fmla="*/ 45 w 166"/>
                <a:gd name="T25" fmla="*/ 9 h 193"/>
                <a:gd name="T26" fmla="*/ 35 w 166"/>
                <a:gd name="T27" fmla="*/ 27 h 193"/>
                <a:gd name="T28" fmla="*/ 16 w 166"/>
                <a:gd name="T29" fmla="*/ 37 h 193"/>
                <a:gd name="T30" fmla="*/ 17 w 166"/>
                <a:gd name="T31" fmla="*/ 57 h 193"/>
                <a:gd name="T32" fmla="*/ 6 w 166"/>
                <a:gd name="T33" fmla="*/ 76 h 193"/>
                <a:gd name="T34" fmla="*/ 17 w 166"/>
                <a:gd name="T35" fmla="*/ 93 h 193"/>
                <a:gd name="T36" fmla="*/ 16 w 166"/>
                <a:gd name="T37" fmla="*/ 114 h 193"/>
                <a:gd name="T38" fmla="*/ 26 w 166"/>
                <a:gd name="T39" fmla="*/ 119 h 193"/>
                <a:gd name="T40" fmla="*/ 27 w 166"/>
                <a:gd name="T41" fmla="*/ 121 h 193"/>
                <a:gd name="T42" fmla="*/ 2 w 166"/>
                <a:gd name="T43" fmla="*/ 163 h 193"/>
                <a:gd name="T44" fmla="*/ 5 w 166"/>
                <a:gd name="T45" fmla="*/ 169 h 193"/>
                <a:gd name="T46" fmla="*/ 22 w 166"/>
                <a:gd name="T47" fmla="*/ 170 h 193"/>
                <a:gd name="T48" fmla="*/ 32 w 166"/>
                <a:gd name="T49" fmla="*/ 175 h 193"/>
                <a:gd name="T50" fmla="*/ 41 w 166"/>
                <a:gd name="T51" fmla="*/ 190 h 193"/>
                <a:gd name="T52" fmla="*/ 47 w 166"/>
                <a:gd name="T53" fmla="*/ 190 h 193"/>
                <a:gd name="T54" fmla="*/ 73 w 166"/>
                <a:gd name="T55" fmla="*/ 146 h 193"/>
                <a:gd name="T56" fmla="*/ 74 w 166"/>
                <a:gd name="T57" fmla="*/ 146 h 193"/>
                <a:gd name="T58" fmla="*/ 84 w 166"/>
                <a:gd name="T59" fmla="*/ 150 h 193"/>
                <a:gd name="T60" fmla="*/ 93 w 166"/>
                <a:gd name="T61" fmla="*/ 146 h 193"/>
                <a:gd name="T62" fmla="*/ 94 w 166"/>
                <a:gd name="T63" fmla="*/ 146 h 193"/>
                <a:gd name="T64" fmla="*/ 119 w 166"/>
                <a:gd name="T65" fmla="*/ 189 h 193"/>
                <a:gd name="T66" fmla="*/ 126 w 166"/>
                <a:gd name="T67" fmla="*/ 189 h 193"/>
                <a:gd name="T68" fmla="*/ 135 w 166"/>
                <a:gd name="T69" fmla="*/ 175 h 193"/>
                <a:gd name="T70" fmla="*/ 144 w 166"/>
                <a:gd name="T71" fmla="*/ 169 h 193"/>
                <a:gd name="T72" fmla="*/ 161 w 166"/>
                <a:gd name="T73" fmla="*/ 169 h 193"/>
                <a:gd name="T74" fmla="*/ 164 w 166"/>
                <a:gd name="T75" fmla="*/ 163 h 193"/>
                <a:gd name="T76" fmla="*/ 111 w 166"/>
                <a:gd name="T77" fmla="*/ 124 h 193"/>
                <a:gd name="T78" fmla="*/ 53 w 166"/>
                <a:gd name="T79" fmla="*/ 123 h 193"/>
                <a:gd name="T80" fmla="*/ 35 w 166"/>
                <a:gd name="T81" fmla="*/ 47 h 193"/>
                <a:gd name="T82" fmla="*/ 110 w 166"/>
                <a:gd name="T83" fmla="*/ 26 h 193"/>
                <a:gd name="T84" fmla="*/ 111 w 166"/>
                <a:gd name="T85" fmla="*/ 26 h 193"/>
                <a:gd name="T86" fmla="*/ 111 w 166"/>
                <a:gd name="T87" fmla="*/ 26 h 193"/>
                <a:gd name="T88" fmla="*/ 132 w 166"/>
                <a:gd name="T89" fmla="*/ 47 h 193"/>
                <a:gd name="T90" fmla="*/ 111 w 166"/>
                <a:gd name="T91" fmla="*/ 12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" h="193">
                  <a:moveTo>
                    <a:pt x="164" y="163"/>
                  </a:moveTo>
                  <a:cubicBezTo>
                    <a:pt x="164" y="163"/>
                    <a:pt x="143" y="126"/>
                    <a:pt x="139" y="120"/>
                  </a:cubicBezTo>
                  <a:cubicBezTo>
                    <a:pt x="144" y="119"/>
                    <a:pt x="148" y="117"/>
                    <a:pt x="150" y="114"/>
                  </a:cubicBezTo>
                  <a:cubicBezTo>
                    <a:pt x="153" y="109"/>
                    <a:pt x="148" y="99"/>
                    <a:pt x="149" y="94"/>
                  </a:cubicBezTo>
                  <a:cubicBezTo>
                    <a:pt x="151" y="87"/>
                    <a:pt x="160" y="82"/>
                    <a:pt x="160" y="76"/>
                  </a:cubicBezTo>
                  <a:cubicBezTo>
                    <a:pt x="160" y="70"/>
                    <a:pt x="150" y="63"/>
                    <a:pt x="149" y="57"/>
                  </a:cubicBezTo>
                  <a:cubicBezTo>
                    <a:pt x="147" y="51"/>
                    <a:pt x="153" y="42"/>
                    <a:pt x="150" y="36"/>
                  </a:cubicBezTo>
                  <a:cubicBezTo>
                    <a:pt x="147" y="31"/>
                    <a:pt x="136" y="31"/>
                    <a:pt x="131" y="27"/>
                  </a:cubicBezTo>
                  <a:cubicBezTo>
                    <a:pt x="127" y="23"/>
                    <a:pt x="127" y="12"/>
                    <a:pt x="121" y="9"/>
                  </a:cubicBezTo>
                  <a:cubicBezTo>
                    <a:pt x="116" y="6"/>
                    <a:pt x="107" y="12"/>
                    <a:pt x="101" y="11"/>
                  </a:cubicBezTo>
                  <a:cubicBezTo>
                    <a:pt x="95" y="9"/>
                    <a:pt x="90" y="0"/>
                    <a:pt x="83" y="0"/>
                  </a:cubicBezTo>
                  <a:cubicBezTo>
                    <a:pt x="77" y="0"/>
                    <a:pt x="67" y="10"/>
                    <a:pt x="65" y="11"/>
                  </a:cubicBezTo>
                  <a:cubicBezTo>
                    <a:pt x="59" y="12"/>
                    <a:pt x="50" y="6"/>
                    <a:pt x="45" y="9"/>
                  </a:cubicBezTo>
                  <a:cubicBezTo>
                    <a:pt x="39" y="12"/>
                    <a:pt x="39" y="23"/>
                    <a:pt x="35" y="27"/>
                  </a:cubicBezTo>
                  <a:cubicBezTo>
                    <a:pt x="30" y="31"/>
                    <a:pt x="20" y="31"/>
                    <a:pt x="16" y="37"/>
                  </a:cubicBezTo>
                  <a:cubicBezTo>
                    <a:pt x="13" y="42"/>
                    <a:pt x="19" y="51"/>
                    <a:pt x="17" y="57"/>
                  </a:cubicBezTo>
                  <a:cubicBezTo>
                    <a:pt x="16" y="63"/>
                    <a:pt x="6" y="69"/>
                    <a:pt x="6" y="76"/>
                  </a:cubicBezTo>
                  <a:cubicBezTo>
                    <a:pt x="6" y="82"/>
                    <a:pt x="16" y="87"/>
                    <a:pt x="17" y="93"/>
                  </a:cubicBezTo>
                  <a:cubicBezTo>
                    <a:pt x="19" y="99"/>
                    <a:pt x="13" y="108"/>
                    <a:pt x="16" y="114"/>
                  </a:cubicBezTo>
                  <a:cubicBezTo>
                    <a:pt x="18" y="117"/>
                    <a:pt x="22" y="118"/>
                    <a:pt x="26" y="119"/>
                  </a:cubicBezTo>
                  <a:cubicBezTo>
                    <a:pt x="26" y="120"/>
                    <a:pt x="27" y="120"/>
                    <a:pt x="27" y="121"/>
                  </a:cubicBezTo>
                  <a:cubicBezTo>
                    <a:pt x="24" y="126"/>
                    <a:pt x="2" y="163"/>
                    <a:pt x="2" y="163"/>
                  </a:cubicBezTo>
                  <a:cubicBezTo>
                    <a:pt x="0" y="166"/>
                    <a:pt x="2" y="169"/>
                    <a:pt x="5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6" y="170"/>
                    <a:pt x="30" y="172"/>
                    <a:pt x="32" y="175"/>
                  </a:cubicBezTo>
                  <a:cubicBezTo>
                    <a:pt x="41" y="190"/>
                    <a:pt x="41" y="190"/>
                    <a:pt x="41" y="190"/>
                  </a:cubicBezTo>
                  <a:cubicBezTo>
                    <a:pt x="43" y="193"/>
                    <a:pt x="46" y="193"/>
                    <a:pt x="47" y="190"/>
                  </a:cubicBezTo>
                  <a:cubicBezTo>
                    <a:pt x="47" y="190"/>
                    <a:pt x="73" y="146"/>
                    <a:pt x="73" y="146"/>
                  </a:cubicBezTo>
                  <a:cubicBezTo>
                    <a:pt x="73" y="145"/>
                    <a:pt x="74" y="145"/>
                    <a:pt x="74" y="146"/>
                  </a:cubicBezTo>
                  <a:cubicBezTo>
                    <a:pt x="77" y="148"/>
                    <a:pt x="80" y="150"/>
                    <a:pt x="84" y="150"/>
                  </a:cubicBezTo>
                  <a:cubicBezTo>
                    <a:pt x="87" y="150"/>
                    <a:pt x="90" y="148"/>
                    <a:pt x="93" y="146"/>
                  </a:cubicBezTo>
                  <a:cubicBezTo>
                    <a:pt x="93" y="145"/>
                    <a:pt x="93" y="145"/>
                    <a:pt x="94" y="146"/>
                  </a:cubicBezTo>
                  <a:cubicBezTo>
                    <a:pt x="94" y="146"/>
                    <a:pt x="119" y="189"/>
                    <a:pt x="119" y="189"/>
                  </a:cubicBezTo>
                  <a:cubicBezTo>
                    <a:pt x="121" y="192"/>
                    <a:pt x="124" y="192"/>
                    <a:pt x="126" y="189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7" y="172"/>
                    <a:pt x="141" y="170"/>
                    <a:pt x="144" y="169"/>
                  </a:cubicBezTo>
                  <a:cubicBezTo>
                    <a:pt x="161" y="169"/>
                    <a:pt x="161" y="169"/>
                    <a:pt x="161" y="169"/>
                  </a:cubicBezTo>
                  <a:cubicBezTo>
                    <a:pt x="165" y="169"/>
                    <a:pt x="166" y="166"/>
                    <a:pt x="164" y="163"/>
                  </a:cubicBezTo>
                  <a:close/>
                  <a:moveTo>
                    <a:pt x="111" y="124"/>
                  </a:moveTo>
                  <a:cubicBezTo>
                    <a:pt x="93" y="135"/>
                    <a:pt x="70" y="133"/>
                    <a:pt x="53" y="123"/>
                  </a:cubicBezTo>
                  <a:cubicBezTo>
                    <a:pt x="28" y="107"/>
                    <a:pt x="19" y="73"/>
                    <a:pt x="35" y="47"/>
                  </a:cubicBezTo>
                  <a:cubicBezTo>
                    <a:pt x="50" y="21"/>
                    <a:pt x="83" y="11"/>
                    <a:pt x="110" y="26"/>
                  </a:cubicBezTo>
                  <a:cubicBezTo>
                    <a:pt x="110" y="26"/>
                    <a:pt x="110" y="26"/>
                    <a:pt x="111" y="26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19" y="31"/>
                    <a:pt x="126" y="38"/>
                    <a:pt x="132" y="47"/>
                  </a:cubicBezTo>
                  <a:cubicBezTo>
                    <a:pt x="147" y="74"/>
                    <a:pt x="138" y="108"/>
                    <a:pt x="111" y="12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="" xmlns:a16="http://schemas.microsoft.com/office/drawing/2014/main" id="{0FA4B11C-ACB2-4BC2-9EA2-0E63F9B934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7788" y="3021013"/>
              <a:ext cx="228600" cy="220663"/>
            </a:xfrm>
            <a:custGeom>
              <a:avLst/>
              <a:gdLst>
                <a:gd name="T0" fmla="*/ 78 w 108"/>
                <a:gd name="T1" fmla="*/ 9 h 104"/>
                <a:gd name="T2" fmla="*/ 78 w 108"/>
                <a:gd name="T3" fmla="*/ 9 h 104"/>
                <a:gd name="T4" fmla="*/ 30 w 108"/>
                <a:gd name="T5" fmla="*/ 9 h 104"/>
                <a:gd name="T6" fmla="*/ 13 w 108"/>
                <a:gd name="T7" fmla="*/ 74 h 104"/>
                <a:gd name="T8" fmla="*/ 29 w 108"/>
                <a:gd name="T9" fmla="*/ 90 h 104"/>
                <a:gd name="T10" fmla="*/ 31 w 108"/>
                <a:gd name="T11" fmla="*/ 91 h 104"/>
                <a:gd name="T12" fmla="*/ 95 w 108"/>
                <a:gd name="T13" fmla="*/ 74 h 104"/>
                <a:gd name="T14" fmla="*/ 78 w 108"/>
                <a:gd name="T15" fmla="*/ 9 h 104"/>
                <a:gd name="T16" fmla="*/ 84 w 108"/>
                <a:gd name="T17" fmla="*/ 46 h 104"/>
                <a:gd name="T18" fmla="*/ 76 w 108"/>
                <a:gd name="T19" fmla="*/ 54 h 104"/>
                <a:gd name="T20" fmla="*/ 72 w 108"/>
                <a:gd name="T21" fmla="*/ 64 h 104"/>
                <a:gd name="T22" fmla="*/ 74 w 108"/>
                <a:gd name="T23" fmla="*/ 75 h 104"/>
                <a:gd name="T24" fmla="*/ 70 w 108"/>
                <a:gd name="T25" fmla="*/ 79 h 104"/>
                <a:gd name="T26" fmla="*/ 60 w 108"/>
                <a:gd name="T27" fmla="*/ 73 h 104"/>
                <a:gd name="T28" fmla="*/ 49 w 108"/>
                <a:gd name="T29" fmla="*/ 73 h 104"/>
                <a:gd name="T30" fmla="*/ 39 w 108"/>
                <a:gd name="T31" fmla="*/ 79 h 104"/>
                <a:gd name="T32" fmla="*/ 35 w 108"/>
                <a:gd name="T33" fmla="*/ 75 h 104"/>
                <a:gd name="T34" fmla="*/ 37 w 108"/>
                <a:gd name="T35" fmla="*/ 64 h 104"/>
                <a:gd name="T36" fmla="*/ 33 w 108"/>
                <a:gd name="T37" fmla="*/ 54 h 104"/>
                <a:gd name="T38" fmla="*/ 25 w 108"/>
                <a:gd name="T39" fmla="*/ 46 h 104"/>
                <a:gd name="T40" fmla="*/ 27 w 108"/>
                <a:gd name="T41" fmla="*/ 41 h 104"/>
                <a:gd name="T42" fmla="*/ 38 w 108"/>
                <a:gd name="T43" fmla="*/ 39 h 104"/>
                <a:gd name="T44" fmla="*/ 47 w 108"/>
                <a:gd name="T45" fmla="*/ 33 h 104"/>
                <a:gd name="T46" fmla="*/ 52 w 108"/>
                <a:gd name="T47" fmla="*/ 23 h 104"/>
                <a:gd name="T48" fmla="*/ 57 w 108"/>
                <a:gd name="T49" fmla="*/ 23 h 104"/>
                <a:gd name="T50" fmla="*/ 62 w 108"/>
                <a:gd name="T51" fmla="*/ 33 h 104"/>
                <a:gd name="T52" fmla="*/ 71 w 108"/>
                <a:gd name="T53" fmla="*/ 39 h 104"/>
                <a:gd name="T54" fmla="*/ 82 w 108"/>
                <a:gd name="T55" fmla="*/ 41 h 104"/>
                <a:gd name="T56" fmla="*/ 84 w 108"/>
                <a:gd name="T5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4">
                  <a:moveTo>
                    <a:pt x="78" y="9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64" y="1"/>
                    <a:pt x="45" y="0"/>
                    <a:pt x="30" y="9"/>
                  </a:cubicBezTo>
                  <a:cubicBezTo>
                    <a:pt x="8" y="22"/>
                    <a:pt x="0" y="51"/>
                    <a:pt x="13" y="74"/>
                  </a:cubicBezTo>
                  <a:cubicBezTo>
                    <a:pt x="17" y="81"/>
                    <a:pt x="23" y="86"/>
                    <a:pt x="29" y="90"/>
                  </a:cubicBezTo>
                  <a:cubicBezTo>
                    <a:pt x="29" y="91"/>
                    <a:pt x="30" y="91"/>
                    <a:pt x="31" y="91"/>
                  </a:cubicBezTo>
                  <a:cubicBezTo>
                    <a:pt x="53" y="104"/>
                    <a:pt x="82" y="97"/>
                    <a:pt x="95" y="74"/>
                  </a:cubicBezTo>
                  <a:cubicBezTo>
                    <a:pt x="108" y="51"/>
                    <a:pt x="101" y="22"/>
                    <a:pt x="78" y="9"/>
                  </a:cubicBezTo>
                  <a:close/>
                  <a:moveTo>
                    <a:pt x="84" y="46"/>
                  </a:moveTo>
                  <a:cubicBezTo>
                    <a:pt x="76" y="54"/>
                    <a:pt x="76" y="54"/>
                    <a:pt x="76" y="54"/>
                  </a:cubicBezTo>
                  <a:cubicBezTo>
                    <a:pt x="73" y="56"/>
                    <a:pt x="72" y="61"/>
                    <a:pt x="72" y="6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5" y="79"/>
                    <a:pt x="73" y="80"/>
                    <a:pt x="70" y="79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57" y="72"/>
                    <a:pt x="52" y="72"/>
                    <a:pt x="49" y="73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6" y="80"/>
                    <a:pt x="34" y="79"/>
                    <a:pt x="35" y="7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61"/>
                    <a:pt x="36" y="56"/>
                    <a:pt x="33" y="54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4"/>
                    <a:pt x="24" y="41"/>
                    <a:pt x="27" y="4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1" y="39"/>
                    <a:pt x="45" y="36"/>
                    <a:pt x="47" y="3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0"/>
                    <a:pt x="56" y="20"/>
                    <a:pt x="57" y="23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4" y="36"/>
                    <a:pt x="68" y="39"/>
                    <a:pt x="71" y="39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5" y="41"/>
                    <a:pt x="86" y="44"/>
                    <a:pt x="84" y="4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63" name="Group 423">
            <a:extLst>
              <a:ext uri="{FF2B5EF4-FFF2-40B4-BE49-F238E27FC236}">
                <a16:creationId xmlns="" xmlns:a16="http://schemas.microsoft.com/office/drawing/2014/main" id="{D40A3424-D06E-433F-8F0A-9F255611C814}"/>
              </a:ext>
            </a:extLst>
          </p:cNvPr>
          <p:cNvGrpSpPr/>
          <p:nvPr/>
        </p:nvGrpSpPr>
        <p:grpSpPr>
          <a:xfrm>
            <a:off x="834093" y="4267368"/>
            <a:ext cx="474243" cy="578819"/>
            <a:chOff x="4265613" y="2249488"/>
            <a:chExt cx="309563" cy="377825"/>
          </a:xfrm>
          <a:solidFill>
            <a:srgbClr val="EFF8FF"/>
          </a:solidFill>
        </p:grpSpPr>
        <p:sp>
          <p:nvSpPr>
            <p:cNvPr id="64" name="Freeform 14">
              <a:extLst>
                <a:ext uri="{FF2B5EF4-FFF2-40B4-BE49-F238E27FC236}">
                  <a16:creationId xmlns="" xmlns:a16="http://schemas.microsoft.com/office/drawing/2014/main" id="{27BA2619-D434-41AF-A45D-50373B624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2413000"/>
              <a:ext cx="61913" cy="52388"/>
            </a:xfrm>
            <a:custGeom>
              <a:avLst/>
              <a:gdLst>
                <a:gd name="T0" fmla="*/ 27 w 29"/>
                <a:gd name="T1" fmla="*/ 0 h 25"/>
                <a:gd name="T2" fmla="*/ 3 w 29"/>
                <a:gd name="T3" fmla="*/ 0 h 25"/>
                <a:gd name="T4" fmla="*/ 0 w 29"/>
                <a:gd name="T5" fmla="*/ 3 h 25"/>
                <a:gd name="T6" fmla="*/ 0 w 29"/>
                <a:gd name="T7" fmla="*/ 22 h 25"/>
                <a:gd name="T8" fmla="*/ 3 w 29"/>
                <a:gd name="T9" fmla="*/ 25 h 25"/>
                <a:gd name="T10" fmla="*/ 27 w 29"/>
                <a:gd name="T11" fmla="*/ 25 h 25"/>
                <a:gd name="T12" fmla="*/ 29 w 29"/>
                <a:gd name="T13" fmla="*/ 22 h 25"/>
                <a:gd name="T14" fmla="*/ 29 w 29"/>
                <a:gd name="T15" fmla="*/ 2 h 25"/>
                <a:gd name="T16" fmla="*/ 27 w 29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5">
                  <a:moveTo>
                    <a:pt x="27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2" y="25"/>
                    <a:pt x="3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5"/>
                    <a:pt x="29" y="25"/>
                    <a:pt x="29" y="22"/>
                  </a:cubicBezTo>
                  <a:cubicBezTo>
                    <a:pt x="29" y="17"/>
                    <a:pt x="29" y="7"/>
                    <a:pt x="29" y="2"/>
                  </a:cubicBezTo>
                  <a:cubicBezTo>
                    <a:pt x="29" y="0"/>
                    <a:pt x="27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65" name="Freeform 15">
              <a:extLst>
                <a:ext uri="{FF2B5EF4-FFF2-40B4-BE49-F238E27FC236}">
                  <a16:creationId xmlns="" xmlns:a16="http://schemas.microsoft.com/office/drawing/2014/main" id="{43853EF6-1BD5-4A3E-AA1B-618F11B09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5613" y="2249488"/>
              <a:ext cx="309563" cy="377825"/>
            </a:xfrm>
            <a:custGeom>
              <a:avLst/>
              <a:gdLst>
                <a:gd name="T0" fmla="*/ 108 w 146"/>
                <a:gd name="T1" fmla="*/ 64 h 178"/>
                <a:gd name="T2" fmla="*/ 141 w 146"/>
                <a:gd name="T3" fmla="*/ 64 h 178"/>
                <a:gd name="T4" fmla="*/ 146 w 146"/>
                <a:gd name="T5" fmla="*/ 60 h 178"/>
                <a:gd name="T6" fmla="*/ 146 w 146"/>
                <a:gd name="T7" fmla="*/ 9 h 178"/>
                <a:gd name="T8" fmla="*/ 137 w 146"/>
                <a:gd name="T9" fmla="*/ 0 h 178"/>
                <a:gd name="T10" fmla="*/ 9 w 146"/>
                <a:gd name="T11" fmla="*/ 0 h 178"/>
                <a:gd name="T12" fmla="*/ 0 w 146"/>
                <a:gd name="T13" fmla="*/ 9 h 178"/>
                <a:gd name="T14" fmla="*/ 0 w 146"/>
                <a:gd name="T15" fmla="*/ 170 h 178"/>
                <a:gd name="T16" fmla="*/ 9 w 146"/>
                <a:gd name="T17" fmla="*/ 178 h 178"/>
                <a:gd name="T18" fmla="*/ 137 w 146"/>
                <a:gd name="T19" fmla="*/ 178 h 178"/>
                <a:gd name="T20" fmla="*/ 146 w 146"/>
                <a:gd name="T21" fmla="*/ 170 h 178"/>
                <a:gd name="T22" fmla="*/ 146 w 146"/>
                <a:gd name="T23" fmla="*/ 120 h 178"/>
                <a:gd name="T24" fmla="*/ 141 w 146"/>
                <a:gd name="T25" fmla="*/ 115 h 178"/>
                <a:gd name="T26" fmla="*/ 108 w 146"/>
                <a:gd name="T27" fmla="*/ 115 h 178"/>
                <a:gd name="T28" fmla="*/ 104 w 146"/>
                <a:gd name="T29" fmla="*/ 111 h 178"/>
                <a:gd name="T30" fmla="*/ 104 w 146"/>
                <a:gd name="T31" fmla="*/ 67 h 178"/>
                <a:gd name="T32" fmla="*/ 108 w 146"/>
                <a:gd name="T33" fmla="*/ 64 h 178"/>
                <a:gd name="T34" fmla="*/ 67 w 146"/>
                <a:gd name="T35" fmla="*/ 84 h 178"/>
                <a:gd name="T36" fmla="*/ 61 w 146"/>
                <a:gd name="T37" fmla="*/ 89 h 178"/>
                <a:gd name="T38" fmla="*/ 32 w 146"/>
                <a:gd name="T39" fmla="*/ 89 h 178"/>
                <a:gd name="T40" fmla="*/ 27 w 146"/>
                <a:gd name="T41" fmla="*/ 84 h 178"/>
                <a:gd name="T42" fmla="*/ 27 w 146"/>
                <a:gd name="T43" fmla="*/ 81 h 178"/>
                <a:gd name="T44" fmla="*/ 32 w 146"/>
                <a:gd name="T45" fmla="*/ 75 h 178"/>
                <a:gd name="T46" fmla="*/ 61 w 146"/>
                <a:gd name="T47" fmla="*/ 75 h 178"/>
                <a:gd name="T48" fmla="*/ 67 w 146"/>
                <a:gd name="T49" fmla="*/ 81 h 178"/>
                <a:gd name="T50" fmla="*/ 67 w 146"/>
                <a:gd name="T51" fmla="*/ 84 h 178"/>
                <a:gd name="T52" fmla="*/ 90 w 146"/>
                <a:gd name="T53" fmla="*/ 51 h 178"/>
                <a:gd name="T54" fmla="*/ 85 w 146"/>
                <a:gd name="T55" fmla="*/ 56 h 178"/>
                <a:gd name="T56" fmla="*/ 32 w 146"/>
                <a:gd name="T57" fmla="*/ 56 h 178"/>
                <a:gd name="T58" fmla="*/ 27 w 146"/>
                <a:gd name="T59" fmla="*/ 51 h 178"/>
                <a:gd name="T60" fmla="*/ 27 w 146"/>
                <a:gd name="T61" fmla="*/ 47 h 178"/>
                <a:gd name="T62" fmla="*/ 32 w 146"/>
                <a:gd name="T63" fmla="*/ 42 h 178"/>
                <a:gd name="T64" fmla="*/ 85 w 146"/>
                <a:gd name="T65" fmla="*/ 42 h 178"/>
                <a:gd name="T66" fmla="*/ 90 w 146"/>
                <a:gd name="T67" fmla="*/ 47 h 178"/>
                <a:gd name="T68" fmla="*/ 90 w 146"/>
                <a:gd name="T69" fmla="*/ 5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6" h="178">
                  <a:moveTo>
                    <a:pt x="108" y="64"/>
                  </a:moveTo>
                  <a:cubicBezTo>
                    <a:pt x="108" y="64"/>
                    <a:pt x="133" y="64"/>
                    <a:pt x="141" y="64"/>
                  </a:cubicBezTo>
                  <a:cubicBezTo>
                    <a:pt x="143" y="64"/>
                    <a:pt x="146" y="64"/>
                    <a:pt x="146" y="60"/>
                  </a:cubicBezTo>
                  <a:cubicBezTo>
                    <a:pt x="146" y="46"/>
                    <a:pt x="146" y="9"/>
                    <a:pt x="146" y="9"/>
                  </a:cubicBezTo>
                  <a:cubicBezTo>
                    <a:pt x="146" y="4"/>
                    <a:pt x="142" y="0"/>
                    <a:pt x="13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5"/>
                    <a:pt x="4" y="178"/>
                    <a:pt x="9" y="178"/>
                  </a:cubicBezTo>
                  <a:cubicBezTo>
                    <a:pt x="137" y="178"/>
                    <a:pt x="137" y="178"/>
                    <a:pt x="137" y="178"/>
                  </a:cubicBezTo>
                  <a:cubicBezTo>
                    <a:pt x="142" y="178"/>
                    <a:pt x="146" y="175"/>
                    <a:pt x="146" y="170"/>
                  </a:cubicBezTo>
                  <a:cubicBezTo>
                    <a:pt x="146" y="170"/>
                    <a:pt x="146" y="134"/>
                    <a:pt x="146" y="120"/>
                  </a:cubicBezTo>
                  <a:cubicBezTo>
                    <a:pt x="146" y="116"/>
                    <a:pt x="144" y="115"/>
                    <a:pt x="141" y="115"/>
                  </a:cubicBezTo>
                  <a:cubicBezTo>
                    <a:pt x="133" y="115"/>
                    <a:pt x="108" y="115"/>
                    <a:pt x="108" y="115"/>
                  </a:cubicBezTo>
                  <a:cubicBezTo>
                    <a:pt x="106" y="115"/>
                    <a:pt x="104" y="113"/>
                    <a:pt x="104" y="111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4" y="65"/>
                    <a:pt x="106" y="64"/>
                    <a:pt x="108" y="64"/>
                  </a:cubicBezTo>
                  <a:close/>
                  <a:moveTo>
                    <a:pt x="67" y="84"/>
                  </a:moveTo>
                  <a:cubicBezTo>
                    <a:pt x="67" y="87"/>
                    <a:pt x="64" y="89"/>
                    <a:pt x="61" y="89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29" y="89"/>
                    <a:pt x="27" y="87"/>
                    <a:pt x="27" y="84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78"/>
                    <a:pt x="29" y="75"/>
                    <a:pt x="32" y="75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64" y="75"/>
                    <a:pt x="67" y="78"/>
                    <a:pt x="67" y="81"/>
                  </a:cubicBezTo>
                  <a:lnTo>
                    <a:pt x="67" y="84"/>
                  </a:lnTo>
                  <a:close/>
                  <a:moveTo>
                    <a:pt x="90" y="51"/>
                  </a:moveTo>
                  <a:cubicBezTo>
                    <a:pt x="90" y="53"/>
                    <a:pt x="88" y="56"/>
                    <a:pt x="85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29" y="56"/>
                    <a:pt x="27" y="53"/>
                    <a:pt x="27" y="51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4"/>
                    <a:pt x="29" y="42"/>
                    <a:pt x="32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8" y="42"/>
                    <a:pt x="90" y="44"/>
                    <a:pt x="90" y="47"/>
                  </a:cubicBezTo>
                  <a:lnTo>
                    <a:pt x="90" y="5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74" name="Group 43">
            <a:extLst>
              <a:ext uri="{FF2B5EF4-FFF2-40B4-BE49-F238E27FC236}">
                <a16:creationId xmlns="" xmlns:a16="http://schemas.microsoft.com/office/drawing/2014/main" id="{CB00E51B-0C99-4741-B2E9-1B8A265CC0A0}"/>
              </a:ext>
            </a:extLst>
          </p:cNvPr>
          <p:cNvGrpSpPr/>
          <p:nvPr/>
        </p:nvGrpSpPr>
        <p:grpSpPr>
          <a:xfrm>
            <a:off x="7524328" y="4248717"/>
            <a:ext cx="598904" cy="598904"/>
            <a:chOff x="3962400" y="1962150"/>
            <a:chExt cx="406400" cy="406400"/>
          </a:xfrm>
          <a:solidFill>
            <a:srgbClr val="EFF8FF"/>
          </a:solidFill>
        </p:grpSpPr>
        <p:sp>
          <p:nvSpPr>
            <p:cNvPr id="75" name="Freeform 121">
              <a:extLst>
                <a:ext uri="{FF2B5EF4-FFF2-40B4-BE49-F238E27FC236}">
                  <a16:creationId xmlns="" xmlns:a16="http://schemas.microsoft.com/office/drawing/2014/main" id="{F3303C7B-EB62-4386-AE86-6C6D218490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400" y="1962150"/>
              <a:ext cx="406400" cy="406400"/>
            </a:xfrm>
            <a:custGeom>
              <a:avLst/>
              <a:gdLst/>
              <a:ahLst/>
              <a:cxnLst>
                <a:cxn ang="0">
                  <a:pos x="176" y="0"/>
                </a:cxn>
                <a:cxn ang="0">
                  <a:pos x="144" y="6"/>
                </a:cxn>
                <a:cxn ang="0">
                  <a:pos x="120" y="24"/>
                </a:cxn>
                <a:cxn ang="0">
                  <a:pos x="102" y="48"/>
                </a:cxn>
                <a:cxn ang="0">
                  <a:pos x="96" y="80"/>
                </a:cxn>
                <a:cxn ang="0">
                  <a:pos x="98" y="94"/>
                </a:cxn>
                <a:cxn ang="0">
                  <a:pos x="4" y="206"/>
                </a:cxn>
                <a:cxn ang="0">
                  <a:pos x="2" y="210"/>
                </a:cxn>
                <a:cxn ang="0">
                  <a:pos x="0" y="240"/>
                </a:cxn>
                <a:cxn ang="0">
                  <a:pos x="2" y="246"/>
                </a:cxn>
                <a:cxn ang="0">
                  <a:pos x="10" y="254"/>
                </a:cxn>
                <a:cxn ang="0">
                  <a:pos x="40" y="256"/>
                </a:cxn>
                <a:cxn ang="0">
                  <a:pos x="46" y="254"/>
                </a:cxn>
                <a:cxn ang="0">
                  <a:pos x="62" y="240"/>
                </a:cxn>
                <a:cxn ang="0">
                  <a:pos x="80" y="240"/>
                </a:cxn>
                <a:cxn ang="0">
                  <a:pos x="92" y="236"/>
                </a:cxn>
                <a:cxn ang="0">
                  <a:pos x="96" y="224"/>
                </a:cxn>
                <a:cxn ang="0">
                  <a:pos x="112" y="208"/>
                </a:cxn>
                <a:cxn ang="0">
                  <a:pos x="118" y="206"/>
                </a:cxn>
                <a:cxn ang="0">
                  <a:pos x="126" y="198"/>
                </a:cxn>
                <a:cxn ang="0">
                  <a:pos x="128" y="174"/>
                </a:cxn>
                <a:cxn ang="0">
                  <a:pos x="146" y="154"/>
                </a:cxn>
                <a:cxn ang="0">
                  <a:pos x="176" y="160"/>
                </a:cxn>
                <a:cxn ang="0">
                  <a:pos x="192" y="158"/>
                </a:cxn>
                <a:cxn ang="0">
                  <a:pos x="220" y="146"/>
                </a:cxn>
                <a:cxn ang="0">
                  <a:pos x="242" y="124"/>
                </a:cxn>
                <a:cxn ang="0">
                  <a:pos x="254" y="96"/>
                </a:cxn>
                <a:cxn ang="0">
                  <a:pos x="256" y="80"/>
                </a:cxn>
                <a:cxn ang="0">
                  <a:pos x="250" y="48"/>
                </a:cxn>
                <a:cxn ang="0">
                  <a:pos x="232" y="24"/>
                </a:cxn>
                <a:cxn ang="0">
                  <a:pos x="208" y="6"/>
                </a:cxn>
                <a:cxn ang="0">
                  <a:pos x="176" y="0"/>
                </a:cxn>
                <a:cxn ang="0">
                  <a:pos x="176" y="144"/>
                </a:cxn>
                <a:cxn ang="0">
                  <a:pos x="158" y="142"/>
                </a:cxn>
                <a:cxn ang="0">
                  <a:pos x="140" y="138"/>
                </a:cxn>
                <a:cxn ang="0">
                  <a:pos x="116" y="162"/>
                </a:cxn>
                <a:cxn ang="0">
                  <a:pos x="114" y="168"/>
                </a:cxn>
                <a:cxn ang="0">
                  <a:pos x="112" y="192"/>
                </a:cxn>
                <a:cxn ang="0">
                  <a:pos x="96" y="192"/>
                </a:cxn>
                <a:cxn ang="0">
                  <a:pos x="84" y="196"/>
                </a:cxn>
                <a:cxn ang="0">
                  <a:pos x="80" y="208"/>
                </a:cxn>
                <a:cxn ang="0">
                  <a:pos x="62" y="224"/>
                </a:cxn>
                <a:cxn ang="0">
                  <a:pos x="56" y="226"/>
                </a:cxn>
                <a:cxn ang="0">
                  <a:pos x="38" y="240"/>
                </a:cxn>
                <a:cxn ang="0">
                  <a:pos x="16" y="218"/>
                </a:cxn>
                <a:cxn ang="0">
                  <a:pos x="110" y="124"/>
                </a:cxn>
                <a:cxn ang="0">
                  <a:pos x="122" y="112"/>
                </a:cxn>
                <a:cxn ang="0">
                  <a:pos x="114" y="98"/>
                </a:cxn>
                <a:cxn ang="0">
                  <a:pos x="112" y="80"/>
                </a:cxn>
                <a:cxn ang="0">
                  <a:pos x="114" y="68"/>
                </a:cxn>
                <a:cxn ang="0">
                  <a:pos x="122" y="44"/>
                </a:cxn>
                <a:cxn ang="0">
                  <a:pos x="140" y="26"/>
                </a:cxn>
                <a:cxn ang="0">
                  <a:pos x="164" y="18"/>
                </a:cxn>
                <a:cxn ang="0">
                  <a:pos x="176" y="16"/>
                </a:cxn>
                <a:cxn ang="0">
                  <a:pos x="200" y="22"/>
                </a:cxn>
                <a:cxn ang="0">
                  <a:pos x="222" y="34"/>
                </a:cxn>
                <a:cxn ang="0">
                  <a:pos x="234" y="56"/>
                </a:cxn>
                <a:cxn ang="0">
                  <a:pos x="240" y="80"/>
                </a:cxn>
                <a:cxn ang="0">
                  <a:pos x="238" y="92"/>
                </a:cxn>
                <a:cxn ang="0">
                  <a:pos x="230" y="116"/>
                </a:cxn>
                <a:cxn ang="0">
                  <a:pos x="212" y="134"/>
                </a:cxn>
                <a:cxn ang="0">
                  <a:pos x="188" y="142"/>
                </a:cxn>
              </a:cxnLst>
              <a:rect l="0" t="0" r="r" b="b"/>
              <a:pathLst>
                <a:path w="256" h="256">
                  <a:moveTo>
                    <a:pt x="176" y="0"/>
                  </a:moveTo>
                  <a:lnTo>
                    <a:pt x="176" y="0"/>
                  </a:lnTo>
                  <a:lnTo>
                    <a:pt x="160" y="2"/>
                  </a:lnTo>
                  <a:lnTo>
                    <a:pt x="144" y="6"/>
                  </a:lnTo>
                  <a:lnTo>
                    <a:pt x="132" y="14"/>
                  </a:lnTo>
                  <a:lnTo>
                    <a:pt x="120" y="24"/>
                  </a:lnTo>
                  <a:lnTo>
                    <a:pt x="110" y="36"/>
                  </a:lnTo>
                  <a:lnTo>
                    <a:pt x="102" y="48"/>
                  </a:lnTo>
                  <a:lnTo>
                    <a:pt x="98" y="64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8" y="94"/>
                  </a:lnTo>
                  <a:lnTo>
                    <a:pt x="102" y="110"/>
                  </a:lnTo>
                  <a:lnTo>
                    <a:pt x="4" y="206"/>
                  </a:lnTo>
                  <a:lnTo>
                    <a:pt x="4" y="206"/>
                  </a:lnTo>
                  <a:lnTo>
                    <a:pt x="2" y="210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" y="246"/>
                  </a:lnTo>
                  <a:lnTo>
                    <a:pt x="4" y="252"/>
                  </a:lnTo>
                  <a:lnTo>
                    <a:pt x="10" y="254"/>
                  </a:lnTo>
                  <a:lnTo>
                    <a:pt x="16" y="256"/>
                  </a:lnTo>
                  <a:lnTo>
                    <a:pt x="40" y="256"/>
                  </a:lnTo>
                  <a:lnTo>
                    <a:pt x="40" y="256"/>
                  </a:lnTo>
                  <a:lnTo>
                    <a:pt x="46" y="254"/>
                  </a:lnTo>
                  <a:lnTo>
                    <a:pt x="50" y="252"/>
                  </a:lnTo>
                  <a:lnTo>
                    <a:pt x="62" y="240"/>
                  </a:lnTo>
                  <a:lnTo>
                    <a:pt x="80" y="240"/>
                  </a:lnTo>
                  <a:lnTo>
                    <a:pt x="80" y="240"/>
                  </a:lnTo>
                  <a:lnTo>
                    <a:pt x="86" y="238"/>
                  </a:lnTo>
                  <a:lnTo>
                    <a:pt x="92" y="236"/>
                  </a:lnTo>
                  <a:lnTo>
                    <a:pt x="94" y="230"/>
                  </a:lnTo>
                  <a:lnTo>
                    <a:pt x="96" y="224"/>
                  </a:lnTo>
                  <a:lnTo>
                    <a:pt x="96" y="208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18" y="206"/>
                  </a:lnTo>
                  <a:lnTo>
                    <a:pt x="124" y="204"/>
                  </a:lnTo>
                  <a:lnTo>
                    <a:pt x="126" y="198"/>
                  </a:lnTo>
                  <a:lnTo>
                    <a:pt x="128" y="192"/>
                  </a:lnTo>
                  <a:lnTo>
                    <a:pt x="128" y="174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62" y="158"/>
                  </a:lnTo>
                  <a:lnTo>
                    <a:pt x="176" y="160"/>
                  </a:lnTo>
                  <a:lnTo>
                    <a:pt x="176" y="160"/>
                  </a:lnTo>
                  <a:lnTo>
                    <a:pt x="192" y="158"/>
                  </a:lnTo>
                  <a:lnTo>
                    <a:pt x="208" y="154"/>
                  </a:lnTo>
                  <a:lnTo>
                    <a:pt x="220" y="146"/>
                  </a:lnTo>
                  <a:lnTo>
                    <a:pt x="232" y="136"/>
                  </a:lnTo>
                  <a:lnTo>
                    <a:pt x="242" y="124"/>
                  </a:lnTo>
                  <a:lnTo>
                    <a:pt x="250" y="112"/>
                  </a:lnTo>
                  <a:lnTo>
                    <a:pt x="254" y="96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4"/>
                  </a:lnTo>
                  <a:lnTo>
                    <a:pt x="250" y="48"/>
                  </a:lnTo>
                  <a:lnTo>
                    <a:pt x="242" y="36"/>
                  </a:lnTo>
                  <a:lnTo>
                    <a:pt x="232" y="24"/>
                  </a:lnTo>
                  <a:lnTo>
                    <a:pt x="220" y="14"/>
                  </a:lnTo>
                  <a:lnTo>
                    <a:pt x="208" y="6"/>
                  </a:lnTo>
                  <a:lnTo>
                    <a:pt x="192" y="2"/>
                  </a:lnTo>
                  <a:lnTo>
                    <a:pt x="176" y="0"/>
                  </a:lnTo>
                  <a:close/>
                  <a:moveTo>
                    <a:pt x="176" y="144"/>
                  </a:moveTo>
                  <a:lnTo>
                    <a:pt x="176" y="144"/>
                  </a:lnTo>
                  <a:lnTo>
                    <a:pt x="168" y="144"/>
                  </a:lnTo>
                  <a:lnTo>
                    <a:pt x="158" y="142"/>
                  </a:lnTo>
                  <a:lnTo>
                    <a:pt x="144" y="134"/>
                  </a:lnTo>
                  <a:lnTo>
                    <a:pt x="140" y="138"/>
                  </a:lnTo>
                  <a:lnTo>
                    <a:pt x="132" y="146"/>
                  </a:lnTo>
                  <a:lnTo>
                    <a:pt x="116" y="162"/>
                  </a:lnTo>
                  <a:lnTo>
                    <a:pt x="116" y="162"/>
                  </a:lnTo>
                  <a:lnTo>
                    <a:pt x="114" y="168"/>
                  </a:lnTo>
                  <a:lnTo>
                    <a:pt x="112" y="174"/>
                  </a:lnTo>
                  <a:lnTo>
                    <a:pt x="112" y="192"/>
                  </a:lnTo>
                  <a:lnTo>
                    <a:pt x="96" y="192"/>
                  </a:lnTo>
                  <a:lnTo>
                    <a:pt x="96" y="192"/>
                  </a:lnTo>
                  <a:lnTo>
                    <a:pt x="90" y="194"/>
                  </a:lnTo>
                  <a:lnTo>
                    <a:pt x="84" y="196"/>
                  </a:lnTo>
                  <a:lnTo>
                    <a:pt x="82" y="202"/>
                  </a:lnTo>
                  <a:lnTo>
                    <a:pt x="80" y="208"/>
                  </a:lnTo>
                  <a:lnTo>
                    <a:pt x="80" y="224"/>
                  </a:lnTo>
                  <a:lnTo>
                    <a:pt x="62" y="224"/>
                  </a:lnTo>
                  <a:lnTo>
                    <a:pt x="62" y="224"/>
                  </a:lnTo>
                  <a:lnTo>
                    <a:pt x="56" y="226"/>
                  </a:lnTo>
                  <a:lnTo>
                    <a:pt x="50" y="228"/>
                  </a:lnTo>
                  <a:lnTo>
                    <a:pt x="38" y="240"/>
                  </a:lnTo>
                  <a:lnTo>
                    <a:pt x="16" y="240"/>
                  </a:lnTo>
                  <a:lnTo>
                    <a:pt x="16" y="218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12"/>
                  </a:lnTo>
                  <a:lnTo>
                    <a:pt x="122" y="112"/>
                  </a:lnTo>
                  <a:lnTo>
                    <a:pt x="114" y="98"/>
                  </a:lnTo>
                  <a:lnTo>
                    <a:pt x="112" y="88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4" y="68"/>
                  </a:lnTo>
                  <a:lnTo>
                    <a:pt x="118" y="56"/>
                  </a:lnTo>
                  <a:lnTo>
                    <a:pt x="122" y="44"/>
                  </a:lnTo>
                  <a:lnTo>
                    <a:pt x="130" y="34"/>
                  </a:lnTo>
                  <a:lnTo>
                    <a:pt x="140" y="26"/>
                  </a:lnTo>
                  <a:lnTo>
                    <a:pt x="152" y="22"/>
                  </a:lnTo>
                  <a:lnTo>
                    <a:pt x="164" y="18"/>
                  </a:lnTo>
                  <a:lnTo>
                    <a:pt x="176" y="16"/>
                  </a:lnTo>
                  <a:lnTo>
                    <a:pt x="176" y="16"/>
                  </a:lnTo>
                  <a:lnTo>
                    <a:pt x="188" y="18"/>
                  </a:lnTo>
                  <a:lnTo>
                    <a:pt x="200" y="22"/>
                  </a:lnTo>
                  <a:lnTo>
                    <a:pt x="212" y="26"/>
                  </a:lnTo>
                  <a:lnTo>
                    <a:pt x="222" y="34"/>
                  </a:lnTo>
                  <a:lnTo>
                    <a:pt x="230" y="44"/>
                  </a:lnTo>
                  <a:lnTo>
                    <a:pt x="234" y="56"/>
                  </a:lnTo>
                  <a:lnTo>
                    <a:pt x="238" y="68"/>
                  </a:lnTo>
                  <a:lnTo>
                    <a:pt x="240" y="80"/>
                  </a:lnTo>
                  <a:lnTo>
                    <a:pt x="240" y="80"/>
                  </a:lnTo>
                  <a:lnTo>
                    <a:pt x="238" y="92"/>
                  </a:lnTo>
                  <a:lnTo>
                    <a:pt x="234" y="104"/>
                  </a:lnTo>
                  <a:lnTo>
                    <a:pt x="230" y="116"/>
                  </a:lnTo>
                  <a:lnTo>
                    <a:pt x="222" y="126"/>
                  </a:lnTo>
                  <a:lnTo>
                    <a:pt x="212" y="134"/>
                  </a:lnTo>
                  <a:lnTo>
                    <a:pt x="200" y="138"/>
                  </a:lnTo>
                  <a:lnTo>
                    <a:pt x="188" y="142"/>
                  </a:lnTo>
                  <a:lnTo>
                    <a:pt x="176" y="1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</a:endParaRPr>
            </a:p>
          </p:txBody>
        </p:sp>
        <p:sp>
          <p:nvSpPr>
            <p:cNvPr id="76" name="Freeform 124">
              <a:extLst>
                <a:ext uri="{FF2B5EF4-FFF2-40B4-BE49-F238E27FC236}">
                  <a16:creationId xmlns="" xmlns:a16="http://schemas.microsoft.com/office/drawing/2014/main" id="{5D3E140C-C440-42C0-8F53-36944F1444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6400" y="2012950"/>
              <a:ext cx="101600" cy="101600"/>
            </a:xfrm>
            <a:custGeom>
              <a:avLst/>
              <a:gdLst/>
              <a:ahLst/>
              <a:cxnLst>
                <a:cxn ang="0">
                  <a:pos x="62" y="34"/>
                </a:cxn>
                <a:cxn ang="0">
                  <a:pos x="62" y="34"/>
                </a:cxn>
                <a:cxn ang="0">
                  <a:pos x="48" y="16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6" y="4"/>
                </a:cxn>
                <a:cxn ang="0">
                  <a:pos x="10" y="10"/>
                </a:cxn>
                <a:cxn ang="0">
                  <a:pos x="4" y="16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0"/>
                </a:cxn>
                <a:cxn ang="0">
                  <a:pos x="2" y="30"/>
                </a:cxn>
                <a:cxn ang="0">
                  <a:pos x="16" y="48"/>
                </a:cxn>
                <a:cxn ang="0">
                  <a:pos x="34" y="62"/>
                </a:cxn>
                <a:cxn ang="0">
                  <a:pos x="34" y="62"/>
                </a:cxn>
                <a:cxn ang="0">
                  <a:pos x="38" y="64"/>
                </a:cxn>
                <a:cxn ang="0">
                  <a:pos x="40" y="64"/>
                </a:cxn>
                <a:cxn ang="0">
                  <a:pos x="40" y="64"/>
                </a:cxn>
                <a:cxn ang="0">
                  <a:pos x="48" y="60"/>
                </a:cxn>
                <a:cxn ang="0">
                  <a:pos x="54" y="56"/>
                </a:cxn>
                <a:cxn ang="0">
                  <a:pos x="60" y="48"/>
                </a:cxn>
                <a:cxn ang="0">
                  <a:pos x="64" y="40"/>
                </a:cxn>
                <a:cxn ang="0">
                  <a:pos x="64" y="40"/>
                </a:cxn>
                <a:cxn ang="0">
                  <a:pos x="64" y="38"/>
                </a:cxn>
                <a:cxn ang="0">
                  <a:pos x="64" y="38"/>
                </a:cxn>
                <a:cxn ang="0">
                  <a:pos x="62" y="34"/>
                </a:cxn>
                <a:cxn ang="0">
                  <a:pos x="38" y="56"/>
                </a:cxn>
                <a:cxn ang="0">
                  <a:pos x="38" y="56"/>
                </a:cxn>
                <a:cxn ang="0">
                  <a:pos x="22" y="42"/>
                </a:cxn>
                <a:cxn ang="0">
                  <a:pos x="8" y="26"/>
                </a:cxn>
                <a:cxn ang="0">
                  <a:pos x="8" y="26"/>
                </a:cxn>
                <a:cxn ang="0">
                  <a:pos x="10" y="20"/>
                </a:cxn>
                <a:cxn ang="0">
                  <a:pos x="14" y="14"/>
                </a:cxn>
                <a:cxn ang="0">
                  <a:pos x="20" y="10"/>
                </a:cxn>
                <a:cxn ang="0">
                  <a:pos x="26" y="8"/>
                </a:cxn>
                <a:cxn ang="0">
                  <a:pos x="26" y="8"/>
                </a:cxn>
                <a:cxn ang="0">
                  <a:pos x="42" y="22"/>
                </a:cxn>
                <a:cxn ang="0">
                  <a:pos x="56" y="38"/>
                </a:cxn>
                <a:cxn ang="0">
                  <a:pos x="56" y="38"/>
                </a:cxn>
                <a:cxn ang="0">
                  <a:pos x="54" y="44"/>
                </a:cxn>
                <a:cxn ang="0">
                  <a:pos x="50" y="50"/>
                </a:cxn>
                <a:cxn ang="0">
                  <a:pos x="44" y="54"/>
                </a:cxn>
                <a:cxn ang="0">
                  <a:pos x="38" y="56"/>
                </a:cxn>
              </a:cxnLst>
              <a:rect l="0" t="0" r="r" b="b"/>
              <a:pathLst>
                <a:path w="64" h="64">
                  <a:moveTo>
                    <a:pt x="62" y="34"/>
                  </a:moveTo>
                  <a:lnTo>
                    <a:pt x="62" y="34"/>
                  </a:lnTo>
                  <a:lnTo>
                    <a:pt x="48" y="16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4"/>
                  </a:lnTo>
                  <a:lnTo>
                    <a:pt x="10" y="10"/>
                  </a:lnTo>
                  <a:lnTo>
                    <a:pt x="4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16" y="48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8" y="60"/>
                  </a:lnTo>
                  <a:lnTo>
                    <a:pt x="54" y="56"/>
                  </a:lnTo>
                  <a:lnTo>
                    <a:pt x="60" y="48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2" y="34"/>
                  </a:lnTo>
                  <a:close/>
                  <a:moveTo>
                    <a:pt x="38" y="56"/>
                  </a:moveTo>
                  <a:lnTo>
                    <a:pt x="38" y="56"/>
                  </a:lnTo>
                  <a:lnTo>
                    <a:pt x="22" y="4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0" y="20"/>
                  </a:lnTo>
                  <a:lnTo>
                    <a:pt x="14" y="14"/>
                  </a:lnTo>
                  <a:lnTo>
                    <a:pt x="20" y="10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42" y="22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4" y="44"/>
                  </a:lnTo>
                  <a:lnTo>
                    <a:pt x="50" y="50"/>
                  </a:lnTo>
                  <a:lnTo>
                    <a:pt x="44" y="54"/>
                  </a:lnTo>
                  <a:lnTo>
                    <a:pt x="38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</a:endParaRPr>
            </a:p>
          </p:txBody>
        </p:sp>
      </p:grpSp>
      <p:sp>
        <p:nvSpPr>
          <p:cNvPr id="50" name="Freeform 92">
            <a:extLst>
              <a:ext uri="{FF2B5EF4-FFF2-40B4-BE49-F238E27FC236}">
                <a16:creationId xmlns="" xmlns:a16="http://schemas.microsoft.com/office/drawing/2014/main" id="{04A6ABBA-EE71-4B35-BB4D-7FC006551015}"/>
              </a:ext>
            </a:extLst>
          </p:cNvPr>
          <p:cNvSpPr>
            <a:spLocks/>
          </p:cNvSpPr>
          <p:nvPr/>
        </p:nvSpPr>
        <p:spPr bwMode="auto">
          <a:xfrm>
            <a:off x="543969" y="1162161"/>
            <a:ext cx="2402255" cy="2129669"/>
          </a:xfrm>
          <a:custGeom>
            <a:avLst/>
            <a:gdLst>
              <a:gd name="T0" fmla="*/ 219091 w 367"/>
              <a:gd name="T1" fmla="*/ 103601 h 324"/>
              <a:gd name="T2" fmla="*/ 121446 w 367"/>
              <a:gd name="T3" fmla="*/ 4904 h 324"/>
              <a:gd name="T4" fmla="*/ 103137 w 367"/>
              <a:gd name="T5" fmla="*/ 4904 h 324"/>
              <a:gd name="T6" fmla="*/ 4882 w 367"/>
              <a:gd name="T7" fmla="*/ 103601 h 324"/>
              <a:gd name="T8" fmla="*/ 9154 w 367"/>
              <a:gd name="T9" fmla="*/ 112796 h 324"/>
              <a:gd name="T10" fmla="*/ 29904 w 367"/>
              <a:gd name="T11" fmla="*/ 112796 h 324"/>
              <a:gd name="T12" fmla="*/ 29904 w 367"/>
              <a:gd name="T13" fmla="*/ 188811 h 324"/>
              <a:gd name="T14" fmla="*/ 39668 w 367"/>
              <a:gd name="T15" fmla="*/ 198619 h 324"/>
              <a:gd name="T16" fmla="*/ 87270 w 367"/>
              <a:gd name="T17" fmla="*/ 198619 h 324"/>
              <a:gd name="T18" fmla="*/ 87270 w 367"/>
              <a:gd name="T19" fmla="*/ 122604 h 324"/>
              <a:gd name="T20" fmla="*/ 137313 w 367"/>
              <a:gd name="T21" fmla="*/ 122604 h 324"/>
              <a:gd name="T22" fmla="*/ 137313 w 367"/>
              <a:gd name="T23" fmla="*/ 198619 h 324"/>
              <a:gd name="T24" fmla="*/ 186746 w 367"/>
              <a:gd name="T25" fmla="*/ 198619 h 324"/>
              <a:gd name="T26" fmla="*/ 194680 w 367"/>
              <a:gd name="T27" fmla="*/ 188811 h 324"/>
              <a:gd name="T28" fmla="*/ 194680 w 367"/>
              <a:gd name="T29" fmla="*/ 112796 h 324"/>
              <a:gd name="T30" fmla="*/ 214819 w 367"/>
              <a:gd name="T31" fmla="*/ 112796 h 324"/>
              <a:gd name="T32" fmla="*/ 219091 w 367"/>
              <a:gd name="T33" fmla="*/ 103601 h 3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7" h="324">
                <a:moveTo>
                  <a:pt x="359" y="169"/>
                </a:moveTo>
                <a:cubicBezTo>
                  <a:pt x="199" y="8"/>
                  <a:pt x="199" y="8"/>
                  <a:pt x="199" y="8"/>
                </a:cubicBezTo>
                <a:cubicBezTo>
                  <a:pt x="190" y="0"/>
                  <a:pt x="177" y="0"/>
                  <a:pt x="169" y="8"/>
                </a:cubicBezTo>
                <a:cubicBezTo>
                  <a:pt x="8" y="169"/>
                  <a:pt x="8" y="169"/>
                  <a:pt x="8" y="169"/>
                </a:cubicBezTo>
                <a:cubicBezTo>
                  <a:pt x="0" y="177"/>
                  <a:pt x="3" y="184"/>
                  <a:pt x="15" y="184"/>
                </a:cubicBezTo>
                <a:cubicBezTo>
                  <a:pt x="49" y="184"/>
                  <a:pt x="49" y="184"/>
                  <a:pt x="49" y="184"/>
                </a:cubicBezTo>
                <a:cubicBezTo>
                  <a:pt x="49" y="308"/>
                  <a:pt x="49" y="308"/>
                  <a:pt x="49" y="308"/>
                </a:cubicBezTo>
                <a:cubicBezTo>
                  <a:pt x="49" y="317"/>
                  <a:pt x="49" y="324"/>
                  <a:pt x="65" y="324"/>
                </a:cubicBezTo>
                <a:cubicBezTo>
                  <a:pt x="143" y="324"/>
                  <a:pt x="143" y="324"/>
                  <a:pt x="143" y="324"/>
                </a:cubicBezTo>
                <a:cubicBezTo>
                  <a:pt x="143" y="200"/>
                  <a:pt x="143" y="200"/>
                  <a:pt x="143" y="200"/>
                </a:cubicBezTo>
                <a:cubicBezTo>
                  <a:pt x="225" y="200"/>
                  <a:pt x="225" y="200"/>
                  <a:pt x="225" y="200"/>
                </a:cubicBezTo>
                <a:cubicBezTo>
                  <a:pt x="225" y="324"/>
                  <a:pt x="225" y="324"/>
                  <a:pt x="225" y="324"/>
                </a:cubicBezTo>
                <a:cubicBezTo>
                  <a:pt x="306" y="324"/>
                  <a:pt x="306" y="324"/>
                  <a:pt x="306" y="324"/>
                </a:cubicBezTo>
                <a:cubicBezTo>
                  <a:pt x="319" y="324"/>
                  <a:pt x="319" y="317"/>
                  <a:pt x="319" y="308"/>
                </a:cubicBezTo>
                <a:cubicBezTo>
                  <a:pt x="319" y="184"/>
                  <a:pt x="319" y="184"/>
                  <a:pt x="319" y="184"/>
                </a:cubicBezTo>
                <a:cubicBezTo>
                  <a:pt x="352" y="184"/>
                  <a:pt x="352" y="184"/>
                  <a:pt x="352" y="184"/>
                </a:cubicBezTo>
                <a:cubicBezTo>
                  <a:pt x="364" y="184"/>
                  <a:pt x="367" y="177"/>
                  <a:pt x="359" y="169"/>
                </a:cubicBezTo>
                <a:close/>
              </a:path>
            </a:pathLst>
          </a:custGeom>
          <a:solidFill>
            <a:srgbClr val="EFF8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172" name="Group 175">
            <a:extLst>
              <a:ext uri="{FF2B5EF4-FFF2-40B4-BE49-F238E27FC236}">
                <a16:creationId xmlns="" xmlns:a16="http://schemas.microsoft.com/office/drawing/2014/main" id="{DB036304-B8A5-421F-9FCC-CA438C5DB354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73" name="Freeform 287">
              <a:extLst>
                <a:ext uri="{FF2B5EF4-FFF2-40B4-BE49-F238E27FC236}">
                  <a16:creationId xmlns="" xmlns:a16="http://schemas.microsoft.com/office/drawing/2014/main" id="{ED1528A4-250E-4B88-8C10-B7DEF9E36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4" name="Freeform 288">
              <a:extLst>
                <a:ext uri="{FF2B5EF4-FFF2-40B4-BE49-F238E27FC236}">
                  <a16:creationId xmlns="" xmlns:a16="http://schemas.microsoft.com/office/drawing/2014/main" id="{EE33BC2F-8EE7-40F4-92A9-8D2B26E79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5" name="Freeform 289">
              <a:extLst>
                <a:ext uri="{FF2B5EF4-FFF2-40B4-BE49-F238E27FC236}">
                  <a16:creationId xmlns="" xmlns:a16="http://schemas.microsoft.com/office/drawing/2014/main" id="{32CCD75B-47FE-49C8-BC2A-B01CF312C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6" name="Freeform 290">
              <a:extLst>
                <a:ext uri="{FF2B5EF4-FFF2-40B4-BE49-F238E27FC236}">
                  <a16:creationId xmlns="" xmlns:a16="http://schemas.microsoft.com/office/drawing/2014/main" id="{8312DEF1-998A-48C2-8BA2-76827E500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7" name="Freeform 291">
              <a:extLst>
                <a:ext uri="{FF2B5EF4-FFF2-40B4-BE49-F238E27FC236}">
                  <a16:creationId xmlns="" xmlns:a16="http://schemas.microsoft.com/office/drawing/2014/main" id="{35B31C0C-AC76-467D-8933-79FF7482E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8" name="Freeform 292">
              <a:extLst>
                <a:ext uri="{FF2B5EF4-FFF2-40B4-BE49-F238E27FC236}">
                  <a16:creationId xmlns="" xmlns:a16="http://schemas.microsoft.com/office/drawing/2014/main" id="{1CAA94EF-5C98-4B1F-9C87-40C755484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9" name="Freeform 293">
              <a:extLst>
                <a:ext uri="{FF2B5EF4-FFF2-40B4-BE49-F238E27FC236}">
                  <a16:creationId xmlns="" xmlns:a16="http://schemas.microsoft.com/office/drawing/2014/main" id="{4AE9B1DB-F903-4206-A68B-05D244EF7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80" name="Freeform 294">
              <a:extLst>
                <a:ext uri="{FF2B5EF4-FFF2-40B4-BE49-F238E27FC236}">
                  <a16:creationId xmlns="" xmlns:a16="http://schemas.microsoft.com/office/drawing/2014/main" id="{325C7672-6907-4B66-AF59-40BEA2295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81" name="Freeform 295">
              <a:extLst>
                <a:ext uri="{FF2B5EF4-FFF2-40B4-BE49-F238E27FC236}">
                  <a16:creationId xmlns="" xmlns:a16="http://schemas.microsoft.com/office/drawing/2014/main" id="{A0AB94E9-046C-4C14-9455-600C58466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CE8E0E84-6CDA-4D61-A73E-AC532195EB25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8" name="Параллелограмм 17">
            <a:extLst>
              <a:ext uri="{FF2B5EF4-FFF2-40B4-BE49-F238E27FC236}">
                <a16:creationId xmlns="" xmlns:a16="http://schemas.microsoft.com/office/drawing/2014/main" id="{E7E860D3-0AB3-4F23-9963-5A6F4E140E29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="" xmlns:a16="http://schemas.microsoft.com/office/drawing/2014/main" id="{7727D02F-EA3E-450A-9D72-A25EBAD0DA09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Социальная ипотека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Для молодых ученых и специалистов и молодых уникальных специалистов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="" xmlns:a16="http://schemas.microsoft.com/office/drawing/2014/main" id="{61F0C143-492E-4BFD-A22E-65E676F9B330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11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="" xmlns:a16="http://schemas.microsoft.com/office/drawing/2014/main" id="{27D11A63-6C18-479B-83C9-EBF68012624B}"/>
              </a:ext>
            </a:extLst>
          </p:cNvPr>
          <p:cNvSpPr txBox="1"/>
          <p:nvPr/>
        </p:nvSpPr>
        <p:spPr>
          <a:xfrm>
            <a:off x="397609" y="1109687"/>
            <a:ext cx="7142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Обеспечение жильём молодых учёных и специалистов научных организаций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 молодых уникальных специалистов ОПК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23F30A4F-9123-4372-A26B-792612280ECA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CA4DFEAA-0C52-4BBA-8AAF-88F100D8840B}"/>
              </a:ext>
            </a:extLst>
          </p:cNvPr>
          <p:cNvSpPr/>
          <p:nvPr/>
        </p:nvSpPr>
        <p:spPr>
          <a:xfrm>
            <a:off x="392648" y="1779662"/>
            <a:ext cx="3243248" cy="1585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 предоставления: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физических лиц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Возраст до 35 лет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Проценты по кредиту платит участник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100% оплачивается из бюджета Московской области (50% жилищная субсидия / 50% в течение срока погашения ипотечного кредита)</a:t>
            </a:r>
          </a:p>
          <a:p>
            <a:pPr marL="171450" indent="-171450"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24" name="Freeform 2">
            <a:extLst>
              <a:ext uri="{FF2B5EF4-FFF2-40B4-BE49-F238E27FC236}">
                <a16:creationId xmlns="" xmlns:a16="http://schemas.microsoft.com/office/drawing/2014/main" id="{1B209A3D-8482-4F2C-A685-D1A9B7DBA243}"/>
              </a:ext>
            </a:extLst>
          </p:cNvPr>
          <p:cNvSpPr>
            <a:spLocks/>
          </p:cNvSpPr>
          <p:nvPr/>
        </p:nvSpPr>
        <p:spPr bwMode="auto">
          <a:xfrm>
            <a:off x="3481995" y="3492313"/>
            <a:ext cx="2000250" cy="673894"/>
          </a:xfrm>
          <a:custGeom>
            <a:avLst/>
            <a:gdLst>
              <a:gd name="T0" fmla="*/ 1404 w 1680"/>
              <a:gd name="T1" fmla="*/ 0 h 566"/>
              <a:gd name="T2" fmla="*/ 0 w 1680"/>
              <a:gd name="T3" fmla="*/ 0 h 566"/>
              <a:gd name="T4" fmla="*/ 276 w 1680"/>
              <a:gd name="T5" fmla="*/ 279 h 566"/>
              <a:gd name="T6" fmla="*/ 0 w 1680"/>
              <a:gd name="T7" fmla="*/ 566 h 566"/>
              <a:gd name="T8" fmla="*/ 1404 w 1680"/>
              <a:gd name="T9" fmla="*/ 566 h 566"/>
              <a:gd name="T10" fmla="*/ 1680 w 1680"/>
              <a:gd name="T11" fmla="*/ 279 h 566"/>
              <a:gd name="T12" fmla="*/ 1404 w 1680"/>
              <a:gd name="T13" fmla="*/ 0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80" h="566">
                <a:moveTo>
                  <a:pt x="1404" y="0"/>
                </a:moveTo>
                <a:lnTo>
                  <a:pt x="0" y="0"/>
                </a:lnTo>
                <a:lnTo>
                  <a:pt x="276" y="279"/>
                </a:lnTo>
                <a:lnTo>
                  <a:pt x="0" y="566"/>
                </a:lnTo>
                <a:lnTo>
                  <a:pt x="1404" y="566"/>
                </a:lnTo>
                <a:lnTo>
                  <a:pt x="1680" y="279"/>
                </a:lnTo>
                <a:lnTo>
                  <a:pt x="140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1350"/>
          </a:p>
        </p:txBody>
      </p:sp>
      <p:sp>
        <p:nvSpPr>
          <p:cNvPr id="125" name="Freeform 3">
            <a:extLst>
              <a:ext uri="{FF2B5EF4-FFF2-40B4-BE49-F238E27FC236}">
                <a16:creationId xmlns="" xmlns:a16="http://schemas.microsoft.com/office/drawing/2014/main" id="{4264E8F1-C155-4C31-AD72-86DFD96E82F4}"/>
              </a:ext>
            </a:extLst>
          </p:cNvPr>
          <p:cNvSpPr>
            <a:spLocks/>
          </p:cNvSpPr>
          <p:nvPr/>
        </p:nvSpPr>
        <p:spPr bwMode="auto">
          <a:xfrm>
            <a:off x="1774640" y="3492313"/>
            <a:ext cx="1982390" cy="673894"/>
          </a:xfrm>
          <a:custGeom>
            <a:avLst/>
            <a:gdLst>
              <a:gd name="T0" fmla="*/ 1396 w 1665"/>
              <a:gd name="T1" fmla="*/ 0 h 566"/>
              <a:gd name="T2" fmla="*/ 0 w 1665"/>
              <a:gd name="T3" fmla="*/ 0 h 566"/>
              <a:gd name="T4" fmla="*/ 276 w 1665"/>
              <a:gd name="T5" fmla="*/ 279 h 566"/>
              <a:gd name="T6" fmla="*/ 0 w 1665"/>
              <a:gd name="T7" fmla="*/ 566 h 566"/>
              <a:gd name="T8" fmla="*/ 1396 w 1665"/>
              <a:gd name="T9" fmla="*/ 566 h 566"/>
              <a:gd name="T10" fmla="*/ 1665 w 1665"/>
              <a:gd name="T11" fmla="*/ 279 h 566"/>
              <a:gd name="T12" fmla="*/ 1396 w 1665"/>
              <a:gd name="T13" fmla="*/ 0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5" h="566">
                <a:moveTo>
                  <a:pt x="1396" y="0"/>
                </a:moveTo>
                <a:lnTo>
                  <a:pt x="0" y="0"/>
                </a:lnTo>
                <a:lnTo>
                  <a:pt x="276" y="279"/>
                </a:lnTo>
                <a:lnTo>
                  <a:pt x="0" y="566"/>
                </a:lnTo>
                <a:lnTo>
                  <a:pt x="1396" y="566"/>
                </a:lnTo>
                <a:lnTo>
                  <a:pt x="1665" y="279"/>
                </a:lnTo>
                <a:lnTo>
                  <a:pt x="1396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1350"/>
          </a:p>
        </p:txBody>
      </p:sp>
      <p:sp>
        <p:nvSpPr>
          <p:cNvPr id="126" name="Freeform 4">
            <a:extLst>
              <a:ext uri="{FF2B5EF4-FFF2-40B4-BE49-F238E27FC236}">
                <a16:creationId xmlns="" xmlns:a16="http://schemas.microsoft.com/office/drawing/2014/main" id="{88A335AC-9A40-449F-A8EC-28C7AD4E6A92}"/>
              </a:ext>
            </a:extLst>
          </p:cNvPr>
          <p:cNvSpPr>
            <a:spLocks/>
          </p:cNvSpPr>
          <p:nvPr/>
        </p:nvSpPr>
        <p:spPr bwMode="auto">
          <a:xfrm>
            <a:off x="6913377" y="3492313"/>
            <a:ext cx="1991915" cy="673894"/>
          </a:xfrm>
          <a:custGeom>
            <a:avLst/>
            <a:gdLst>
              <a:gd name="T0" fmla="*/ 1404 w 1673"/>
              <a:gd name="T1" fmla="*/ 0 h 566"/>
              <a:gd name="T2" fmla="*/ 0 w 1673"/>
              <a:gd name="T3" fmla="*/ 0 h 566"/>
              <a:gd name="T4" fmla="*/ 269 w 1673"/>
              <a:gd name="T5" fmla="*/ 279 h 566"/>
              <a:gd name="T6" fmla="*/ 0 w 1673"/>
              <a:gd name="T7" fmla="*/ 566 h 566"/>
              <a:gd name="T8" fmla="*/ 1404 w 1673"/>
              <a:gd name="T9" fmla="*/ 566 h 566"/>
              <a:gd name="T10" fmla="*/ 1673 w 1673"/>
              <a:gd name="T11" fmla="*/ 279 h 566"/>
              <a:gd name="T12" fmla="*/ 1404 w 1673"/>
              <a:gd name="T13" fmla="*/ 0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73" h="566">
                <a:moveTo>
                  <a:pt x="1404" y="0"/>
                </a:moveTo>
                <a:lnTo>
                  <a:pt x="0" y="0"/>
                </a:lnTo>
                <a:lnTo>
                  <a:pt x="269" y="279"/>
                </a:lnTo>
                <a:lnTo>
                  <a:pt x="0" y="566"/>
                </a:lnTo>
                <a:lnTo>
                  <a:pt x="1404" y="566"/>
                </a:lnTo>
                <a:lnTo>
                  <a:pt x="1673" y="279"/>
                </a:lnTo>
                <a:lnTo>
                  <a:pt x="1404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1350"/>
          </a:p>
        </p:txBody>
      </p:sp>
      <p:sp>
        <p:nvSpPr>
          <p:cNvPr id="127" name="Freeform 10">
            <a:extLst>
              <a:ext uri="{FF2B5EF4-FFF2-40B4-BE49-F238E27FC236}">
                <a16:creationId xmlns="" xmlns:a16="http://schemas.microsoft.com/office/drawing/2014/main" id="{3A6B809C-5E41-4975-BDD4-E03BB5A6B8D0}"/>
              </a:ext>
            </a:extLst>
          </p:cNvPr>
          <p:cNvSpPr>
            <a:spLocks/>
          </p:cNvSpPr>
          <p:nvPr/>
        </p:nvSpPr>
        <p:spPr bwMode="auto">
          <a:xfrm>
            <a:off x="5206021" y="3492313"/>
            <a:ext cx="1983581" cy="673894"/>
          </a:xfrm>
          <a:custGeom>
            <a:avLst/>
            <a:gdLst>
              <a:gd name="T0" fmla="*/ 1389 w 1666"/>
              <a:gd name="T1" fmla="*/ 0 h 566"/>
              <a:gd name="T2" fmla="*/ 0 w 1666"/>
              <a:gd name="T3" fmla="*/ 0 h 566"/>
              <a:gd name="T4" fmla="*/ 269 w 1666"/>
              <a:gd name="T5" fmla="*/ 279 h 566"/>
              <a:gd name="T6" fmla="*/ 0 w 1666"/>
              <a:gd name="T7" fmla="*/ 566 h 566"/>
              <a:gd name="T8" fmla="*/ 1389 w 1666"/>
              <a:gd name="T9" fmla="*/ 566 h 566"/>
              <a:gd name="T10" fmla="*/ 1666 w 1666"/>
              <a:gd name="T11" fmla="*/ 279 h 566"/>
              <a:gd name="T12" fmla="*/ 1389 w 1666"/>
              <a:gd name="T13" fmla="*/ 0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6" h="566">
                <a:moveTo>
                  <a:pt x="1389" y="0"/>
                </a:moveTo>
                <a:lnTo>
                  <a:pt x="0" y="0"/>
                </a:lnTo>
                <a:lnTo>
                  <a:pt x="269" y="279"/>
                </a:lnTo>
                <a:lnTo>
                  <a:pt x="0" y="566"/>
                </a:lnTo>
                <a:lnTo>
                  <a:pt x="1389" y="566"/>
                </a:lnTo>
                <a:lnTo>
                  <a:pt x="1666" y="279"/>
                </a:lnTo>
                <a:lnTo>
                  <a:pt x="138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1350"/>
          </a:p>
        </p:txBody>
      </p:sp>
      <p:sp>
        <p:nvSpPr>
          <p:cNvPr id="128" name="Freeform 13">
            <a:extLst>
              <a:ext uri="{FF2B5EF4-FFF2-40B4-BE49-F238E27FC236}">
                <a16:creationId xmlns="" xmlns:a16="http://schemas.microsoft.com/office/drawing/2014/main" id="{52C982A5-C1FD-4E1B-B8EC-A4349B302561}"/>
              </a:ext>
            </a:extLst>
          </p:cNvPr>
          <p:cNvSpPr>
            <a:spLocks/>
          </p:cNvSpPr>
          <p:nvPr/>
        </p:nvSpPr>
        <p:spPr bwMode="auto">
          <a:xfrm>
            <a:off x="343508" y="3492313"/>
            <a:ext cx="1706165" cy="673894"/>
          </a:xfrm>
          <a:custGeom>
            <a:avLst/>
            <a:gdLst>
              <a:gd name="T0" fmla="*/ 0 w 1433"/>
              <a:gd name="T1" fmla="*/ 0 h 566"/>
              <a:gd name="T2" fmla="*/ 0 w 1433"/>
              <a:gd name="T3" fmla="*/ 566 h 566"/>
              <a:gd name="T4" fmla="*/ 1157 w 1433"/>
              <a:gd name="T5" fmla="*/ 566 h 566"/>
              <a:gd name="T6" fmla="*/ 1433 w 1433"/>
              <a:gd name="T7" fmla="*/ 279 h 566"/>
              <a:gd name="T8" fmla="*/ 1157 w 1433"/>
              <a:gd name="T9" fmla="*/ 0 h 566"/>
              <a:gd name="T10" fmla="*/ 0 w 1433"/>
              <a:gd name="T11" fmla="*/ 0 h 566"/>
              <a:gd name="T12" fmla="*/ 0 w 1433"/>
              <a:gd name="T13" fmla="*/ 0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3" h="566">
                <a:moveTo>
                  <a:pt x="0" y="0"/>
                </a:moveTo>
                <a:lnTo>
                  <a:pt x="0" y="566"/>
                </a:lnTo>
                <a:lnTo>
                  <a:pt x="1157" y="566"/>
                </a:lnTo>
                <a:lnTo>
                  <a:pt x="1433" y="279"/>
                </a:lnTo>
                <a:lnTo>
                  <a:pt x="1157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id-ID" sz="1350"/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82DEE3F2-B01B-4BF1-AEF4-026A5D2B63A2}"/>
              </a:ext>
            </a:extLst>
          </p:cNvPr>
          <p:cNvSpPr txBox="1"/>
          <p:nvPr/>
        </p:nvSpPr>
        <p:spPr>
          <a:xfrm>
            <a:off x="470676" y="3702302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Заявление</a:t>
            </a:r>
            <a:endParaRPr lang="id-ID" sz="1200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6ADA9774-21B4-4EB0-BAF2-D989E4C100ED}"/>
              </a:ext>
            </a:extLst>
          </p:cNvPr>
          <p:cNvSpPr txBox="1"/>
          <p:nvPr/>
        </p:nvSpPr>
        <p:spPr>
          <a:xfrm>
            <a:off x="2173639" y="3702302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Проверка</a:t>
            </a:r>
            <a:endParaRPr lang="id-ID" sz="1200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F4982739-C4EF-4670-AA79-D0FAE8EE4939}"/>
              </a:ext>
            </a:extLst>
          </p:cNvPr>
          <p:cNvSpPr txBox="1"/>
          <p:nvPr/>
        </p:nvSpPr>
        <p:spPr>
          <a:xfrm>
            <a:off x="3833640" y="3702302"/>
            <a:ext cx="1051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Одобрение</a:t>
            </a:r>
            <a:endParaRPr lang="id-ID" sz="1200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8BA6E6F4-3D4E-4EF1-87EF-747AB5869002}"/>
              </a:ext>
            </a:extLst>
          </p:cNvPr>
          <p:cNvSpPr txBox="1"/>
          <p:nvPr/>
        </p:nvSpPr>
        <p:spPr>
          <a:xfrm>
            <a:off x="5553436" y="3702302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Вручение</a:t>
            </a:r>
            <a:endParaRPr lang="id-ID" sz="1200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80331850-D254-4247-999D-A0C312EABDC2}"/>
              </a:ext>
            </a:extLst>
          </p:cNvPr>
          <p:cNvSpPr txBox="1"/>
          <p:nvPr/>
        </p:nvSpPr>
        <p:spPr>
          <a:xfrm>
            <a:off x="7228666" y="3702302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Заселение</a:t>
            </a:r>
            <a:endParaRPr lang="id-ID" sz="1200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grpSp>
        <p:nvGrpSpPr>
          <p:cNvPr id="134" name="Group 22">
            <a:extLst>
              <a:ext uri="{FF2B5EF4-FFF2-40B4-BE49-F238E27FC236}">
                <a16:creationId xmlns="" xmlns:a16="http://schemas.microsoft.com/office/drawing/2014/main" id="{6FBCB113-964A-483F-BA6D-3A9FC378FA91}"/>
              </a:ext>
            </a:extLst>
          </p:cNvPr>
          <p:cNvGrpSpPr/>
          <p:nvPr/>
        </p:nvGrpSpPr>
        <p:grpSpPr>
          <a:xfrm>
            <a:off x="1480554" y="3575657"/>
            <a:ext cx="489347" cy="507206"/>
            <a:chOff x="1908175" y="3165475"/>
            <a:chExt cx="652462" cy="676275"/>
          </a:xfrm>
        </p:grpSpPr>
        <p:sp>
          <p:nvSpPr>
            <p:cNvPr id="135" name="Freeform 14">
              <a:extLst>
                <a:ext uri="{FF2B5EF4-FFF2-40B4-BE49-F238E27FC236}">
                  <a16:creationId xmlns="" xmlns:a16="http://schemas.microsoft.com/office/drawing/2014/main" id="{11652F3C-0DA5-486E-A7C2-465EA573A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175" y="3165475"/>
              <a:ext cx="652462" cy="676275"/>
            </a:xfrm>
            <a:custGeom>
              <a:avLst/>
              <a:gdLst>
                <a:gd name="T0" fmla="*/ 202 w 411"/>
                <a:gd name="T1" fmla="*/ 0 h 426"/>
                <a:gd name="T2" fmla="*/ 411 w 411"/>
                <a:gd name="T3" fmla="*/ 209 h 426"/>
                <a:gd name="T4" fmla="*/ 202 w 411"/>
                <a:gd name="T5" fmla="*/ 426 h 426"/>
                <a:gd name="T6" fmla="*/ 0 w 411"/>
                <a:gd name="T7" fmla="*/ 209 h 426"/>
                <a:gd name="T8" fmla="*/ 202 w 411"/>
                <a:gd name="T9" fmla="*/ 0 h 426"/>
                <a:gd name="T10" fmla="*/ 202 w 411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1" h="426">
                  <a:moveTo>
                    <a:pt x="202" y="0"/>
                  </a:moveTo>
                  <a:lnTo>
                    <a:pt x="411" y="209"/>
                  </a:lnTo>
                  <a:lnTo>
                    <a:pt x="202" y="426"/>
                  </a:lnTo>
                  <a:lnTo>
                    <a:pt x="0" y="209"/>
                  </a:lnTo>
                  <a:lnTo>
                    <a:pt x="202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83455"/>
            </a:solidFill>
            <a:ln w="38100">
              <a:solidFill>
                <a:schemeClr val="bg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350"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="" xmlns:a16="http://schemas.microsoft.com/office/drawing/2014/main" id="{2022DD6C-1973-4458-A804-467DB35F2F09}"/>
                </a:ext>
              </a:extLst>
            </p:cNvPr>
            <p:cNvSpPr txBox="1"/>
            <p:nvPr/>
          </p:nvSpPr>
          <p:spPr>
            <a:xfrm>
              <a:off x="1991490" y="3334335"/>
              <a:ext cx="481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200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01</a:t>
              </a:r>
            </a:p>
          </p:txBody>
        </p:sp>
      </p:grpSp>
      <p:grpSp>
        <p:nvGrpSpPr>
          <p:cNvPr id="137" name="Group 25">
            <a:extLst>
              <a:ext uri="{FF2B5EF4-FFF2-40B4-BE49-F238E27FC236}">
                <a16:creationId xmlns="" xmlns:a16="http://schemas.microsoft.com/office/drawing/2014/main" id="{E5F3E53F-2984-4884-BDE8-9DA98BA2BE10}"/>
              </a:ext>
            </a:extLst>
          </p:cNvPr>
          <p:cNvGrpSpPr/>
          <p:nvPr/>
        </p:nvGrpSpPr>
        <p:grpSpPr>
          <a:xfrm>
            <a:off x="3187910" y="3575657"/>
            <a:ext cx="489347" cy="507206"/>
            <a:chOff x="4184650" y="3165475"/>
            <a:chExt cx="652462" cy="676275"/>
          </a:xfrm>
        </p:grpSpPr>
        <p:sp>
          <p:nvSpPr>
            <p:cNvPr id="138" name="Freeform 26">
              <a:extLst>
                <a:ext uri="{FF2B5EF4-FFF2-40B4-BE49-F238E27FC236}">
                  <a16:creationId xmlns="" xmlns:a16="http://schemas.microsoft.com/office/drawing/2014/main" id="{03FF6DE9-703D-4E52-8D36-B3494F4AF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650" y="3165475"/>
              <a:ext cx="652462" cy="676275"/>
            </a:xfrm>
            <a:custGeom>
              <a:avLst/>
              <a:gdLst>
                <a:gd name="T0" fmla="*/ 209 w 411"/>
                <a:gd name="T1" fmla="*/ 0 h 426"/>
                <a:gd name="T2" fmla="*/ 411 w 411"/>
                <a:gd name="T3" fmla="*/ 209 h 426"/>
                <a:gd name="T4" fmla="*/ 209 w 411"/>
                <a:gd name="T5" fmla="*/ 426 h 426"/>
                <a:gd name="T6" fmla="*/ 0 w 411"/>
                <a:gd name="T7" fmla="*/ 209 h 426"/>
                <a:gd name="T8" fmla="*/ 209 w 411"/>
                <a:gd name="T9" fmla="*/ 0 h 426"/>
                <a:gd name="T10" fmla="*/ 209 w 411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1" h="426">
                  <a:moveTo>
                    <a:pt x="209" y="0"/>
                  </a:moveTo>
                  <a:lnTo>
                    <a:pt x="411" y="209"/>
                  </a:lnTo>
                  <a:lnTo>
                    <a:pt x="209" y="426"/>
                  </a:lnTo>
                  <a:lnTo>
                    <a:pt x="0" y="209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00467A"/>
            </a:solidFill>
            <a:ln w="38100">
              <a:solidFill>
                <a:schemeClr val="bg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350"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="" xmlns:a16="http://schemas.microsoft.com/office/drawing/2014/main" id="{A4F35719-D364-415C-9D53-D31573BCBCA9}"/>
                </a:ext>
              </a:extLst>
            </p:cNvPr>
            <p:cNvSpPr txBox="1"/>
            <p:nvPr/>
          </p:nvSpPr>
          <p:spPr>
            <a:xfrm>
              <a:off x="4256210" y="3334335"/>
              <a:ext cx="504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200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02</a:t>
              </a:r>
            </a:p>
          </p:txBody>
        </p:sp>
      </p:grpSp>
      <p:grpSp>
        <p:nvGrpSpPr>
          <p:cNvPr id="140" name="Group 28">
            <a:extLst>
              <a:ext uri="{FF2B5EF4-FFF2-40B4-BE49-F238E27FC236}">
                <a16:creationId xmlns="" xmlns:a16="http://schemas.microsoft.com/office/drawing/2014/main" id="{E110A714-48B5-41CF-A98A-D6B9806178EF}"/>
              </a:ext>
            </a:extLst>
          </p:cNvPr>
          <p:cNvGrpSpPr/>
          <p:nvPr/>
        </p:nvGrpSpPr>
        <p:grpSpPr>
          <a:xfrm>
            <a:off x="4913126" y="3575657"/>
            <a:ext cx="489347" cy="507206"/>
            <a:chOff x="6484938" y="3165475"/>
            <a:chExt cx="652462" cy="676275"/>
          </a:xfrm>
        </p:grpSpPr>
        <p:sp>
          <p:nvSpPr>
            <p:cNvPr id="141" name="Freeform 29">
              <a:extLst>
                <a:ext uri="{FF2B5EF4-FFF2-40B4-BE49-F238E27FC236}">
                  <a16:creationId xmlns="" xmlns:a16="http://schemas.microsoft.com/office/drawing/2014/main" id="{44C403C2-E07C-42DA-BBC4-C235B8498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938" y="3165475"/>
              <a:ext cx="652462" cy="676275"/>
            </a:xfrm>
            <a:custGeom>
              <a:avLst/>
              <a:gdLst>
                <a:gd name="T0" fmla="*/ 202 w 411"/>
                <a:gd name="T1" fmla="*/ 0 h 426"/>
                <a:gd name="T2" fmla="*/ 411 w 411"/>
                <a:gd name="T3" fmla="*/ 209 h 426"/>
                <a:gd name="T4" fmla="*/ 202 w 411"/>
                <a:gd name="T5" fmla="*/ 426 h 426"/>
                <a:gd name="T6" fmla="*/ 0 w 411"/>
                <a:gd name="T7" fmla="*/ 209 h 426"/>
                <a:gd name="T8" fmla="*/ 202 w 411"/>
                <a:gd name="T9" fmla="*/ 0 h 426"/>
                <a:gd name="T10" fmla="*/ 202 w 411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1" h="426">
                  <a:moveTo>
                    <a:pt x="202" y="0"/>
                  </a:moveTo>
                  <a:lnTo>
                    <a:pt x="411" y="209"/>
                  </a:lnTo>
                  <a:lnTo>
                    <a:pt x="202" y="426"/>
                  </a:lnTo>
                  <a:lnTo>
                    <a:pt x="0" y="209"/>
                  </a:lnTo>
                  <a:lnTo>
                    <a:pt x="202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350"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25385495-D048-4CE8-A7E3-16D45229EECB}"/>
                </a:ext>
              </a:extLst>
            </p:cNvPr>
            <p:cNvSpPr txBox="1"/>
            <p:nvPr/>
          </p:nvSpPr>
          <p:spPr>
            <a:xfrm>
              <a:off x="6551735" y="3334335"/>
              <a:ext cx="504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200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03</a:t>
              </a:r>
            </a:p>
          </p:txBody>
        </p:sp>
      </p:grpSp>
      <p:grpSp>
        <p:nvGrpSpPr>
          <p:cNvPr id="143" name="Group 31">
            <a:extLst>
              <a:ext uri="{FF2B5EF4-FFF2-40B4-BE49-F238E27FC236}">
                <a16:creationId xmlns="" xmlns:a16="http://schemas.microsoft.com/office/drawing/2014/main" id="{54851F81-DEB1-4870-A167-31717F3A8815}"/>
              </a:ext>
            </a:extLst>
          </p:cNvPr>
          <p:cNvGrpSpPr/>
          <p:nvPr/>
        </p:nvGrpSpPr>
        <p:grpSpPr>
          <a:xfrm>
            <a:off x="6610958" y="3575657"/>
            <a:ext cx="497681" cy="507206"/>
            <a:chOff x="8748713" y="3165475"/>
            <a:chExt cx="663575" cy="676275"/>
          </a:xfrm>
        </p:grpSpPr>
        <p:sp>
          <p:nvSpPr>
            <p:cNvPr id="144" name="Freeform 12">
              <a:extLst>
                <a:ext uri="{FF2B5EF4-FFF2-40B4-BE49-F238E27FC236}">
                  <a16:creationId xmlns="" xmlns:a16="http://schemas.microsoft.com/office/drawing/2014/main" id="{58DC0037-05E1-4585-B47A-367A7988D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8713" y="3165475"/>
              <a:ext cx="663575" cy="676275"/>
            </a:xfrm>
            <a:custGeom>
              <a:avLst/>
              <a:gdLst>
                <a:gd name="T0" fmla="*/ 209 w 418"/>
                <a:gd name="T1" fmla="*/ 0 h 426"/>
                <a:gd name="T2" fmla="*/ 418 w 418"/>
                <a:gd name="T3" fmla="*/ 209 h 426"/>
                <a:gd name="T4" fmla="*/ 209 w 418"/>
                <a:gd name="T5" fmla="*/ 426 h 426"/>
                <a:gd name="T6" fmla="*/ 0 w 418"/>
                <a:gd name="T7" fmla="*/ 209 h 426"/>
                <a:gd name="T8" fmla="*/ 209 w 418"/>
                <a:gd name="T9" fmla="*/ 0 h 426"/>
                <a:gd name="T10" fmla="*/ 209 w 418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426">
                  <a:moveTo>
                    <a:pt x="209" y="0"/>
                  </a:moveTo>
                  <a:lnTo>
                    <a:pt x="418" y="209"/>
                  </a:lnTo>
                  <a:lnTo>
                    <a:pt x="209" y="426"/>
                  </a:lnTo>
                  <a:lnTo>
                    <a:pt x="0" y="209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00467A"/>
            </a:solidFill>
            <a:ln w="38100">
              <a:solidFill>
                <a:schemeClr val="bg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350"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="" xmlns:a16="http://schemas.microsoft.com/office/drawing/2014/main" id="{84047E4B-2088-4FA2-AB2A-0381DB08D09A}"/>
                </a:ext>
              </a:extLst>
            </p:cNvPr>
            <p:cNvSpPr txBox="1"/>
            <p:nvPr/>
          </p:nvSpPr>
          <p:spPr>
            <a:xfrm>
              <a:off x="8827140" y="3334335"/>
              <a:ext cx="506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200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04</a:t>
              </a:r>
            </a:p>
          </p:txBody>
        </p:sp>
      </p:grpSp>
      <p:grpSp>
        <p:nvGrpSpPr>
          <p:cNvPr id="146" name="Group 34">
            <a:extLst>
              <a:ext uri="{FF2B5EF4-FFF2-40B4-BE49-F238E27FC236}">
                <a16:creationId xmlns="" xmlns:a16="http://schemas.microsoft.com/office/drawing/2014/main" id="{C3882FB0-D9DD-4FCB-8A55-72CC660CA939}"/>
              </a:ext>
            </a:extLst>
          </p:cNvPr>
          <p:cNvGrpSpPr/>
          <p:nvPr/>
        </p:nvGrpSpPr>
        <p:grpSpPr>
          <a:xfrm>
            <a:off x="8336174" y="3575657"/>
            <a:ext cx="497681" cy="507206"/>
            <a:chOff x="11049000" y="3165475"/>
            <a:chExt cx="663575" cy="676275"/>
          </a:xfrm>
        </p:grpSpPr>
        <p:sp>
          <p:nvSpPr>
            <p:cNvPr id="147" name="Freeform 11">
              <a:extLst>
                <a:ext uri="{FF2B5EF4-FFF2-40B4-BE49-F238E27FC236}">
                  <a16:creationId xmlns="" xmlns:a16="http://schemas.microsoft.com/office/drawing/2014/main" id="{9F150F9E-E2E7-4230-91D4-B67E06699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9000" y="3165475"/>
              <a:ext cx="663575" cy="676275"/>
            </a:xfrm>
            <a:custGeom>
              <a:avLst/>
              <a:gdLst>
                <a:gd name="T0" fmla="*/ 209 w 418"/>
                <a:gd name="T1" fmla="*/ 0 h 426"/>
                <a:gd name="T2" fmla="*/ 418 w 418"/>
                <a:gd name="T3" fmla="*/ 209 h 426"/>
                <a:gd name="T4" fmla="*/ 209 w 418"/>
                <a:gd name="T5" fmla="*/ 426 h 426"/>
                <a:gd name="T6" fmla="*/ 0 w 418"/>
                <a:gd name="T7" fmla="*/ 209 h 426"/>
                <a:gd name="T8" fmla="*/ 209 w 418"/>
                <a:gd name="T9" fmla="*/ 0 h 426"/>
                <a:gd name="T10" fmla="*/ 209 w 418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426">
                  <a:moveTo>
                    <a:pt x="209" y="0"/>
                  </a:moveTo>
                  <a:lnTo>
                    <a:pt x="418" y="209"/>
                  </a:lnTo>
                  <a:lnTo>
                    <a:pt x="209" y="426"/>
                  </a:lnTo>
                  <a:lnTo>
                    <a:pt x="0" y="209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350"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="" xmlns:a16="http://schemas.microsoft.com/office/drawing/2014/main" id="{289E9EB7-9711-4121-8D4C-B6054CBFEC59}"/>
                </a:ext>
              </a:extLst>
            </p:cNvPr>
            <p:cNvSpPr txBox="1"/>
            <p:nvPr/>
          </p:nvSpPr>
          <p:spPr>
            <a:xfrm>
              <a:off x="11133260" y="3334335"/>
              <a:ext cx="504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200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05</a:t>
              </a:r>
            </a:p>
          </p:txBody>
        </p:sp>
      </p:grpSp>
      <p:sp>
        <p:nvSpPr>
          <p:cNvPr id="149" name="Content Placeholder 2">
            <a:extLst>
              <a:ext uri="{FF2B5EF4-FFF2-40B4-BE49-F238E27FC236}">
                <a16:creationId xmlns="" xmlns:a16="http://schemas.microsoft.com/office/drawing/2014/main" id="{6C46233B-0AEF-4452-9061-20E7F17FE717}"/>
              </a:ext>
            </a:extLst>
          </p:cNvPr>
          <p:cNvSpPr txBox="1">
            <a:spLocks/>
          </p:cNvSpPr>
          <p:nvPr/>
        </p:nvSpPr>
        <p:spPr>
          <a:xfrm>
            <a:off x="252289" y="4320872"/>
            <a:ext cx="1637852" cy="4847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Подать пакет документов в Мининвест Московской области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="" xmlns:a16="http://schemas.microsoft.com/office/drawing/2014/main" id="{AFE62360-539B-4621-BCCD-234232D1D4B3}"/>
              </a:ext>
            </a:extLst>
          </p:cNvPr>
          <p:cNvSpPr txBox="1">
            <a:spLocks/>
          </p:cNvSpPr>
          <p:nvPr/>
        </p:nvSpPr>
        <p:spPr>
          <a:xfrm>
            <a:off x="1890141" y="4325600"/>
            <a:ext cx="1637852" cy="4847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Проверка заявителя на предмет возможности участия в программе</a:t>
            </a:r>
          </a:p>
        </p:txBody>
      </p:sp>
      <p:sp>
        <p:nvSpPr>
          <p:cNvPr id="151" name="Content Placeholder 2">
            <a:extLst>
              <a:ext uri="{FF2B5EF4-FFF2-40B4-BE49-F238E27FC236}">
                <a16:creationId xmlns="" xmlns:a16="http://schemas.microsoft.com/office/drawing/2014/main" id="{EEBC48E2-BE76-4644-A152-B0E89E5E3DEC}"/>
              </a:ext>
            </a:extLst>
          </p:cNvPr>
          <p:cNvSpPr txBox="1">
            <a:spLocks/>
          </p:cNvSpPr>
          <p:nvPr/>
        </p:nvSpPr>
        <p:spPr>
          <a:xfrm>
            <a:off x="3581038" y="4325368"/>
            <a:ext cx="1637852" cy="4847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Одобрение на совете коллегиальных совещательных органов</a:t>
            </a:r>
          </a:p>
        </p:txBody>
      </p:sp>
      <p:sp>
        <p:nvSpPr>
          <p:cNvPr id="152" name="Content Placeholder 2">
            <a:extLst>
              <a:ext uri="{FF2B5EF4-FFF2-40B4-BE49-F238E27FC236}">
                <a16:creationId xmlns="" xmlns:a16="http://schemas.microsoft.com/office/drawing/2014/main" id="{066D85AF-2965-4BCB-9D0A-380A0BDB7992}"/>
              </a:ext>
            </a:extLst>
          </p:cNvPr>
          <p:cNvSpPr txBox="1">
            <a:spLocks/>
          </p:cNvSpPr>
          <p:nvPr/>
        </p:nvSpPr>
        <p:spPr>
          <a:xfrm>
            <a:off x="5271935" y="4314404"/>
            <a:ext cx="1637852" cy="4847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Вручение свидетельств на право получения жилищной субсидии</a:t>
            </a:r>
          </a:p>
        </p:txBody>
      </p:sp>
      <p:sp>
        <p:nvSpPr>
          <p:cNvPr id="153" name="Content Placeholder 2">
            <a:extLst>
              <a:ext uri="{FF2B5EF4-FFF2-40B4-BE49-F238E27FC236}">
                <a16:creationId xmlns="" xmlns:a16="http://schemas.microsoft.com/office/drawing/2014/main" id="{36D37894-AF55-46B8-BDF0-CC661A28D54E}"/>
              </a:ext>
            </a:extLst>
          </p:cNvPr>
          <p:cNvSpPr txBox="1">
            <a:spLocks/>
          </p:cNvSpPr>
          <p:nvPr/>
        </p:nvSpPr>
        <p:spPr>
          <a:xfrm>
            <a:off x="7026576" y="4329997"/>
            <a:ext cx="1637852" cy="4847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900" dirty="0">
                <a:solidFill>
                  <a:srgbClr val="2A2A2A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Выбор жилья и оформление договоров ипотечного кредитования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="" xmlns:a16="http://schemas.microsoft.com/office/drawing/2014/main" id="{6895654F-583F-4977-B283-C2B396CF6F3A}"/>
              </a:ext>
            </a:extLst>
          </p:cNvPr>
          <p:cNvSpPr/>
          <p:nvPr/>
        </p:nvSpPr>
        <p:spPr>
          <a:xfrm>
            <a:off x="3635896" y="1779662"/>
            <a:ext cx="5115456" cy="1431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sz="1200" b="1" kern="1200" dirty="0">
                <a:solidFill>
                  <a:srgbClr val="C00000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Критерии к получателю:</a:t>
            </a:r>
          </a:p>
          <a:p>
            <a:pPr marL="171450" lvl="0" indent="-171450">
              <a:spcBef>
                <a:spcPts val="600"/>
              </a:spcBef>
              <a:buFont typeface="Golos Text" panose="020B0503020202020204" pitchFamily="34" charset="0"/>
              <a:buChar char="‑"/>
            </a:pPr>
            <a:r>
              <a:rPr lang="ru-RU" sz="1000" kern="1200" dirty="0"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Отсутствие у гражданина и членов его семьи жилого помещения на праве собственности или по договору социального найма;</a:t>
            </a:r>
          </a:p>
          <a:p>
            <a:pPr marL="171450" lvl="0" indent="-171450">
              <a:buFont typeface="Golos Text" panose="020B0503020202020204" pitchFamily="34" charset="0"/>
              <a:buChar char="‑"/>
            </a:pPr>
            <a:r>
              <a:rPr lang="ru-RU" sz="1000" kern="1200" dirty="0"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Возможность получения ипотечного жилищного кредита;</a:t>
            </a:r>
          </a:p>
          <a:p>
            <a:pPr marL="171450" lvl="0" indent="-171450">
              <a:buFont typeface="Golos Text" panose="020B0503020202020204" pitchFamily="34" charset="0"/>
              <a:buChar char="‑"/>
            </a:pPr>
            <a:r>
              <a:rPr lang="ru-RU" sz="1000" kern="1200" dirty="0"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Неполучение государственного жилищного сертификата;</a:t>
            </a:r>
          </a:p>
          <a:p>
            <a:pPr marL="171450" lvl="0" indent="-171450">
              <a:buFont typeface="Golos Text" panose="020B0503020202020204" pitchFamily="34" charset="0"/>
              <a:buChar char="‑"/>
            </a:pPr>
            <a:r>
              <a:rPr lang="ru-RU" sz="1000" kern="1200" dirty="0"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Наличие непрерывного стажа работы не менее 1 года в организациях зарегистрированных в МО как основного места работы;</a:t>
            </a:r>
          </a:p>
          <a:p>
            <a:pPr marL="171450" lvl="0" indent="-171450">
              <a:buFont typeface="Golos Text" panose="020B0503020202020204" pitchFamily="34" charset="0"/>
              <a:buChar char="‑"/>
            </a:pPr>
            <a:r>
              <a:rPr lang="ru-RU" sz="1000" kern="1200" dirty="0"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Соответствие категории «молодой ученый и специалист»;</a:t>
            </a:r>
          </a:p>
        </p:txBody>
      </p:sp>
    </p:spTree>
    <p:extLst>
      <p:ext uri="{BB962C8B-B14F-4D97-AF65-F5344CB8AC3E}">
        <p14:creationId xmlns:p14="http://schemas.microsoft.com/office/powerpoint/2010/main" val="302609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6" grpId="0" animBg="1"/>
      <p:bldP spid="127" grpId="0" animBg="1"/>
      <p:bldP spid="128" grpId="0" animBg="1"/>
      <p:bldP spid="129" grpId="0"/>
      <p:bldP spid="130" grpId="0"/>
      <p:bldP spid="131" grpId="0"/>
      <p:bldP spid="132" grpId="0"/>
      <p:bldP spid="1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75">
            <a:extLst>
              <a:ext uri="{FF2B5EF4-FFF2-40B4-BE49-F238E27FC236}">
                <a16:creationId xmlns="" xmlns:a16="http://schemas.microsoft.com/office/drawing/2014/main" id="{1362AEC9-2D4B-4D8F-ADB7-90A3BD6613E2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20" name="Freeform 287">
              <a:extLst>
                <a:ext uri="{FF2B5EF4-FFF2-40B4-BE49-F238E27FC236}">
                  <a16:creationId xmlns="" xmlns:a16="http://schemas.microsoft.com/office/drawing/2014/main" id="{F8F26FDF-6519-4462-BC88-E603BD64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1" name="Freeform 288">
              <a:extLst>
                <a:ext uri="{FF2B5EF4-FFF2-40B4-BE49-F238E27FC236}">
                  <a16:creationId xmlns="" xmlns:a16="http://schemas.microsoft.com/office/drawing/2014/main" id="{E7EAC46C-D7D5-4EA3-9A34-E27500B78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2" name="Freeform 289">
              <a:extLst>
                <a:ext uri="{FF2B5EF4-FFF2-40B4-BE49-F238E27FC236}">
                  <a16:creationId xmlns="" xmlns:a16="http://schemas.microsoft.com/office/drawing/2014/main" id="{96AED0E6-CE0B-4CF5-8C5D-48DDAC10D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3" name="Freeform 290">
              <a:extLst>
                <a:ext uri="{FF2B5EF4-FFF2-40B4-BE49-F238E27FC236}">
                  <a16:creationId xmlns="" xmlns:a16="http://schemas.microsoft.com/office/drawing/2014/main" id="{A5FD27EF-0559-4FF2-9DC2-7E2D90429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4" name="Freeform 291">
              <a:extLst>
                <a:ext uri="{FF2B5EF4-FFF2-40B4-BE49-F238E27FC236}">
                  <a16:creationId xmlns="" xmlns:a16="http://schemas.microsoft.com/office/drawing/2014/main" id="{EFCF1E68-D1A0-48F0-819B-30CB660B4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5" name="Freeform 292">
              <a:extLst>
                <a:ext uri="{FF2B5EF4-FFF2-40B4-BE49-F238E27FC236}">
                  <a16:creationId xmlns="" xmlns:a16="http://schemas.microsoft.com/office/drawing/2014/main" id="{57DEDCD9-8C21-4806-80DB-B293E50C7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6" name="Freeform 293">
              <a:extLst>
                <a:ext uri="{FF2B5EF4-FFF2-40B4-BE49-F238E27FC236}">
                  <a16:creationId xmlns="" xmlns:a16="http://schemas.microsoft.com/office/drawing/2014/main" id="{E0B62F32-9BDE-4B58-82E0-61D4F121C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7" name="Freeform 294">
              <a:extLst>
                <a:ext uri="{FF2B5EF4-FFF2-40B4-BE49-F238E27FC236}">
                  <a16:creationId xmlns="" xmlns:a16="http://schemas.microsoft.com/office/drawing/2014/main" id="{BFBD22AC-3B34-46F3-8415-A80885F05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8" name="Freeform 295">
              <a:extLst>
                <a:ext uri="{FF2B5EF4-FFF2-40B4-BE49-F238E27FC236}">
                  <a16:creationId xmlns="" xmlns:a16="http://schemas.microsoft.com/office/drawing/2014/main" id="{13BAA5F6-A815-484F-8E00-CBAEF9734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C202211-E849-4975-A610-C55515FA47C7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араллелограмм 41">
            <a:extLst>
              <a:ext uri="{FF2B5EF4-FFF2-40B4-BE49-F238E27FC236}">
                <a16:creationId xmlns="" xmlns:a16="http://schemas.microsoft.com/office/drawing/2014/main" id="{FD1E728F-E117-4ADC-861B-F3A47CA57AD3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="" xmlns:a16="http://schemas.microsoft.com/office/drawing/2014/main" id="{92A7888E-077C-4F54-B844-D8574BDEAD44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Гранты Правительства Московской области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В сферах науки, технологий, техники и инноваций</a:t>
            </a:r>
          </a:p>
        </p:txBody>
      </p:sp>
      <p:sp>
        <p:nvSpPr>
          <p:cNvPr id="44" name="TextBox 3">
            <a:extLst>
              <a:ext uri="{FF2B5EF4-FFF2-40B4-BE49-F238E27FC236}">
                <a16:creationId xmlns="" xmlns:a16="http://schemas.microsoft.com/office/drawing/2014/main" id="{F4EFE0AB-3CED-45A7-9225-9A21564FC282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12</a:t>
            </a:r>
          </a:p>
        </p:txBody>
      </p:sp>
      <p:sp>
        <p:nvSpPr>
          <p:cNvPr id="45" name="TextBox 27">
            <a:extLst>
              <a:ext uri="{FF2B5EF4-FFF2-40B4-BE49-F238E27FC236}">
                <a16:creationId xmlns="" xmlns:a16="http://schemas.microsoft.com/office/drawing/2014/main" id="{3438851F-9A99-453B-A9CC-5E2607D84289}"/>
              </a:ext>
            </a:extLst>
          </p:cNvPr>
          <p:cNvSpPr txBox="1"/>
          <p:nvPr/>
        </p:nvSpPr>
        <p:spPr>
          <a:xfrm>
            <a:off x="397609" y="1109687"/>
            <a:ext cx="755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Гранты на реализацию научных, научно-технических и инновационных проектов,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особо значимых для Московской области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7D418710-FCE0-4EB5-902B-B0F604B9F8FB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8741875-218B-46AE-99A2-2FBDC5287BB2}"/>
              </a:ext>
            </a:extLst>
          </p:cNvPr>
          <p:cNvSpPr/>
          <p:nvPr/>
        </p:nvSpPr>
        <p:spPr>
          <a:xfrm>
            <a:off x="392648" y="1779662"/>
            <a:ext cx="6339592" cy="1277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 предоставления: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Организация зарегистрирована на территории МО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Софинансирование грантополучателем проекта в размере не менее 20% от гранта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софинансирования со стороны промышленных партнеров</a:t>
            </a:r>
            <a:endParaRPr lang="en-US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производственных мощностей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Коммерциализация проекта</a:t>
            </a:r>
            <a:endParaRPr lang="en-US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29B4772D-37F5-4B96-87A6-CB8F7D342C00}"/>
              </a:ext>
            </a:extLst>
          </p:cNvPr>
          <p:cNvGrpSpPr/>
          <p:nvPr/>
        </p:nvGrpSpPr>
        <p:grpSpPr>
          <a:xfrm>
            <a:off x="6444208" y="1847236"/>
            <a:ext cx="1864245" cy="3028770"/>
            <a:chOff x="3499843" y="2536589"/>
            <a:chExt cx="2201465" cy="3576638"/>
          </a:xfrm>
        </p:grpSpPr>
        <p:grpSp>
          <p:nvGrpSpPr>
            <p:cNvPr id="25" name="Group 2">
              <a:extLst>
                <a:ext uri="{FF2B5EF4-FFF2-40B4-BE49-F238E27FC236}">
                  <a16:creationId xmlns="" xmlns:a16="http://schemas.microsoft.com/office/drawing/2014/main" id="{ED12CC8C-8DAE-4E7C-89AE-C7F0A21DB7AA}"/>
                </a:ext>
              </a:extLst>
            </p:cNvPr>
            <p:cNvGrpSpPr/>
            <p:nvPr/>
          </p:nvGrpSpPr>
          <p:grpSpPr>
            <a:xfrm>
              <a:off x="3499843" y="2536589"/>
              <a:ext cx="2201465" cy="3576638"/>
              <a:chOff x="4649788" y="967712"/>
              <a:chExt cx="2935287" cy="4768850"/>
            </a:xfrm>
            <a:solidFill>
              <a:schemeClr val="tx2"/>
            </a:solidFill>
          </p:grpSpPr>
          <p:sp>
            <p:nvSpPr>
              <p:cNvPr id="26" name="Freeform 13">
                <a:extLst>
                  <a:ext uri="{FF2B5EF4-FFF2-40B4-BE49-F238E27FC236}">
                    <a16:creationId xmlns="" xmlns:a16="http://schemas.microsoft.com/office/drawing/2014/main" id="{B5E9C8A5-FA5D-4A4F-8F08-D965EE1B1F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4649788" y="2266287"/>
                <a:ext cx="2935287" cy="3470275"/>
              </a:xfrm>
              <a:custGeom>
                <a:avLst/>
                <a:gdLst>
                  <a:gd name="T0" fmla="*/ 774 w 1058"/>
                  <a:gd name="T1" fmla="*/ 1252 h 1252"/>
                  <a:gd name="T2" fmla="*/ 283 w 1058"/>
                  <a:gd name="T3" fmla="*/ 1252 h 1252"/>
                  <a:gd name="T4" fmla="*/ 248 w 1058"/>
                  <a:gd name="T5" fmla="*/ 1218 h 1252"/>
                  <a:gd name="T6" fmla="*/ 142 w 1058"/>
                  <a:gd name="T7" fmla="*/ 887 h 1252"/>
                  <a:gd name="T8" fmla="*/ 110 w 1058"/>
                  <a:gd name="T9" fmla="*/ 831 h 1252"/>
                  <a:gd name="T10" fmla="*/ 0 w 1058"/>
                  <a:gd name="T11" fmla="*/ 529 h 1252"/>
                  <a:gd name="T12" fmla="*/ 529 w 1058"/>
                  <a:gd name="T13" fmla="*/ 0 h 1252"/>
                  <a:gd name="T14" fmla="*/ 1058 w 1058"/>
                  <a:gd name="T15" fmla="*/ 529 h 1252"/>
                  <a:gd name="T16" fmla="*/ 947 w 1058"/>
                  <a:gd name="T17" fmla="*/ 831 h 1252"/>
                  <a:gd name="T18" fmla="*/ 916 w 1058"/>
                  <a:gd name="T19" fmla="*/ 887 h 1252"/>
                  <a:gd name="T20" fmla="*/ 810 w 1058"/>
                  <a:gd name="T21" fmla="*/ 1218 h 1252"/>
                  <a:gd name="T22" fmla="*/ 774 w 1058"/>
                  <a:gd name="T23" fmla="*/ 1252 h 1252"/>
                  <a:gd name="T24" fmla="*/ 315 w 1058"/>
                  <a:gd name="T25" fmla="*/ 1180 h 1252"/>
                  <a:gd name="T26" fmla="*/ 742 w 1058"/>
                  <a:gd name="T27" fmla="*/ 1180 h 1252"/>
                  <a:gd name="T28" fmla="*/ 851 w 1058"/>
                  <a:gd name="T29" fmla="*/ 857 h 1252"/>
                  <a:gd name="T30" fmla="*/ 885 w 1058"/>
                  <a:gd name="T31" fmla="*/ 794 h 1252"/>
                  <a:gd name="T32" fmla="*/ 986 w 1058"/>
                  <a:gd name="T33" fmla="*/ 529 h 1252"/>
                  <a:gd name="T34" fmla="*/ 529 w 1058"/>
                  <a:gd name="T35" fmla="*/ 72 h 1252"/>
                  <a:gd name="T36" fmla="*/ 72 w 1058"/>
                  <a:gd name="T37" fmla="*/ 529 h 1252"/>
                  <a:gd name="T38" fmla="*/ 172 w 1058"/>
                  <a:gd name="T39" fmla="*/ 794 h 1252"/>
                  <a:gd name="T40" fmla="*/ 207 w 1058"/>
                  <a:gd name="T41" fmla="*/ 857 h 1252"/>
                  <a:gd name="T42" fmla="*/ 315 w 1058"/>
                  <a:gd name="T43" fmla="*/ 1180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58" h="1252">
                    <a:moveTo>
                      <a:pt x="774" y="1252"/>
                    </a:moveTo>
                    <a:cubicBezTo>
                      <a:pt x="283" y="1252"/>
                      <a:pt x="283" y="1252"/>
                      <a:pt x="283" y="1252"/>
                    </a:cubicBezTo>
                    <a:cubicBezTo>
                      <a:pt x="264" y="1252"/>
                      <a:pt x="249" y="1237"/>
                      <a:pt x="248" y="1218"/>
                    </a:cubicBezTo>
                    <a:cubicBezTo>
                      <a:pt x="247" y="1217"/>
                      <a:pt x="239" y="1097"/>
                      <a:pt x="142" y="887"/>
                    </a:cubicBezTo>
                    <a:cubicBezTo>
                      <a:pt x="135" y="873"/>
                      <a:pt x="123" y="853"/>
                      <a:pt x="110" y="831"/>
                    </a:cubicBezTo>
                    <a:cubicBezTo>
                      <a:pt x="66" y="755"/>
                      <a:pt x="0" y="640"/>
                      <a:pt x="0" y="529"/>
                    </a:cubicBezTo>
                    <a:cubicBezTo>
                      <a:pt x="0" y="238"/>
                      <a:pt x="237" y="0"/>
                      <a:pt x="529" y="0"/>
                    </a:cubicBezTo>
                    <a:cubicBezTo>
                      <a:pt x="820" y="0"/>
                      <a:pt x="1058" y="238"/>
                      <a:pt x="1058" y="529"/>
                    </a:cubicBezTo>
                    <a:cubicBezTo>
                      <a:pt x="1058" y="640"/>
                      <a:pt x="991" y="755"/>
                      <a:pt x="947" y="831"/>
                    </a:cubicBezTo>
                    <a:cubicBezTo>
                      <a:pt x="934" y="853"/>
                      <a:pt x="923" y="873"/>
                      <a:pt x="916" y="887"/>
                    </a:cubicBezTo>
                    <a:cubicBezTo>
                      <a:pt x="818" y="1097"/>
                      <a:pt x="810" y="1217"/>
                      <a:pt x="810" y="1218"/>
                    </a:cubicBezTo>
                    <a:cubicBezTo>
                      <a:pt x="809" y="1237"/>
                      <a:pt x="793" y="1252"/>
                      <a:pt x="774" y="1252"/>
                    </a:cubicBezTo>
                    <a:close/>
                    <a:moveTo>
                      <a:pt x="315" y="1180"/>
                    </a:moveTo>
                    <a:cubicBezTo>
                      <a:pt x="742" y="1180"/>
                      <a:pt x="742" y="1180"/>
                      <a:pt x="742" y="1180"/>
                    </a:cubicBezTo>
                    <a:cubicBezTo>
                      <a:pt x="751" y="1127"/>
                      <a:pt x="776" y="1017"/>
                      <a:pt x="851" y="857"/>
                    </a:cubicBezTo>
                    <a:cubicBezTo>
                      <a:pt x="859" y="840"/>
                      <a:pt x="871" y="819"/>
                      <a:pt x="885" y="794"/>
                    </a:cubicBezTo>
                    <a:cubicBezTo>
                      <a:pt x="928" y="721"/>
                      <a:pt x="986" y="621"/>
                      <a:pt x="986" y="529"/>
                    </a:cubicBezTo>
                    <a:cubicBezTo>
                      <a:pt x="986" y="277"/>
                      <a:pt x="781" y="72"/>
                      <a:pt x="529" y="72"/>
                    </a:cubicBezTo>
                    <a:cubicBezTo>
                      <a:pt x="277" y="72"/>
                      <a:pt x="72" y="277"/>
                      <a:pt x="72" y="529"/>
                    </a:cubicBezTo>
                    <a:cubicBezTo>
                      <a:pt x="72" y="621"/>
                      <a:pt x="130" y="721"/>
                      <a:pt x="172" y="794"/>
                    </a:cubicBezTo>
                    <a:cubicBezTo>
                      <a:pt x="187" y="819"/>
                      <a:pt x="199" y="840"/>
                      <a:pt x="207" y="857"/>
                    </a:cubicBezTo>
                    <a:cubicBezTo>
                      <a:pt x="281" y="1017"/>
                      <a:pt x="307" y="1127"/>
                      <a:pt x="315" y="118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="" xmlns:a16="http://schemas.microsoft.com/office/drawing/2014/main" id="{81ABDA6D-C8FF-4680-A00E-161A725A7F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5346701" y="967712"/>
                <a:ext cx="1500187" cy="1203325"/>
              </a:xfrm>
              <a:custGeom>
                <a:avLst/>
                <a:gdLst>
                  <a:gd name="T0" fmla="*/ 495 w 541"/>
                  <a:gd name="T1" fmla="*/ 223 h 434"/>
                  <a:gd name="T2" fmla="*/ 540 w 541"/>
                  <a:gd name="T3" fmla="*/ 168 h 434"/>
                  <a:gd name="T4" fmla="*/ 494 w 541"/>
                  <a:gd name="T5" fmla="*/ 112 h 434"/>
                  <a:gd name="T6" fmla="*/ 540 w 541"/>
                  <a:gd name="T7" fmla="*/ 57 h 434"/>
                  <a:gd name="T8" fmla="*/ 483 w 541"/>
                  <a:gd name="T9" fmla="*/ 0 h 434"/>
                  <a:gd name="T10" fmla="*/ 56 w 541"/>
                  <a:gd name="T11" fmla="*/ 0 h 434"/>
                  <a:gd name="T12" fmla="*/ 0 w 541"/>
                  <a:gd name="T13" fmla="*/ 56 h 434"/>
                  <a:gd name="T14" fmla="*/ 46 w 541"/>
                  <a:gd name="T15" fmla="*/ 112 h 434"/>
                  <a:gd name="T16" fmla="*/ 0 w 541"/>
                  <a:gd name="T17" fmla="*/ 167 h 434"/>
                  <a:gd name="T18" fmla="*/ 46 w 541"/>
                  <a:gd name="T19" fmla="*/ 223 h 434"/>
                  <a:gd name="T20" fmla="*/ 1 w 541"/>
                  <a:gd name="T21" fmla="*/ 278 h 434"/>
                  <a:gd name="T22" fmla="*/ 57 w 541"/>
                  <a:gd name="T23" fmla="*/ 334 h 434"/>
                  <a:gd name="T24" fmla="*/ 157 w 541"/>
                  <a:gd name="T25" fmla="*/ 334 h 434"/>
                  <a:gd name="T26" fmla="*/ 161 w 541"/>
                  <a:gd name="T27" fmla="*/ 351 h 434"/>
                  <a:gd name="T28" fmla="*/ 272 w 541"/>
                  <a:gd name="T29" fmla="*/ 433 h 434"/>
                  <a:gd name="T30" fmla="*/ 383 w 541"/>
                  <a:gd name="T31" fmla="*/ 335 h 434"/>
                  <a:gd name="T32" fmla="*/ 484 w 541"/>
                  <a:gd name="T33" fmla="*/ 335 h 434"/>
                  <a:gd name="T34" fmla="*/ 541 w 541"/>
                  <a:gd name="T35" fmla="*/ 278 h 434"/>
                  <a:gd name="T36" fmla="*/ 495 w 541"/>
                  <a:gd name="T37" fmla="*/ 223 h 434"/>
                  <a:gd name="T38" fmla="*/ 423 w 541"/>
                  <a:gd name="T39" fmla="*/ 241 h 434"/>
                  <a:gd name="T40" fmla="*/ 118 w 541"/>
                  <a:gd name="T41" fmla="*/ 241 h 434"/>
                  <a:gd name="T42" fmla="*/ 104 w 541"/>
                  <a:gd name="T43" fmla="*/ 227 h 434"/>
                  <a:gd name="T44" fmla="*/ 118 w 541"/>
                  <a:gd name="T45" fmla="*/ 213 h 434"/>
                  <a:gd name="T46" fmla="*/ 423 w 541"/>
                  <a:gd name="T47" fmla="*/ 213 h 434"/>
                  <a:gd name="T48" fmla="*/ 437 w 541"/>
                  <a:gd name="T49" fmla="*/ 227 h 434"/>
                  <a:gd name="T50" fmla="*/ 423 w 541"/>
                  <a:gd name="T51" fmla="*/ 241 h 434"/>
                  <a:gd name="T52" fmla="*/ 423 w 541"/>
                  <a:gd name="T53" fmla="*/ 116 h 434"/>
                  <a:gd name="T54" fmla="*/ 118 w 541"/>
                  <a:gd name="T55" fmla="*/ 116 h 434"/>
                  <a:gd name="T56" fmla="*/ 104 w 541"/>
                  <a:gd name="T57" fmla="*/ 102 h 434"/>
                  <a:gd name="T58" fmla="*/ 118 w 541"/>
                  <a:gd name="T59" fmla="*/ 88 h 434"/>
                  <a:gd name="T60" fmla="*/ 423 w 541"/>
                  <a:gd name="T61" fmla="*/ 88 h 434"/>
                  <a:gd name="T62" fmla="*/ 437 w 541"/>
                  <a:gd name="T63" fmla="*/ 102 h 434"/>
                  <a:gd name="T64" fmla="*/ 423 w 541"/>
                  <a:gd name="T65" fmla="*/ 116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1" h="434">
                    <a:moveTo>
                      <a:pt x="495" y="223"/>
                    </a:moveTo>
                    <a:cubicBezTo>
                      <a:pt x="521" y="218"/>
                      <a:pt x="540" y="195"/>
                      <a:pt x="540" y="168"/>
                    </a:cubicBezTo>
                    <a:cubicBezTo>
                      <a:pt x="540" y="140"/>
                      <a:pt x="520" y="117"/>
                      <a:pt x="494" y="112"/>
                    </a:cubicBezTo>
                    <a:cubicBezTo>
                      <a:pt x="520" y="107"/>
                      <a:pt x="540" y="84"/>
                      <a:pt x="540" y="57"/>
                    </a:cubicBezTo>
                    <a:cubicBezTo>
                      <a:pt x="540" y="26"/>
                      <a:pt x="514" y="0"/>
                      <a:pt x="483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84"/>
                      <a:pt x="20" y="107"/>
                      <a:pt x="46" y="112"/>
                    </a:cubicBezTo>
                    <a:cubicBezTo>
                      <a:pt x="20" y="117"/>
                      <a:pt x="0" y="140"/>
                      <a:pt x="0" y="167"/>
                    </a:cubicBezTo>
                    <a:cubicBezTo>
                      <a:pt x="0" y="195"/>
                      <a:pt x="20" y="218"/>
                      <a:pt x="46" y="223"/>
                    </a:cubicBezTo>
                    <a:cubicBezTo>
                      <a:pt x="20" y="228"/>
                      <a:pt x="1" y="250"/>
                      <a:pt x="1" y="278"/>
                    </a:cubicBezTo>
                    <a:cubicBezTo>
                      <a:pt x="1" y="309"/>
                      <a:pt x="26" y="334"/>
                      <a:pt x="57" y="334"/>
                    </a:cubicBezTo>
                    <a:cubicBezTo>
                      <a:pt x="157" y="334"/>
                      <a:pt x="157" y="334"/>
                      <a:pt x="157" y="334"/>
                    </a:cubicBezTo>
                    <a:cubicBezTo>
                      <a:pt x="158" y="340"/>
                      <a:pt x="159" y="345"/>
                      <a:pt x="161" y="351"/>
                    </a:cubicBezTo>
                    <a:cubicBezTo>
                      <a:pt x="175" y="399"/>
                      <a:pt x="219" y="434"/>
                      <a:pt x="272" y="433"/>
                    </a:cubicBezTo>
                    <a:cubicBezTo>
                      <a:pt x="331" y="433"/>
                      <a:pt x="380" y="392"/>
                      <a:pt x="383" y="335"/>
                    </a:cubicBezTo>
                    <a:cubicBezTo>
                      <a:pt x="484" y="335"/>
                      <a:pt x="484" y="335"/>
                      <a:pt x="484" y="335"/>
                    </a:cubicBezTo>
                    <a:cubicBezTo>
                      <a:pt x="515" y="335"/>
                      <a:pt x="541" y="309"/>
                      <a:pt x="541" y="278"/>
                    </a:cubicBezTo>
                    <a:cubicBezTo>
                      <a:pt x="541" y="251"/>
                      <a:pt x="521" y="228"/>
                      <a:pt x="495" y="223"/>
                    </a:cubicBezTo>
                    <a:close/>
                    <a:moveTo>
                      <a:pt x="423" y="241"/>
                    </a:moveTo>
                    <a:cubicBezTo>
                      <a:pt x="118" y="241"/>
                      <a:pt x="118" y="241"/>
                      <a:pt x="118" y="241"/>
                    </a:cubicBezTo>
                    <a:cubicBezTo>
                      <a:pt x="110" y="241"/>
                      <a:pt x="104" y="234"/>
                      <a:pt x="104" y="227"/>
                    </a:cubicBezTo>
                    <a:cubicBezTo>
                      <a:pt x="104" y="219"/>
                      <a:pt x="110" y="213"/>
                      <a:pt x="118" y="213"/>
                    </a:cubicBezTo>
                    <a:cubicBezTo>
                      <a:pt x="423" y="213"/>
                      <a:pt x="423" y="213"/>
                      <a:pt x="423" y="213"/>
                    </a:cubicBezTo>
                    <a:cubicBezTo>
                      <a:pt x="431" y="213"/>
                      <a:pt x="437" y="219"/>
                      <a:pt x="437" y="227"/>
                    </a:cubicBezTo>
                    <a:cubicBezTo>
                      <a:pt x="437" y="234"/>
                      <a:pt x="431" y="241"/>
                      <a:pt x="423" y="241"/>
                    </a:cubicBezTo>
                    <a:close/>
                    <a:moveTo>
                      <a:pt x="423" y="116"/>
                    </a:moveTo>
                    <a:cubicBezTo>
                      <a:pt x="118" y="116"/>
                      <a:pt x="118" y="116"/>
                      <a:pt x="118" y="116"/>
                    </a:cubicBezTo>
                    <a:cubicBezTo>
                      <a:pt x="110" y="116"/>
                      <a:pt x="104" y="110"/>
                      <a:pt x="104" y="102"/>
                    </a:cubicBezTo>
                    <a:cubicBezTo>
                      <a:pt x="104" y="95"/>
                      <a:pt x="110" y="88"/>
                      <a:pt x="118" y="88"/>
                    </a:cubicBezTo>
                    <a:cubicBezTo>
                      <a:pt x="423" y="88"/>
                      <a:pt x="423" y="88"/>
                      <a:pt x="423" y="88"/>
                    </a:cubicBezTo>
                    <a:cubicBezTo>
                      <a:pt x="431" y="88"/>
                      <a:pt x="437" y="95"/>
                      <a:pt x="437" y="102"/>
                    </a:cubicBezTo>
                    <a:cubicBezTo>
                      <a:pt x="437" y="110"/>
                      <a:pt x="431" y="116"/>
                      <a:pt x="423" y="11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EDF5699F-E275-49C5-8140-513C91D642BA}"/>
                </a:ext>
              </a:extLst>
            </p:cNvPr>
            <p:cNvGrpSpPr/>
            <p:nvPr/>
          </p:nvGrpSpPr>
          <p:grpSpPr>
            <a:xfrm>
              <a:off x="3671958" y="4242532"/>
              <a:ext cx="1772841" cy="1586776"/>
              <a:chOff x="3928467" y="4407567"/>
              <a:chExt cx="1255854" cy="1124048"/>
            </a:xfrm>
          </p:grpSpPr>
          <p:sp>
            <p:nvSpPr>
              <p:cNvPr id="66" name="Freeform 10">
                <a:extLst>
                  <a:ext uri="{FF2B5EF4-FFF2-40B4-BE49-F238E27FC236}">
                    <a16:creationId xmlns="" xmlns:a16="http://schemas.microsoft.com/office/drawing/2014/main" id="{B408E4B4-35C9-4402-8362-7D4CF21F7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325" y="4600532"/>
                <a:ext cx="462378" cy="333735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0046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7" name="Freeform 11">
                <a:extLst>
                  <a:ext uri="{FF2B5EF4-FFF2-40B4-BE49-F238E27FC236}">
                    <a16:creationId xmlns="" xmlns:a16="http://schemas.microsoft.com/office/drawing/2014/main" id="{AC21329D-6617-41D7-8539-8A48F30E6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467" y="4407567"/>
                <a:ext cx="1255854" cy="1124048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71" name="Rounded Rectangle 14">
            <a:extLst>
              <a:ext uri="{FF2B5EF4-FFF2-40B4-BE49-F238E27FC236}">
                <a16:creationId xmlns="" xmlns:a16="http://schemas.microsoft.com/office/drawing/2014/main" id="{8AF107CE-2173-402A-BDA2-2CE039BAAB18}"/>
              </a:ext>
            </a:extLst>
          </p:cNvPr>
          <p:cNvSpPr/>
          <p:nvPr/>
        </p:nvSpPr>
        <p:spPr>
          <a:xfrm>
            <a:off x="479360" y="3203690"/>
            <a:ext cx="2115880" cy="1600200"/>
          </a:xfrm>
          <a:prstGeom prst="roundRect">
            <a:avLst>
              <a:gd name="adj" fmla="val 2714"/>
            </a:avLst>
          </a:pr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19">
            <a:extLst>
              <a:ext uri="{FF2B5EF4-FFF2-40B4-BE49-F238E27FC236}">
                <a16:creationId xmlns="" xmlns:a16="http://schemas.microsoft.com/office/drawing/2014/main" id="{3A434B36-44AD-4ED9-8397-C3BCA00A0947}"/>
              </a:ext>
            </a:extLst>
          </p:cNvPr>
          <p:cNvSpPr/>
          <p:nvPr/>
        </p:nvSpPr>
        <p:spPr>
          <a:xfrm>
            <a:off x="3104192" y="3203690"/>
            <a:ext cx="2115880" cy="1600200"/>
          </a:xfrm>
          <a:prstGeom prst="roundRect">
            <a:avLst>
              <a:gd name="adj" fmla="val 2714"/>
            </a:avLst>
          </a:prstGeom>
          <a:solidFill>
            <a:srgbClr val="00467A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DA97EFB3-3DCC-4E59-BDEB-07F2F4106F04}"/>
              </a:ext>
            </a:extLst>
          </p:cNvPr>
          <p:cNvSpPr txBox="1"/>
          <p:nvPr/>
        </p:nvSpPr>
        <p:spPr>
          <a:xfrm>
            <a:off x="688069" y="3741425"/>
            <a:ext cx="1725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Ежегодный бюджет: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50 млн руб.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A2145B02-37DD-41A4-B98B-F9B6D946F4FD}"/>
              </a:ext>
            </a:extLst>
          </p:cNvPr>
          <p:cNvSpPr txBox="1"/>
          <p:nvPr/>
        </p:nvSpPr>
        <p:spPr>
          <a:xfrm>
            <a:off x="3251097" y="3748782"/>
            <a:ext cx="1851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Сумма одного гранта: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10 млн руб.</a:t>
            </a:r>
          </a:p>
        </p:txBody>
      </p:sp>
    </p:spTree>
    <p:extLst>
      <p:ext uri="{BB962C8B-B14F-4D97-AF65-F5344CB8AC3E}">
        <p14:creationId xmlns:p14="http://schemas.microsoft.com/office/powerpoint/2010/main" val="8816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75">
            <a:extLst>
              <a:ext uri="{FF2B5EF4-FFF2-40B4-BE49-F238E27FC236}">
                <a16:creationId xmlns="" xmlns:a16="http://schemas.microsoft.com/office/drawing/2014/main" id="{CD423E4C-8054-42C0-B114-E41E4E9D59FC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26" name="Freeform 287">
              <a:extLst>
                <a:ext uri="{FF2B5EF4-FFF2-40B4-BE49-F238E27FC236}">
                  <a16:creationId xmlns="" xmlns:a16="http://schemas.microsoft.com/office/drawing/2014/main" id="{2D0DC4DF-9A0D-4261-A204-2A4091DB8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7" name="Freeform 288">
              <a:extLst>
                <a:ext uri="{FF2B5EF4-FFF2-40B4-BE49-F238E27FC236}">
                  <a16:creationId xmlns="" xmlns:a16="http://schemas.microsoft.com/office/drawing/2014/main" id="{01932288-DBC0-40E9-BAB0-13D2B4924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8" name="Freeform 289">
              <a:extLst>
                <a:ext uri="{FF2B5EF4-FFF2-40B4-BE49-F238E27FC236}">
                  <a16:creationId xmlns="" xmlns:a16="http://schemas.microsoft.com/office/drawing/2014/main" id="{E468CAE9-2E44-4056-8292-223084C55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9" name="Freeform 290">
              <a:extLst>
                <a:ext uri="{FF2B5EF4-FFF2-40B4-BE49-F238E27FC236}">
                  <a16:creationId xmlns="" xmlns:a16="http://schemas.microsoft.com/office/drawing/2014/main" id="{6C3B22CF-A6EC-45EA-99C3-C9E5D5C84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0" name="Freeform 291">
              <a:extLst>
                <a:ext uri="{FF2B5EF4-FFF2-40B4-BE49-F238E27FC236}">
                  <a16:creationId xmlns="" xmlns:a16="http://schemas.microsoft.com/office/drawing/2014/main" id="{6D91D82B-A5F1-490F-A5BB-B955EF376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1" name="Freeform 292">
              <a:extLst>
                <a:ext uri="{FF2B5EF4-FFF2-40B4-BE49-F238E27FC236}">
                  <a16:creationId xmlns="" xmlns:a16="http://schemas.microsoft.com/office/drawing/2014/main" id="{5C816328-2DFF-4E3F-AD77-66576A983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2" name="Freeform 293">
              <a:extLst>
                <a:ext uri="{FF2B5EF4-FFF2-40B4-BE49-F238E27FC236}">
                  <a16:creationId xmlns="" xmlns:a16="http://schemas.microsoft.com/office/drawing/2014/main" id="{A402FAB0-A4C3-4A57-B1B1-A00455B67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3" name="Freeform 294">
              <a:extLst>
                <a:ext uri="{FF2B5EF4-FFF2-40B4-BE49-F238E27FC236}">
                  <a16:creationId xmlns="" xmlns:a16="http://schemas.microsoft.com/office/drawing/2014/main" id="{416E9716-99C7-4087-ADA6-007F51D4A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4" name="Freeform 295">
              <a:extLst>
                <a:ext uri="{FF2B5EF4-FFF2-40B4-BE49-F238E27FC236}">
                  <a16:creationId xmlns="" xmlns:a16="http://schemas.microsoft.com/office/drawing/2014/main" id="{20C646CD-E2FC-4A83-B391-53C0962BC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53" name="Rounded Rectangle 14">
            <a:extLst>
              <a:ext uri="{FF2B5EF4-FFF2-40B4-BE49-F238E27FC236}">
                <a16:creationId xmlns="" xmlns:a16="http://schemas.microsoft.com/office/drawing/2014/main" id="{3B9E8A34-8347-4E7A-AC5A-D07FD610004F}"/>
              </a:ext>
            </a:extLst>
          </p:cNvPr>
          <p:cNvSpPr/>
          <p:nvPr/>
        </p:nvSpPr>
        <p:spPr>
          <a:xfrm>
            <a:off x="479360" y="3203690"/>
            <a:ext cx="2115880" cy="1600200"/>
          </a:xfrm>
          <a:prstGeom prst="roundRect">
            <a:avLst>
              <a:gd name="adj" fmla="val 2714"/>
            </a:avLst>
          </a:pr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19">
            <a:extLst>
              <a:ext uri="{FF2B5EF4-FFF2-40B4-BE49-F238E27FC236}">
                <a16:creationId xmlns="" xmlns:a16="http://schemas.microsoft.com/office/drawing/2014/main" id="{5CA89D0F-EE4C-4DCA-B1C1-F1D2FE2B3CE6}"/>
              </a:ext>
            </a:extLst>
          </p:cNvPr>
          <p:cNvSpPr/>
          <p:nvPr/>
        </p:nvSpPr>
        <p:spPr>
          <a:xfrm>
            <a:off x="3104192" y="3203690"/>
            <a:ext cx="2115880" cy="1600200"/>
          </a:xfrm>
          <a:prstGeom prst="roundRect">
            <a:avLst>
              <a:gd name="adj" fmla="val 2714"/>
            </a:avLst>
          </a:prstGeom>
          <a:solidFill>
            <a:srgbClr val="00467A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3"/>
          <p:cNvSpPr/>
          <p:nvPr/>
        </p:nvSpPr>
        <p:spPr>
          <a:xfrm>
            <a:off x="5508104" y="3137068"/>
            <a:ext cx="3240360" cy="1738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Премии вручаются:</a:t>
            </a:r>
            <a:endParaRPr lang="ru-RU" sz="1200" dirty="0">
              <a:solidFill>
                <a:srgbClr val="C00000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 fontAlgn="base">
              <a:spcBef>
                <a:spcPts val="600"/>
              </a:spcBef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За достижение молодыми учеными и специалистами выдающихся научных </a:t>
            </a:r>
            <a:b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</a:b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и (или) научно-технических результатов в приоритетных для Московской области направлениях развития науки, технологий и техники;</a:t>
            </a:r>
          </a:p>
          <a:p>
            <a:pPr marL="171450" indent="-171450" fontAlgn="base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За разработку новой техники, технологий и методик, способствующих продвижению инноваций в экономику и социальную сферу.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0FEEB95-4BF8-44B5-B702-8A24486EBDD6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араллелограмм 41">
            <a:extLst>
              <a:ext uri="{FF2B5EF4-FFF2-40B4-BE49-F238E27FC236}">
                <a16:creationId xmlns="" xmlns:a16="http://schemas.microsoft.com/office/drawing/2014/main" id="{F060A343-4E25-43F3-9212-DD12D9AB45CC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="" xmlns:a16="http://schemas.microsoft.com/office/drawing/2014/main" id="{5EC2FCBC-ED3C-4737-88F5-1DFB3813BCE3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Премии Губернатора Московской области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В сфере науки и инноваций для молодых учёных и специалистов</a:t>
            </a:r>
          </a:p>
        </p:txBody>
      </p:sp>
      <p:sp>
        <p:nvSpPr>
          <p:cNvPr id="44" name="TextBox 3">
            <a:extLst>
              <a:ext uri="{FF2B5EF4-FFF2-40B4-BE49-F238E27FC236}">
                <a16:creationId xmlns="" xmlns:a16="http://schemas.microsoft.com/office/drawing/2014/main" id="{3B80717B-B8EE-4FB2-A7F6-B03197E64C27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13</a:t>
            </a:r>
          </a:p>
        </p:txBody>
      </p:sp>
      <p:sp>
        <p:nvSpPr>
          <p:cNvPr id="45" name="TextBox 27">
            <a:extLst>
              <a:ext uri="{FF2B5EF4-FFF2-40B4-BE49-F238E27FC236}">
                <a16:creationId xmlns="" xmlns:a16="http://schemas.microsoft.com/office/drawing/2014/main" id="{6F20E0E5-6820-42F8-9A04-83AF6A4096C9}"/>
              </a:ext>
            </a:extLst>
          </p:cNvPr>
          <p:cNvSpPr txBox="1"/>
          <p:nvPr/>
        </p:nvSpPr>
        <p:spPr>
          <a:xfrm>
            <a:off x="397609" y="1109687"/>
            <a:ext cx="755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Премии за достижение молодыми учёными и специалистами выдающихся научно-технических результатов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262BBB98-309A-43C5-B5E5-967D259D0040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F6ED37B-D1C6-427E-9B95-318616F24D79}"/>
              </a:ext>
            </a:extLst>
          </p:cNvPr>
          <p:cNvSpPr/>
          <p:nvPr/>
        </p:nvSpPr>
        <p:spPr>
          <a:xfrm>
            <a:off x="392648" y="1779662"/>
            <a:ext cx="8067784" cy="815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 предоставления: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физических лиц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учёной степени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Участие в научных мероприятиях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96615E0-9165-4A8B-A3D9-2834F26945DE}"/>
              </a:ext>
            </a:extLst>
          </p:cNvPr>
          <p:cNvSpPr txBox="1"/>
          <p:nvPr/>
        </p:nvSpPr>
        <p:spPr>
          <a:xfrm>
            <a:off x="688069" y="3741425"/>
            <a:ext cx="1725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Ежегодный бюджет: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10,5 млн руб.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D106066-83D5-4AFD-B285-D0D49A31B162}"/>
              </a:ext>
            </a:extLst>
          </p:cNvPr>
          <p:cNvSpPr txBox="1"/>
          <p:nvPr/>
        </p:nvSpPr>
        <p:spPr>
          <a:xfrm>
            <a:off x="3251097" y="3748782"/>
            <a:ext cx="191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Размер одной премии: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700 тыс. руб.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71AC01C9-F694-4773-AE0D-360E0CA01401}"/>
              </a:ext>
            </a:extLst>
          </p:cNvPr>
          <p:cNvSpPr/>
          <p:nvPr/>
        </p:nvSpPr>
        <p:spPr>
          <a:xfrm>
            <a:off x="2987824" y="1779225"/>
            <a:ext cx="6156176" cy="1123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патентов по заявленной тематике работы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призов, наград и иных достижений в заявленной тематике работы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Участие в НИОКР в рамках грантов, договоров с научными организациями и фондами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публикаций в ведущих научных журналах по заявленной тематике работы</a:t>
            </a:r>
          </a:p>
          <a:p>
            <a:pPr marL="171450" indent="-171450"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4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75">
            <a:extLst>
              <a:ext uri="{FF2B5EF4-FFF2-40B4-BE49-F238E27FC236}">
                <a16:creationId xmlns="" xmlns:a16="http://schemas.microsoft.com/office/drawing/2014/main" id="{72949D6D-A443-44DA-B9E5-C1463E12B72D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71" name="Freeform 287">
              <a:extLst>
                <a:ext uri="{FF2B5EF4-FFF2-40B4-BE49-F238E27FC236}">
                  <a16:creationId xmlns="" xmlns:a16="http://schemas.microsoft.com/office/drawing/2014/main" id="{F77E1B34-0DAB-40BE-BD67-DACCFDE90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2" name="Freeform 288">
              <a:extLst>
                <a:ext uri="{FF2B5EF4-FFF2-40B4-BE49-F238E27FC236}">
                  <a16:creationId xmlns="" xmlns:a16="http://schemas.microsoft.com/office/drawing/2014/main" id="{47403A6D-FD32-4358-852B-9BD78EBDE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3" name="Freeform 289">
              <a:extLst>
                <a:ext uri="{FF2B5EF4-FFF2-40B4-BE49-F238E27FC236}">
                  <a16:creationId xmlns="" xmlns:a16="http://schemas.microsoft.com/office/drawing/2014/main" id="{EEADCAE7-AFA0-45A5-9F37-0FD7077FD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4" name="Freeform 290">
              <a:extLst>
                <a:ext uri="{FF2B5EF4-FFF2-40B4-BE49-F238E27FC236}">
                  <a16:creationId xmlns="" xmlns:a16="http://schemas.microsoft.com/office/drawing/2014/main" id="{A15EAEC7-7423-4D9C-AC91-2505AA2C2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5" name="Freeform 291">
              <a:extLst>
                <a:ext uri="{FF2B5EF4-FFF2-40B4-BE49-F238E27FC236}">
                  <a16:creationId xmlns="" xmlns:a16="http://schemas.microsoft.com/office/drawing/2014/main" id="{10EB2455-D603-4376-A1E3-E713E98B3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6" name="Freeform 292">
              <a:extLst>
                <a:ext uri="{FF2B5EF4-FFF2-40B4-BE49-F238E27FC236}">
                  <a16:creationId xmlns="" xmlns:a16="http://schemas.microsoft.com/office/drawing/2014/main" id="{4BC2EE13-FF43-4137-91FF-857709A95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7" name="Freeform 293">
              <a:extLst>
                <a:ext uri="{FF2B5EF4-FFF2-40B4-BE49-F238E27FC236}">
                  <a16:creationId xmlns="" xmlns:a16="http://schemas.microsoft.com/office/drawing/2014/main" id="{B6D75258-6E2B-4193-999D-7094B0BF5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8" name="Freeform 294">
              <a:extLst>
                <a:ext uri="{FF2B5EF4-FFF2-40B4-BE49-F238E27FC236}">
                  <a16:creationId xmlns="" xmlns:a16="http://schemas.microsoft.com/office/drawing/2014/main" id="{466B71BD-E2EA-4DD5-83E6-658529A04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9" name="Freeform 295">
              <a:extLst>
                <a:ext uri="{FF2B5EF4-FFF2-40B4-BE49-F238E27FC236}">
                  <a16:creationId xmlns="" xmlns:a16="http://schemas.microsoft.com/office/drawing/2014/main" id="{F732E8E3-2DAF-40A5-B41E-800A1BACF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123" name="Rounded Rectangle 14">
            <a:extLst>
              <a:ext uri="{FF2B5EF4-FFF2-40B4-BE49-F238E27FC236}">
                <a16:creationId xmlns="" xmlns:a16="http://schemas.microsoft.com/office/drawing/2014/main" id="{128D6476-7F98-43F5-8D4E-110BA42CF4E4}"/>
              </a:ext>
            </a:extLst>
          </p:cNvPr>
          <p:cNvSpPr/>
          <p:nvPr/>
        </p:nvSpPr>
        <p:spPr>
          <a:xfrm>
            <a:off x="479360" y="3203690"/>
            <a:ext cx="2115880" cy="1600200"/>
          </a:xfrm>
          <a:prstGeom prst="roundRect">
            <a:avLst>
              <a:gd name="adj" fmla="val 2714"/>
            </a:avLst>
          </a:pr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ounded Rectangle 19">
            <a:extLst>
              <a:ext uri="{FF2B5EF4-FFF2-40B4-BE49-F238E27FC236}">
                <a16:creationId xmlns="" xmlns:a16="http://schemas.microsoft.com/office/drawing/2014/main" id="{FFB34F4E-1BEF-4BE4-944D-7BC8FB130CDD}"/>
              </a:ext>
            </a:extLst>
          </p:cNvPr>
          <p:cNvSpPr/>
          <p:nvPr/>
        </p:nvSpPr>
        <p:spPr>
          <a:xfrm>
            <a:off x="3104192" y="3203690"/>
            <a:ext cx="2115880" cy="1600200"/>
          </a:xfrm>
          <a:prstGeom prst="roundRect">
            <a:avLst>
              <a:gd name="adj" fmla="val 2714"/>
            </a:avLst>
          </a:prstGeom>
          <a:solidFill>
            <a:srgbClr val="00467A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C91272F5-9E41-4946-93E0-2961988BA2CA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араллелограмм 41">
            <a:extLst>
              <a:ext uri="{FF2B5EF4-FFF2-40B4-BE49-F238E27FC236}">
                <a16:creationId xmlns="" xmlns:a16="http://schemas.microsoft.com/office/drawing/2014/main" id="{8023B49E-F25F-4866-A050-88FECB7695DD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="" xmlns:a16="http://schemas.microsoft.com/office/drawing/2014/main" id="{63839268-7172-47B8-A47C-A429EF83558E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Премии Губернатора Московской области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За достижения в коммерциализации научных и (или) научно-технических результатов</a:t>
            </a:r>
          </a:p>
        </p:txBody>
      </p:sp>
      <p:sp>
        <p:nvSpPr>
          <p:cNvPr id="44" name="TextBox 3">
            <a:extLst>
              <a:ext uri="{FF2B5EF4-FFF2-40B4-BE49-F238E27FC236}">
                <a16:creationId xmlns="" xmlns:a16="http://schemas.microsoft.com/office/drawing/2014/main" id="{656BC567-2881-419D-A736-1F24F3548B67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1</a:t>
            </a:r>
            <a:r>
              <a:rPr lang="en-US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4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45" name="TextBox 27">
            <a:extLst>
              <a:ext uri="{FF2B5EF4-FFF2-40B4-BE49-F238E27FC236}">
                <a16:creationId xmlns="" xmlns:a16="http://schemas.microsoft.com/office/drawing/2014/main" id="{CA7A2710-36E0-4030-A93C-B8C5CBD3221F}"/>
              </a:ext>
            </a:extLst>
          </p:cNvPr>
          <p:cNvSpPr txBox="1"/>
          <p:nvPr/>
        </p:nvSpPr>
        <p:spPr>
          <a:xfrm>
            <a:off x="397609" y="1109687"/>
            <a:ext cx="755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Премии за достижения в коммерциализации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научных исследований и разработок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5499A6CF-7534-4C24-BAE9-8EB7DB667895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A964FD3F-F789-44AE-83B4-159C8F685095}"/>
              </a:ext>
            </a:extLst>
          </p:cNvPr>
          <p:cNvSpPr/>
          <p:nvPr/>
        </p:nvSpPr>
        <p:spPr>
          <a:xfrm>
            <a:off x="392648" y="1779662"/>
            <a:ext cx="8067784" cy="1123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 предоставления: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Соответствие объема произведенной продукции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Соответствие объема внутренних затрат на НИР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Количество организаций, внедривших результаты НИОКР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Цифровизация производственных процессов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Внедрение на предприятиях госкорпораций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A58EFEC-F0A8-4F34-8D1A-36B41C760A77}"/>
              </a:ext>
            </a:extLst>
          </p:cNvPr>
          <p:cNvSpPr txBox="1"/>
          <p:nvPr/>
        </p:nvSpPr>
        <p:spPr>
          <a:xfrm>
            <a:off x="688069" y="3741425"/>
            <a:ext cx="1725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Ежегодный бюджет: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10 млн руб.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B9CCFA2-5069-49A6-9F17-75E597E66298}"/>
              </a:ext>
            </a:extLst>
          </p:cNvPr>
          <p:cNvSpPr txBox="1"/>
          <p:nvPr/>
        </p:nvSpPr>
        <p:spPr>
          <a:xfrm>
            <a:off x="3251097" y="3748782"/>
            <a:ext cx="191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Размер одной премии: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1 млн руб.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B9A1D71-0BCE-4585-8B98-B9FE83F4B577}"/>
              </a:ext>
            </a:extLst>
          </p:cNvPr>
          <p:cNvGrpSpPr/>
          <p:nvPr/>
        </p:nvGrpSpPr>
        <p:grpSpPr>
          <a:xfrm>
            <a:off x="6214433" y="1225589"/>
            <a:ext cx="2678047" cy="3625497"/>
            <a:chOff x="6616336" y="2426818"/>
            <a:chExt cx="1790735" cy="2424268"/>
          </a:xfrm>
        </p:grpSpPr>
        <p:sp>
          <p:nvSpPr>
            <p:cNvPr id="102" name="Freeform 65">
              <a:extLst>
                <a:ext uri="{FF2B5EF4-FFF2-40B4-BE49-F238E27FC236}">
                  <a16:creationId xmlns="" xmlns:a16="http://schemas.microsoft.com/office/drawing/2014/main" id="{C3705859-D9AC-45D7-8328-E31B1D9B1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6521" y="3704154"/>
              <a:ext cx="427148" cy="1146932"/>
            </a:xfrm>
            <a:custGeom>
              <a:avLst/>
              <a:gdLst>
                <a:gd name="T0" fmla="*/ 18 w 62"/>
                <a:gd name="T1" fmla="*/ 0 h 167"/>
                <a:gd name="T2" fmla="*/ 44 w 62"/>
                <a:gd name="T3" fmla="*/ 0 h 167"/>
                <a:gd name="T4" fmla="*/ 62 w 62"/>
                <a:gd name="T5" fmla="*/ 167 h 167"/>
                <a:gd name="T6" fmla="*/ 0 w 62"/>
                <a:gd name="T7" fmla="*/ 167 h 167"/>
                <a:gd name="T8" fmla="*/ 18 w 62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67">
                  <a:moveTo>
                    <a:pt x="18" y="0"/>
                  </a:moveTo>
                  <a:cubicBezTo>
                    <a:pt x="26" y="2"/>
                    <a:pt x="35" y="2"/>
                    <a:pt x="44" y="0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67">
              <a:extLst>
                <a:ext uri="{FF2B5EF4-FFF2-40B4-BE49-F238E27FC236}">
                  <a16:creationId xmlns="" xmlns:a16="http://schemas.microsoft.com/office/drawing/2014/main" id="{4FCF48D9-F76A-45A9-ABD7-5C2443DE41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3525" y="2426818"/>
              <a:ext cx="1783546" cy="1661357"/>
            </a:xfrm>
            <a:custGeom>
              <a:avLst/>
              <a:gdLst>
                <a:gd name="T0" fmla="*/ 134 w 259"/>
                <a:gd name="T1" fmla="*/ 153 h 242"/>
                <a:gd name="T2" fmla="*/ 126 w 259"/>
                <a:gd name="T3" fmla="*/ 133 h 242"/>
                <a:gd name="T4" fmla="*/ 106 w 259"/>
                <a:gd name="T5" fmla="*/ 141 h 242"/>
                <a:gd name="T6" fmla="*/ 114 w 259"/>
                <a:gd name="T7" fmla="*/ 161 h 242"/>
                <a:gd name="T8" fmla="*/ 134 w 259"/>
                <a:gd name="T9" fmla="*/ 153 h 242"/>
                <a:gd name="T10" fmla="*/ 153 w 259"/>
                <a:gd name="T11" fmla="*/ 147 h 242"/>
                <a:gd name="T12" fmla="*/ 132 w 259"/>
                <a:gd name="T13" fmla="*/ 116 h 242"/>
                <a:gd name="T14" fmla="*/ 131 w 259"/>
                <a:gd name="T15" fmla="*/ 116 h 242"/>
                <a:gd name="T16" fmla="*/ 138 w 259"/>
                <a:gd name="T17" fmla="*/ 104 h 242"/>
                <a:gd name="T18" fmla="*/ 138 w 259"/>
                <a:gd name="T19" fmla="*/ 96 h 242"/>
                <a:gd name="T20" fmla="*/ 107 w 259"/>
                <a:gd name="T21" fmla="*/ 10 h 242"/>
                <a:gd name="T22" fmla="*/ 95 w 259"/>
                <a:gd name="T23" fmla="*/ 11 h 242"/>
                <a:gd name="T24" fmla="*/ 103 w 259"/>
                <a:gd name="T25" fmla="*/ 118 h 242"/>
                <a:gd name="T26" fmla="*/ 89 w 259"/>
                <a:gd name="T27" fmla="*/ 134 h 242"/>
                <a:gd name="T28" fmla="*/ 87 w 259"/>
                <a:gd name="T29" fmla="*/ 153 h 242"/>
                <a:gd name="T30" fmla="*/ 74 w 259"/>
                <a:gd name="T31" fmla="*/ 153 h 242"/>
                <a:gd name="T32" fmla="*/ 67 w 259"/>
                <a:gd name="T33" fmla="*/ 156 h 242"/>
                <a:gd name="T34" fmla="*/ 7 w 259"/>
                <a:gd name="T35" fmla="*/ 227 h 242"/>
                <a:gd name="T36" fmla="*/ 15 w 259"/>
                <a:gd name="T37" fmla="*/ 236 h 242"/>
                <a:gd name="T38" fmla="*/ 103 w 259"/>
                <a:gd name="T39" fmla="*/ 176 h 242"/>
                <a:gd name="T40" fmla="*/ 107 w 259"/>
                <a:gd name="T41" fmla="*/ 177 h 242"/>
                <a:gd name="T42" fmla="*/ 141 w 259"/>
                <a:gd name="T43" fmla="*/ 172 h 242"/>
                <a:gd name="T44" fmla="*/ 148 w 259"/>
                <a:gd name="T45" fmla="*/ 184 h 242"/>
                <a:gd name="T46" fmla="*/ 154 w 259"/>
                <a:gd name="T47" fmla="*/ 188 h 242"/>
                <a:gd name="T48" fmla="*/ 245 w 259"/>
                <a:gd name="T49" fmla="*/ 204 h 242"/>
                <a:gd name="T50" fmla="*/ 249 w 259"/>
                <a:gd name="T51" fmla="*/ 194 h 242"/>
                <a:gd name="T52" fmla="*/ 153 w 259"/>
                <a:gd name="T53" fmla="*/ 14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9" h="242">
                  <a:moveTo>
                    <a:pt x="134" y="153"/>
                  </a:moveTo>
                  <a:cubicBezTo>
                    <a:pt x="137" y="145"/>
                    <a:pt x="133" y="136"/>
                    <a:pt x="126" y="133"/>
                  </a:cubicBezTo>
                  <a:cubicBezTo>
                    <a:pt x="118" y="130"/>
                    <a:pt x="109" y="133"/>
                    <a:pt x="106" y="141"/>
                  </a:cubicBezTo>
                  <a:cubicBezTo>
                    <a:pt x="102" y="149"/>
                    <a:pt x="106" y="158"/>
                    <a:pt x="114" y="161"/>
                  </a:cubicBezTo>
                  <a:cubicBezTo>
                    <a:pt x="122" y="164"/>
                    <a:pt x="131" y="161"/>
                    <a:pt x="134" y="153"/>
                  </a:cubicBezTo>
                  <a:close/>
                  <a:moveTo>
                    <a:pt x="153" y="147"/>
                  </a:moveTo>
                  <a:cubicBezTo>
                    <a:pt x="153" y="134"/>
                    <a:pt x="145" y="122"/>
                    <a:pt x="132" y="116"/>
                  </a:cubicBezTo>
                  <a:cubicBezTo>
                    <a:pt x="132" y="116"/>
                    <a:pt x="131" y="116"/>
                    <a:pt x="131" y="116"/>
                  </a:cubicBezTo>
                  <a:cubicBezTo>
                    <a:pt x="134" y="112"/>
                    <a:pt x="136" y="108"/>
                    <a:pt x="138" y="104"/>
                  </a:cubicBezTo>
                  <a:cubicBezTo>
                    <a:pt x="139" y="101"/>
                    <a:pt x="139" y="100"/>
                    <a:pt x="138" y="96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5" y="0"/>
                    <a:pt x="96" y="0"/>
                    <a:pt x="95" y="11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97" y="122"/>
                    <a:pt x="92" y="127"/>
                    <a:pt x="89" y="134"/>
                  </a:cubicBezTo>
                  <a:cubicBezTo>
                    <a:pt x="87" y="141"/>
                    <a:pt x="86" y="147"/>
                    <a:pt x="87" y="153"/>
                  </a:cubicBezTo>
                  <a:cubicBezTo>
                    <a:pt x="83" y="152"/>
                    <a:pt x="78" y="152"/>
                    <a:pt x="74" y="153"/>
                  </a:cubicBezTo>
                  <a:cubicBezTo>
                    <a:pt x="70" y="153"/>
                    <a:pt x="70" y="154"/>
                    <a:pt x="67" y="156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0" y="233"/>
                    <a:pt x="4" y="242"/>
                    <a:pt x="15" y="23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5" y="176"/>
                    <a:pt x="106" y="177"/>
                    <a:pt x="107" y="177"/>
                  </a:cubicBezTo>
                  <a:cubicBezTo>
                    <a:pt x="119" y="182"/>
                    <a:pt x="132" y="180"/>
                    <a:pt x="141" y="172"/>
                  </a:cubicBezTo>
                  <a:cubicBezTo>
                    <a:pt x="143" y="176"/>
                    <a:pt x="145" y="181"/>
                    <a:pt x="148" y="184"/>
                  </a:cubicBezTo>
                  <a:cubicBezTo>
                    <a:pt x="150" y="187"/>
                    <a:pt x="151" y="187"/>
                    <a:pt x="154" y="188"/>
                  </a:cubicBezTo>
                  <a:cubicBezTo>
                    <a:pt x="245" y="204"/>
                    <a:pt x="245" y="204"/>
                    <a:pt x="245" y="204"/>
                  </a:cubicBezTo>
                  <a:cubicBezTo>
                    <a:pt x="255" y="207"/>
                    <a:pt x="259" y="199"/>
                    <a:pt x="249" y="194"/>
                  </a:cubicBezTo>
                  <a:cubicBezTo>
                    <a:pt x="153" y="147"/>
                    <a:pt x="153" y="147"/>
                    <a:pt x="153" y="14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grpSp>
          <p:nvGrpSpPr>
            <p:cNvPr id="104" name="Group 25">
              <a:extLst>
                <a:ext uri="{FF2B5EF4-FFF2-40B4-BE49-F238E27FC236}">
                  <a16:creationId xmlns="" xmlns:a16="http://schemas.microsoft.com/office/drawing/2014/main" id="{422487CB-1C84-41EE-A2EA-9DA35AC1BE72}"/>
                </a:ext>
              </a:extLst>
            </p:cNvPr>
            <p:cNvGrpSpPr/>
            <p:nvPr/>
          </p:nvGrpSpPr>
          <p:grpSpPr>
            <a:xfrm>
              <a:off x="6616336" y="2604454"/>
              <a:ext cx="1660331" cy="1635688"/>
              <a:chOff x="8821782" y="3486893"/>
              <a:chExt cx="2213774" cy="2180917"/>
            </a:xfrm>
          </p:grpSpPr>
          <p:sp>
            <p:nvSpPr>
              <p:cNvPr id="105" name="Freeform 68">
                <a:extLst>
                  <a:ext uri="{FF2B5EF4-FFF2-40B4-BE49-F238E27FC236}">
                    <a16:creationId xmlns="" xmlns:a16="http://schemas.microsoft.com/office/drawing/2014/main" id="{C717BF7E-10B8-4933-97C0-843DB18F5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2620" y="5310484"/>
                <a:ext cx="257384" cy="265598"/>
              </a:xfrm>
              <a:custGeom>
                <a:avLst/>
                <a:gdLst>
                  <a:gd name="T0" fmla="*/ 18 w 28"/>
                  <a:gd name="T1" fmla="*/ 29 h 29"/>
                  <a:gd name="T2" fmla="*/ 28 w 28"/>
                  <a:gd name="T3" fmla="*/ 9 h 29"/>
                  <a:gd name="T4" fmla="*/ 14 w 28"/>
                  <a:gd name="T5" fmla="*/ 0 h 29"/>
                  <a:gd name="T6" fmla="*/ 0 w 28"/>
                  <a:gd name="T7" fmla="*/ 18 h 29"/>
                  <a:gd name="T8" fmla="*/ 18 w 2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18" y="29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3" y="6"/>
                      <a:pt x="18" y="3"/>
                      <a:pt x="14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6" y="22"/>
                      <a:pt x="12" y="26"/>
                      <a:pt x="18" y="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6" name="Freeform 69">
                <a:extLst>
                  <a:ext uri="{FF2B5EF4-FFF2-40B4-BE49-F238E27FC236}">
                    <a16:creationId xmlns="" xmlns:a16="http://schemas.microsoft.com/office/drawing/2014/main" id="{8F63D6B0-B1E3-45ED-AC2C-97C1D3261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5241" y="5402212"/>
                <a:ext cx="228634" cy="265598"/>
              </a:xfrm>
              <a:custGeom>
                <a:avLst/>
                <a:gdLst>
                  <a:gd name="T0" fmla="*/ 0 w 25"/>
                  <a:gd name="T1" fmla="*/ 21 h 29"/>
                  <a:gd name="T2" fmla="*/ 22 w 25"/>
                  <a:gd name="T3" fmla="*/ 29 h 29"/>
                  <a:gd name="T4" fmla="*/ 25 w 25"/>
                  <a:gd name="T5" fmla="*/ 6 h 29"/>
                  <a:gd name="T6" fmla="*/ 10 w 25"/>
                  <a:gd name="T7" fmla="*/ 0 h 29"/>
                  <a:gd name="T8" fmla="*/ 0 w 25"/>
                  <a:gd name="T9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0" y="21"/>
                    </a:moveTo>
                    <a:cubicBezTo>
                      <a:pt x="7" y="24"/>
                      <a:pt x="14" y="27"/>
                      <a:pt x="22" y="29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9" y="4"/>
                      <a:pt x="14" y="2"/>
                      <a:pt x="10" y="0"/>
                    </a:cubicBez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7" name="Freeform 70">
                <a:extLst>
                  <a:ext uri="{FF2B5EF4-FFF2-40B4-BE49-F238E27FC236}">
                    <a16:creationId xmlns="" xmlns:a16="http://schemas.microsoft.com/office/drawing/2014/main" id="{D3EA2C5F-280C-40FE-96C0-462DB4298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9163" y="4806669"/>
                <a:ext cx="247801" cy="201253"/>
              </a:xfrm>
              <a:custGeom>
                <a:avLst/>
                <a:gdLst>
                  <a:gd name="T0" fmla="*/ 27 w 27"/>
                  <a:gd name="T1" fmla="*/ 13 h 22"/>
                  <a:gd name="T2" fmla="*/ 23 w 27"/>
                  <a:gd name="T3" fmla="*/ 0 h 22"/>
                  <a:gd name="T4" fmla="*/ 0 w 27"/>
                  <a:gd name="T5" fmla="*/ 6 h 22"/>
                  <a:gd name="T6" fmla="*/ 6 w 27"/>
                  <a:gd name="T7" fmla="*/ 22 h 22"/>
                  <a:gd name="T8" fmla="*/ 27 w 27"/>
                  <a:gd name="T9" fmla="*/ 1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2">
                    <a:moveTo>
                      <a:pt x="27" y="13"/>
                    </a:moveTo>
                    <a:cubicBezTo>
                      <a:pt x="25" y="9"/>
                      <a:pt x="24" y="5"/>
                      <a:pt x="23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11"/>
                      <a:pt x="4" y="17"/>
                      <a:pt x="6" y="22"/>
                    </a:cubicBezTo>
                    <a:lnTo>
                      <a:pt x="27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8" name="Freeform 71">
                <a:extLst>
                  <a:ext uri="{FF2B5EF4-FFF2-40B4-BE49-F238E27FC236}">
                    <a16:creationId xmlns="" xmlns:a16="http://schemas.microsoft.com/office/drawing/2014/main" id="{680C23C0-D565-4A7E-BE19-7C63ACCFB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1782" y="4660180"/>
                <a:ext cx="230002" cy="164287"/>
              </a:xfrm>
              <a:custGeom>
                <a:avLst/>
                <a:gdLst>
                  <a:gd name="T0" fmla="*/ 25 w 25"/>
                  <a:gd name="T1" fmla="*/ 12 h 18"/>
                  <a:gd name="T2" fmla="*/ 23 w 25"/>
                  <a:gd name="T3" fmla="*/ 0 h 18"/>
                  <a:gd name="T4" fmla="*/ 0 w 25"/>
                  <a:gd name="T5" fmla="*/ 1 h 18"/>
                  <a:gd name="T6" fmla="*/ 2 w 25"/>
                  <a:gd name="T7" fmla="*/ 18 h 18"/>
                  <a:gd name="T8" fmla="*/ 25 w 25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8">
                    <a:moveTo>
                      <a:pt x="25" y="12"/>
                    </a:moveTo>
                    <a:cubicBezTo>
                      <a:pt x="24" y="8"/>
                      <a:pt x="23" y="4"/>
                      <a:pt x="2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7"/>
                      <a:pt x="1" y="12"/>
                      <a:pt x="2" y="18"/>
                    </a:cubicBez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9" name="Freeform 72">
                <a:extLst>
                  <a:ext uri="{FF2B5EF4-FFF2-40B4-BE49-F238E27FC236}">
                    <a16:creationId xmlns="" xmlns:a16="http://schemas.microsoft.com/office/drawing/2014/main" id="{FA1418D8-0E4F-48BF-96BA-BC95BB17D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1782" y="4476726"/>
                <a:ext cx="210836" cy="156073"/>
              </a:xfrm>
              <a:custGeom>
                <a:avLst/>
                <a:gdLst>
                  <a:gd name="T0" fmla="*/ 23 w 23"/>
                  <a:gd name="T1" fmla="*/ 13 h 17"/>
                  <a:gd name="T2" fmla="*/ 23 w 23"/>
                  <a:gd name="T3" fmla="*/ 3 h 17"/>
                  <a:gd name="T4" fmla="*/ 0 w 23"/>
                  <a:gd name="T5" fmla="*/ 0 h 17"/>
                  <a:gd name="T6" fmla="*/ 0 w 23"/>
                  <a:gd name="T7" fmla="*/ 13 h 17"/>
                  <a:gd name="T8" fmla="*/ 0 w 23"/>
                  <a:gd name="T9" fmla="*/ 17 h 17"/>
                  <a:gd name="T10" fmla="*/ 23 w 23"/>
                  <a:gd name="T11" fmla="*/ 16 h 17"/>
                  <a:gd name="T12" fmla="*/ 23 w 23"/>
                  <a:gd name="T13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7">
                    <a:moveTo>
                      <a:pt x="23" y="13"/>
                    </a:moveTo>
                    <a:cubicBezTo>
                      <a:pt x="23" y="9"/>
                      <a:pt x="23" y="6"/>
                      <a:pt x="2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3"/>
                    </a:cubicBezTo>
                    <a:cubicBezTo>
                      <a:pt x="0" y="14"/>
                      <a:pt x="0" y="16"/>
                      <a:pt x="0" y="17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5"/>
                      <a:pt x="23" y="14"/>
                      <a:pt x="23" y="13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0" name="Freeform 73">
                <a:extLst>
                  <a:ext uri="{FF2B5EF4-FFF2-40B4-BE49-F238E27FC236}">
                    <a16:creationId xmlns="" xmlns:a16="http://schemas.microsoft.com/office/drawing/2014/main" id="{BAABC9FF-B81A-4AB0-B162-35A3A5170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753" y="3799039"/>
                <a:ext cx="376492" cy="412088"/>
              </a:xfrm>
              <a:custGeom>
                <a:avLst/>
                <a:gdLst>
                  <a:gd name="T0" fmla="*/ 20 w 41"/>
                  <a:gd name="T1" fmla="*/ 45 h 45"/>
                  <a:gd name="T2" fmla="*/ 41 w 41"/>
                  <a:gd name="T3" fmla="*/ 36 h 45"/>
                  <a:gd name="T4" fmla="*/ 15 w 41"/>
                  <a:gd name="T5" fmla="*/ 0 h 45"/>
                  <a:gd name="T6" fmla="*/ 0 w 41"/>
                  <a:gd name="T7" fmla="*/ 17 h 45"/>
                  <a:gd name="T8" fmla="*/ 20 w 41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5">
                    <a:moveTo>
                      <a:pt x="20" y="45"/>
                    </a:moveTo>
                    <a:cubicBezTo>
                      <a:pt x="41" y="36"/>
                      <a:pt x="41" y="36"/>
                      <a:pt x="41" y="36"/>
                    </a:cubicBezTo>
                    <a:cubicBezTo>
                      <a:pt x="35" y="22"/>
                      <a:pt x="26" y="10"/>
                      <a:pt x="15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25"/>
                      <a:pt x="15" y="34"/>
                      <a:pt x="20" y="45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" name="Freeform 74">
                <a:extLst>
                  <a:ext uri="{FF2B5EF4-FFF2-40B4-BE49-F238E27FC236}">
                    <a16:creationId xmlns="" xmlns:a16="http://schemas.microsoft.com/office/drawing/2014/main" id="{65C21839-5C0B-4D72-9BBF-E222EA7AC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8588" y="4193329"/>
                <a:ext cx="266968" cy="347742"/>
              </a:xfrm>
              <a:custGeom>
                <a:avLst/>
                <a:gdLst>
                  <a:gd name="T0" fmla="*/ 21 w 29"/>
                  <a:gd name="T1" fmla="*/ 0 h 38"/>
                  <a:gd name="T2" fmla="*/ 0 w 29"/>
                  <a:gd name="T3" fmla="*/ 9 h 38"/>
                  <a:gd name="T4" fmla="*/ 6 w 29"/>
                  <a:gd name="T5" fmla="*/ 38 h 38"/>
                  <a:gd name="T6" fmla="*/ 29 w 29"/>
                  <a:gd name="T7" fmla="*/ 38 h 38"/>
                  <a:gd name="T8" fmla="*/ 21 w 29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8">
                    <a:moveTo>
                      <a:pt x="21" y="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3" y="18"/>
                      <a:pt x="5" y="28"/>
                      <a:pt x="6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8" y="25"/>
                      <a:pt x="26" y="12"/>
                      <a:pt x="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2" name="Freeform 75">
                <a:extLst>
                  <a:ext uri="{FF2B5EF4-FFF2-40B4-BE49-F238E27FC236}">
                    <a16:creationId xmlns="" xmlns:a16="http://schemas.microsoft.com/office/drawing/2014/main" id="{210396AF-1586-4143-B22A-BC577FF06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36023" y="3551240"/>
                <a:ext cx="403874" cy="349111"/>
              </a:xfrm>
              <a:custGeom>
                <a:avLst/>
                <a:gdLst>
                  <a:gd name="T0" fmla="*/ 0 w 44"/>
                  <a:gd name="T1" fmla="*/ 22 h 38"/>
                  <a:gd name="T2" fmla="*/ 28 w 44"/>
                  <a:gd name="T3" fmla="*/ 38 h 38"/>
                  <a:gd name="T4" fmla="*/ 44 w 44"/>
                  <a:gd name="T5" fmla="*/ 21 h 38"/>
                  <a:gd name="T6" fmla="*/ 7 w 44"/>
                  <a:gd name="T7" fmla="*/ 0 h 38"/>
                  <a:gd name="T8" fmla="*/ 0 w 44"/>
                  <a:gd name="T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8">
                    <a:moveTo>
                      <a:pt x="0" y="22"/>
                    </a:moveTo>
                    <a:cubicBezTo>
                      <a:pt x="11" y="26"/>
                      <a:pt x="20" y="31"/>
                      <a:pt x="28" y="38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33" y="12"/>
                      <a:pt x="21" y="5"/>
                      <a:pt x="7" y="0"/>
                    </a:cubicBez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3" name="Freeform 76">
                <a:extLst>
                  <a:ext uri="{FF2B5EF4-FFF2-40B4-BE49-F238E27FC236}">
                    <a16:creationId xmlns="" xmlns:a16="http://schemas.microsoft.com/office/drawing/2014/main" id="{7C0CCFC5-18E5-4177-8213-C918F0E39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1368" y="3689514"/>
                <a:ext cx="339527" cy="347742"/>
              </a:xfrm>
              <a:custGeom>
                <a:avLst/>
                <a:gdLst>
                  <a:gd name="T0" fmla="*/ 18 w 37"/>
                  <a:gd name="T1" fmla="*/ 38 h 38"/>
                  <a:gd name="T2" fmla="*/ 37 w 37"/>
                  <a:gd name="T3" fmla="*/ 19 h 38"/>
                  <a:gd name="T4" fmla="*/ 25 w 37"/>
                  <a:gd name="T5" fmla="*/ 0 h 38"/>
                  <a:gd name="T6" fmla="*/ 0 w 37"/>
                  <a:gd name="T7" fmla="*/ 24 h 38"/>
                  <a:gd name="T8" fmla="*/ 18 w 37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8">
                    <a:moveTo>
                      <a:pt x="18" y="38"/>
                    </a:moveTo>
                    <a:cubicBezTo>
                      <a:pt x="24" y="31"/>
                      <a:pt x="30" y="25"/>
                      <a:pt x="37" y="19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5" y="7"/>
                      <a:pt x="7" y="15"/>
                      <a:pt x="0" y="24"/>
                    </a:cubicBezTo>
                    <a:lnTo>
                      <a:pt x="18" y="3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4" name="Freeform 77">
                <a:extLst>
                  <a:ext uri="{FF2B5EF4-FFF2-40B4-BE49-F238E27FC236}">
                    <a16:creationId xmlns="" xmlns:a16="http://schemas.microsoft.com/office/drawing/2014/main" id="{071ED9CB-F170-4354-93E9-0B332D747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1366" y="4293271"/>
                <a:ext cx="238217" cy="173871"/>
              </a:xfrm>
              <a:custGeom>
                <a:avLst/>
                <a:gdLst>
                  <a:gd name="T0" fmla="*/ 3 w 26"/>
                  <a:gd name="T1" fmla="*/ 0 h 19"/>
                  <a:gd name="T2" fmla="*/ 0 w 26"/>
                  <a:gd name="T3" fmla="*/ 16 h 19"/>
                  <a:gd name="T4" fmla="*/ 23 w 26"/>
                  <a:gd name="T5" fmla="*/ 19 h 19"/>
                  <a:gd name="T6" fmla="*/ 26 w 26"/>
                  <a:gd name="T7" fmla="*/ 6 h 19"/>
                  <a:gd name="T8" fmla="*/ 3 w 2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3" y="0"/>
                    </a:moveTo>
                    <a:cubicBezTo>
                      <a:pt x="2" y="5"/>
                      <a:pt x="1" y="11"/>
                      <a:pt x="0" y="16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4"/>
                      <a:pt x="24" y="10"/>
                      <a:pt x="26" y="6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5" name="Freeform 78">
                <a:extLst>
                  <a:ext uri="{FF2B5EF4-FFF2-40B4-BE49-F238E27FC236}">
                    <a16:creationId xmlns="" xmlns:a16="http://schemas.microsoft.com/office/drawing/2014/main" id="{2232622E-DFA4-477B-B878-C5434CF7B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79" y="3486893"/>
                <a:ext cx="329944" cy="247801"/>
              </a:xfrm>
              <a:custGeom>
                <a:avLst/>
                <a:gdLst>
                  <a:gd name="T0" fmla="*/ 8 w 36"/>
                  <a:gd name="T1" fmla="*/ 23 h 27"/>
                  <a:gd name="T2" fmla="*/ 28 w 36"/>
                  <a:gd name="T3" fmla="*/ 27 h 27"/>
                  <a:gd name="T4" fmla="*/ 36 w 36"/>
                  <a:gd name="T5" fmla="*/ 5 h 27"/>
                  <a:gd name="T6" fmla="*/ 3 w 36"/>
                  <a:gd name="T7" fmla="*/ 0 h 27"/>
                  <a:gd name="T8" fmla="*/ 0 w 36"/>
                  <a:gd name="T9" fmla="*/ 0 h 27"/>
                  <a:gd name="T10" fmla="*/ 8 w 36"/>
                  <a:gd name="T11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7">
                    <a:moveTo>
                      <a:pt x="8" y="23"/>
                    </a:moveTo>
                    <a:cubicBezTo>
                      <a:pt x="15" y="24"/>
                      <a:pt x="22" y="25"/>
                      <a:pt x="28" y="27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25" y="2"/>
                      <a:pt x="14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6" name="Freeform 79">
                <a:extLst>
                  <a:ext uri="{FF2B5EF4-FFF2-40B4-BE49-F238E27FC236}">
                    <a16:creationId xmlns="" xmlns:a16="http://schemas.microsoft.com/office/drawing/2014/main" id="{D239E5BE-9CD2-43A7-AEF3-9A98764E9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5969" y="4613632"/>
                <a:ext cx="239586" cy="302563"/>
              </a:xfrm>
              <a:custGeom>
                <a:avLst/>
                <a:gdLst>
                  <a:gd name="T0" fmla="*/ 21 w 26"/>
                  <a:gd name="T1" fmla="*/ 33 h 33"/>
                  <a:gd name="T2" fmla="*/ 26 w 26"/>
                  <a:gd name="T3" fmla="*/ 0 h 33"/>
                  <a:gd name="T4" fmla="*/ 3 w 26"/>
                  <a:gd name="T5" fmla="*/ 0 h 33"/>
                  <a:gd name="T6" fmla="*/ 0 w 26"/>
                  <a:gd name="T7" fmla="*/ 23 h 33"/>
                  <a:gd name="T8" fmla="*/ 21 w 26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21" y="33"/>
                    </a:moveTo>
                    <a:cubicBezTo>
                      <a:pt x="24" y="23"/>
                      <a:pt x="26" y="12"/>
                      <a:pt x="2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8"/>
                      <a:pt x="2" y="16"/>
                      <a:pt x="0" y="23"/>
                    </a:cubicBezTo>
                    <a:lnTo>
                      <a:pt x="21" y="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7" name="Freeform 80">
                <a:extLst>
                  <a:ext uri="{FF2B5EF4-FFF2-40B4-BE49-F238E27FC236}">
                    <a16:creationId xmlns="" xmlns:a16="http://schemas.microsoft.com/office/drawing/2014/main" id="{24CE456C-61AC-48D4-8E47-6D03CF7A5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6133" y="3515644"/>
                <a:ext cx="347742" cy="310778"/>
              </a:xfrm>
              <a:custGeom>
                <a:avLst/>
                <a:gdLst>
                  <a:gd name="T0" fmla="*/ 38 w 38"/>
                  <a:gd name="T1" fmla="*/ 23 h 34"/>
                  <a:gd name="T2" fmla="*/ 37 w 38"/>
                  <a:gd name="T3" fmla="*/ 0 h 34"/>
                  <a:gd name="T4" fmla="*/ 0 w 38"/>
                  <a:gd name="T5" fmla="*/ 15 h 34"/>
                  <a:gd name="T6" fmla="*/ 13 w 38"/>
                  <a:gd name="T7" fmla="*/ 34 h 34"/>
                  <a:gd name="T8" fmla="*/ 38 w 38"/>
                  <a:gd name="T9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4">
                    <a:moveTo>
                      <a:pt x="38" y="23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4" y="3"/>
                      <a:pt x="11" y="8"/>
                      <a:pt x="0" y="15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21" y="29"/>
                      <a:pt x="29" y="26"/>
                      <a:pt x="38" y="23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  <p:sp>
            <p:nvSpPr>
              <p:cNvPr id="118" name="Freeform 81">
                <a:extLst>
                  <a:ext uri="{FF2B5EF4-FFF2-40B4-BE49-F238E27FC236}">
                    <a16:creationId xmlns="" xmlns:a16="http://schemas.microsoft.com/office/drawing/2014/main" id="{0A28D4DD-5739-4F03-9AD0-CD36DE14E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5714" y="5228340"/>
                <a:ext cx="238217" cy="219050"/>
              </a:xfrm>
              <a:custGeom>
                <a:avLst/>
                <a:gdLst>
                  <a:gd name="T0" fmla="*/ 19 w 26"/>
                  <a:gd name="T1" fmla="*/ 0 h 24"/>
                  <a:gd name="T2" fmla="*/ 0 w 26"/>
                  <a:gd name="T3" fmla="*/ 13 h 24"/>
                  <a:gd name="T4" fmla="*/ 12 w 26"/>
                  <a:gd name="T5" fmla="*/ 24 h 24"/>
                  <a:gd name="T6" fmla="*/ 26 w 26"/>
                  <a:gd name="T7" fmla="*/ 6 h 24"/>
                  <a:gd name="T8" fmla="*/ 19 w 2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19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7" y="21"/>
                      <a:pt x="12" y="24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3" y="4"/>
                      <a:pt x="21" y="2"/>
                      <a:pt x="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9" name="Freeform 82">
                <a:extLst>
                  <a:ext uri="{FF2B5EF4-FFF2-40B4-BE49-F238E27FC236}">
                    <a16:creationId xmlns="" xmlns:a16="http://schemas.microsoft.com/office/drawing/2014/main" id="{4E673EEA-181A-4E72-8F48-458EE44DA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3510" y="4962742"/>
                <a:ext cx="220419" cy="209467"/>
              </a:xfrm>
              <a:custGeom>
                <a:avLst/>
                <a:gdLst>
                  <a:gd name="T0" fmla="*/ 24 w 24"/>
                  <a:gd name="T1" fmla="*/ 4 h 23"/>
                  <a:gd name="T2" fmla="*/ 21 w 24"/>
                  <a:gd name="T3" fmla="*/ 0 h 23"/>
                  <a:gd name="T4" fmla="*/ 0 w 24"/>
                  <a:gd name="T5" fmla="*/ 9 h 23"/>
                  <a:gd name="T6" fmla="*/ 8 w 24"/>
                  <a:gd name="T7" fmla="*/ 23 h 23"/>
                  <a:gd name="T8" fmla="*/ 24 w 24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4" y="4"/>
                    </a:moveTo>
                    <a:cubicBezTo>
                      <a:pt x="23" y="2"/>
                      <a:pt x="22" y="1"/>
                      <a:pt x="21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18"/>
                      <a:pt x="8" y="23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0" name="Freeform 84">
                <a:extLst>
                  <a:ext uri="{FF2B5EF4-FFF2-40B4-BE49-F238E27FC236}">
                    <a16:creationId xmlns="" xmlns:a16="http://schemas.microsoft.com/office/drawing/2014/main" id="{53817D91-5487-44CA-965F-8ECB55C94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6544" y="4137198"/>
                <a:ext cx="230002" cy="175240"/>
              </a:xfrm>
              <a:custGeom>
                <a:avLst/>
                <a:gdLst>
                  <a:gd name="T0" fmla="*/ 5 w 25"/>
                  <a:gd name="T1" fmla="*/ 0 h 19"/>
                  <a:gd name="T2" fmla="*/ 0 w 25"/>
                  <a:gd name="T3" fmla="*/ 13 h 19"/>
                  <a:gd name="T4" fmla="*/ 22 w 25"/>
                  <a:gd name="T5" fmla="*/ 19 h 19"/>
                  <a:gd name="T6" fmla="*/ 25 w 25"/>
                  <a:gd name="T7" fmla="*/ 10 h 19"/>
                  <a:gd name="T8" fmla="*/ 5 w 2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5" y="0"/>
                    </a:moveTo>
                    <a:cubicBezTo>
                      <a:pt x="3" y="4"/>
                      <a:pt x="1" y="8"/>
                      <a:pt x="0" y="13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16"/>
                      <a:pt x="24" y="13"/>
                      <a:pt x="25" y="1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1" name="Freeform 85">
                <a:extLst>
                  <a:ext uri="{FF2B5EF4-FFF2-40B4-BE49-F238E27FC236}">
                    <a16:creationId xmlns="" xmlns:a16="http://schemas.microsoft.com/office/drawing/2014/main" id="{79820E5A-9524-4E65-BD62-98133BEE3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2676" y="3972911"/>
                <a:ext cx="256015" cy="220419"/>
              </a:xfrm>
              <a:custGeom>
                <a:avLst/>
                <a:gdLst>
                  <a:gd name="T0" fmla="*/ 21 w 28"/>
                  <a:gd name="T1" fmla="*/ 24 h 24"/>
                  <a:gd name="T2" fmla="*/ 28 w 28"/>
                  <a:gd name="T3" fmla="*/ 13 h 24"/>
                  <a:gd name="T4" fmla="*/ 9 w 28"/>
                  <a:gd name="T5" fmla="*/ 0 h 24"/>
                  <a:gd name="T6" fmla="*/ 0 w 28"/>
                  <a:gd name="T7" fmla="*/ 14 h 24"/>
                  <a:gd name="T8" fmla="*/ 21 w 2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4">
                    <a:moveTo>
                      <a:pt x="21" y="24"/>
                    </a:moveTo>
                    <a:cubicBezTo>
                      <a:pt x="23" y="20"/>
                      <a:pt x="25" y="17"/>
                      <a:pt x="28" y="1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4"/>
                      <a:pt x="3" y="9"/>
                      <a:pt x="0" y="14"/>
                    </a:cubicBezTo>
                    <a:lnTo>
                      <a:pt x="21" y="2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122" name="Freeform 33">
            <a:extLst>
              <a:ext uri="{FF2B5EF4-FFF2-40B4-BE49-F238E27FC236}">
                <a16:creationId xmlns="" xmlns:a16="http://schemas.microsoft.com/office/drawing/2014/main" id="{B6FF3EEA-CC3D-4B82-A830-6EFD2D5DEF5B}"/>
              </a:ext>
            </a:extLst>
          </p:cNvPr>
          <p:cNvSpPr>
            <a:spLocks/>
          </p:cNvSpPr>
          <p:nvPr/>
        </p:nvSpPr>
        <p:spPr bwMode="auto">
          <a:xfrm>
            <a:off x="3908460" y="4727856"/>
            <a:ext cx="5235540" cy="415644"/>
          </a:xfrm>
          <a:custGeom>
            <a:avLst/>
            <a:gdLst>
              <a:gd name="T0" fmla="*/ 2343 w 2343"/>
              <a:gd name="T1" fmla="*/ 31 h 314"/>
              <a:gd name="T2" fmla="*/ 1710 w 2343"/>
              <a:gd name="T3" fmla="*/ 10 h 314"/>
              <a:gd name="T4" fmla="*/ 20 w 2343"/>
              <a:gd name="T5" fmla="*/ 305 h 314"/>
              <a:gd name="T6" fmla="*/ 4 w 2343"/>
              <a:gd name="T7" fmla="*/ 314 h 314"/>
              <a:gd name="T8" fmla="*/ 2343 w 2343"/>
              <a:gd name="T9" fmla="*/ 314 h 314"/>
              <a:gd name="T10" fmla="*/ 2343 w 2343"/>
              <a:gd name="T11" fmla="*/ 31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43" h="314">
                <a:moveTo>
                  <a:pt x="2343" y="31"/>
                </a:moveTo>
                <a:cubicBezTo>
                  <a:pt x="2154" y="9"/>
                  <a:pt x="1939" y="0"/>
                  <a:pt x="1710" y="10"/>
                </a:cubicBezTo>
                <a:cubicBezTo>
                  <a:pt x="1118" y="34"/>
                  <a:pt x="1183" y="207"/>
                  <a:pt x="20" y="305"/>
                </a:cubicBezTo>
                <a:cubicBezTo>
                  <a:pt x="5" y="306"/>
                  <a:pt x="0" y="309"/>
                  <a:pt x="4" y="314"/>
                </a:cubicBezTo>
                <a:cubicBezTo>
                  <a:pt x="2343" y="314"/>
                  <a:pt x="2343" y="314"/>
                  <a:pt x="2343" y="314"/>
                </a:cubicBezTo>
                <a:lnTo>
                  <a:pt x="2343" y="3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</p:spTree>
    <p:extLst>
      <p:ext uri="{BB962C8B-B14F-4D97-AF65-F5344CB8AC3E}">
        <p14:creationId xmlns:p14="http://schemas.microsoft.com/office/powerpoint/2010/main" val="20424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1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5">
            <a:extLst>
              <a:ext uri="{FF2B5EF4-FFF2-40B4-BE49-F238E27FC236}">
                <a16:creationId xmlns="" xmlns:a16="http://schemas.microsoft.com/office/drawing/2014/main" id="{4FB1554D-3149-43D7-BBDF-AD811032F505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72" name="Freeform 287">
              <a:extLst>
                <a:ext uri="{FF2B5EF4-FFF2-40B4-BE49-F238E27FC236}">
                  <a16:creationId xmlns="" xmlns:a16="http://schemas.microsoft.com/office/drawing/2014/main" id="{3C3B3133-4123-4472-A24C-89C22C153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3" name="Freeform 288">
              <a:extLst>
                <a:ext uri="{FF2B5EF4-FFF2-40B4-BE49-F238E27FC236}">
                  <a16:creationId xmlns="" xmlns:a16="http://schemas.microsoft.com/office/drawing/2014/main" id="{81165DEB-0655-48BE-A8E5-6EC6F91DC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4" name="Freeform 289">
              <a:extLst>
                <a:ext uri="{FF2B5EF4-FFF2-40B4-BE49-F238E27FC236}">
                  <a16:creationId xmlns="" xmlns:a16="http://schemas.microsoft.com/office/drawing/2014/main" id="{5A1AD08C-A732-404D-BDAE-D8DB1682B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5" name="Freeform 290">
              <a:extLst>
                <a:ext uri="{FF2B5EF4-FFF2-40B4-BE49-F238E27FC236}">
                  <a16:creationId xmlns="" xmlns:a16="http://schemas.microsoft.com/office/drawing/2014/main" id="{F6ABFF47-9786-473E-9E10-BFD57EB0B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6" name="Freeform 291">
              <a:extLst>
                <a:ext uri="{FF2B5EF4-FFF2-40B4-BE49-F238E27FC236}">
                  <a16:creationId xmlns="" xmlns:a16="http://schemas.microsoft.com/office/drawing/2014/main" id="{45789E02-F6A4-4757-B442-73E8B7539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7" name="Freeform 292">
              <a:extLst>
                <a:ext uri="{FF2B5EF4-FFF2-40B4-BE49-F238E27FC236}">
                  <a16:creationId xmlns="" xmlns:a16="http://schemas.microsoft.com/office/drawing/2014/main" id="{6F54DF08-A719-48F6-951F-0FC852280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8" name="Freeform 293">
              <a:extLst>
                <a:ext uri="{FF2B5EF4-FFF2-40B4-BE49-F238E27FC236}">
                  <a16:creationId xmlns="" xmlns:a16="http://schemas.microsoft.com/office/drawing/2014/main" id="{1021E030-62AD-4F8A-A3DC-AF600E014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79" name="Freeform 294">
              <a:extLst>
                <a:ext uri="{FF2B5EF4-FFF2-40B4-BE49-F238E27FC236}">
                  <a16:creationId xmlns="" xmlns:a16="http://schemas.microsoft.com/office/drawing/2014/main" id="{63FFDEB1-8E30-4B3F-9A1D-5FB2BDDD5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80" name="Freeform 295">
              <a:extLst>
                <a:ext uri="{FF2B5EF4-FFF2-40B4-BE49-F238E27FC236}">
                  <a16:creationId xmlns="" xmlns:a16="http://schemas.microsoft.com/office/drawing/2014/main" id="{7AE4D115-EDD7-4306-AEA0-0E16618B2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8ABCEBE8-F83B-4FE6-88FF-7F08C1A39E81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53" name="Параллелограмм 52">
            <a:extLst>
              <a:ext uri="{FF2B5EF4-FFF2-40B4-BE49-F238E27FC236}">
                <a16:creationId xmlns="" xmlns:a16="http://schemas.microsoft.com/office/drawing/2014/main" id="{A6D2FC51-17FA-4975-A163-6514EA7E1DA8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54" name="TextBox 1">
            <a:extLst>
              <a:ext uri="{FF2B5EF4-FFF2-40B4-BE49-F238E27FC236}">
                <a16:creationId xmlns="" xmlns:a16="http://schemas.microsoft.com/office/drawing/2014/main" id="{EB144B7C-1B45-46E0-BD29-47AD5603771E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Наукограды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Московской области</a:t>
            </a:r>
          </a:p>
        </p:txBody>
      </p:sp>
      <p:sp>
        <p:nvSpPr>
          <p:cNvPr id="55" name="TextBox 3">
            <a:extLst>
              <a:ext uri="{FF2B5EF4-FFF2-40B4-BE49-F238E27FC236}">
                <a16:creationId xmlns="" xmlns:a16="http://schemas.microsoft.com/office/drawing/2014/main" id="{A83A1A79-89E1-41E8-9B1E-6F4ECA780FCF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1</a:t>
            </a:r>
            <a:r>
              <a:rPr lang="en-US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5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56" name="TextBox 27">
            <a:extLst>
              <a:ext uri="{FF2B5EF4-FFF2-40B4-BE49-F238E27FC236}">
                <a16:creationId xmlns="" xmlns:a16="http://schemas.microsoft.com/office/drawing/2014/main" id="{BB07E93B-EAFC-4077-AF67-A614785BFF7B}"/>
              </a:ext>
            </a:extLst>
          </p:cNvPr>
          <p:cNvSpPr txBox="1"/>
          <p:nvPr/>
        </p:nvSpPr>
        <p:spPr>
          <a:xfrm>
            <a:off x="397609" y="1109687"/>
            <a:ext cx="755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на развитие наукоградов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 области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A6193A51-48A2-4F14-AFA8-7B671CDD5F54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B03D7BFD-8DE9-4AD0-ACE8-DDC5F07BE64F}"/>
              </a:ext>
            </a:extLst>
          </p:cNvPr>
          <p:cNvSpPr/>
          <p:nvPr/>
        </p:nvSpPr>
        <p:spPr>
          <a:xfrm>
            <a:off x="392648" y="1779662"/>
            <a:ext cx="8355816" cy="1123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 предоставления: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администраций муниципальных образований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развитие научно-производственного комплекса наукоградов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сохранение и развитие инфраструктуры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мероприятия, способствующие реализации инновационных проектов, направленных на создание и развитие производства высокотехнологичной промышленной продукции и (или) инновационных товаров и услуг</a:t>
            </a:r>
          </a:p>
        </p:txBody>
      </p:sp>
      <p:sp>
        <p:nvSpPr>
          <p:cNvPr id="83" name="Freeform 5">
            <a:extLst>
              <a:ext uri="{FF2B5EF4-FFF2-40B4-BE49-F238E27FC236}">
                <a16:creationId xmlns="" xmlns:a16="http://schemas.microsoft.com/office/drawing/2014/main" id="{F6232F7C-626E-4E7A-8F14-71050B2EE2BE}"/>
              </a:ext>
            </a:extLst>
          </p:cNvPr>
          <p:cNvSpPr>
            <a:spLocks/>
          </p:cNvSpPr>
          <p:nvPr/>
        </p:nvSpPr>
        <p:spPr bwMode="auto">
          <a:xfrm>
            <a:off x="670150" y="3131348"/>
            <a:ext cx="2091264" cy="760021"/>
          </a:xfrm>
          <a:custGeom>
            <a:avLst/>
            <a:gdLst>
              <a:gd name="T0" fmla="*/ 0 w 3467"/>
              <a:gd name="T1" fmla="*/ 1260 h 1260"/>
              <a:gd name="T2" fmla="*/ 3467 w 3467"/>
              <a:gd name="T3" fmla="*/ 512 h 1260"/>
              <a:gd name="T4" fmla="*/ 3467 w 3467"/>
              <a:gd name="T5" fmla="*/ 0 h 1260"/>
              <a:gd name="T6" fmla="*/ 0 w 3467"/>
              <a:gd name="T7" fmla="*/ 745 h 1260"/>
              <a:gd name="T8" fmla="*/ 0 w 3467"/>
              <a:gd name="T9" fmla="*/ 1260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67" h="1260">
                <a:moveTo>
                  <a:pt x="0" y="1260"/>
                </a:moveTo>
                <a:lnTo>
                  <a:pt x="3467" y="512"/>
                </a:lnTo>
                <a:lnTo>
                  <a:pt x="3467" y="0"/>
                </a:lnTo>
                <a:lnTo>
                  <a:pt x="0" y="745"/>
                </a:lnTo>
                <a:lnTo>
                  <a:pt x="0" y="12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84" name="Freeform 6">
            <a:extLst>
              <a:ext uri="{FF2B5EF4-FFF2-40B4-BE49-F238E27FC236}">
                <a16:creationId xmlns="" xmlns:a16="http://schemas.microsoft.com/office/drawing/2014/main" id="{F59EFF17-EB7D-40FD-B963-3B41AF6EBF4D}"/>
              </a:ext>
            </a:extLst>
          </p:cNvPr>
          <p:cNvSpPr>
            <a:spLocks/>
          </p:cNvSpPr>
          <p:nvPr/>
        </p:nvSpPr>
        <p:spPr bwMode="auto">
          <a:xfrm>
            <a:off x="962697" y="3581932"/>
            <a:ext cx="1913927" cy="760021"/>
          </a:xfrm>
          <a:custGeom>
            <a:avLst/>
            <a:gdLst>
              <a:gd name="T0" fmla="*/ 2 w 3173"/>
              <a:gd name="T1" fmla="*/ 1260 h 1260"/>
              <a:gd name="T2" fmla="*/ 3173 w 3173"/>
              <a:gd name="T3" fmla="*/ 515 h 1260"/>
              <a:gd name="T4" fmla="*/ 3173 w 3173"/>
              <a:gd name="T5" fmla="*/ 0 h 1260"/>
              <a:gd name="T6" fmla="*/ 0 w 3173"/>
              <a:gd name="T7" fmla="*/ 748 h 1260"/>
              <a:gd name="T8" fmla="*/ 2 w 3173"/>
              <a:gd name="T9" fmla="*/ 1260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3" h="1260">
                <a:moveTo>
                  <a:pt x="2" y="1260"/>
                </a:moveTo>
                <a:lnTo>
                  <a:pt x="3173" y="515"/>
                </a:lnTo>
                <a:lnTo>
                  <a:pt x="3173" y="0"/>
                </a:lnTo>
                <a:lnTo>
                  <a:pt x="0" y="748"/>
                </a:lnTo>
                <a:lnTo>
                  <a:pt x="2" y="1260"/>
                </a:lnTo>
                <a:close/>
              </a:path>
            </a:pathLst>
          </a:custGeom>
          <a:gradFill>
            <a:gsLst>
              <a:gs pos="0">
                <a:srgbClr val="0099E8"/>
              </a:gs>
              <a:gs pos="53000">
                <a:srgbClr val="0077C7"/>
              </a:gs>
            </a:gsLst>
            <a:lin ang="189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85" name="Freeform 7">
            <a:extLst>
              <a:ext uri="{FF2B5EF4-FFF2-40B4-BE49-F238E27FC236}">
                <a16:creationId xmlns="" xmlns:a16="http://schemas.microsoft.com/office/drawing/2014/main" id="{1AB1C49E-D6E0-459D-A176-0374F1C60B98}"/>
              </a:ext>
            </a:extLst>
          </p:cNvPr>
          <p:cNvSpPr>
            <a:spLocks/>
          </p:cNvSpPr>
          <p:nvPr/>
        </p:nvSpPr>
        <p:spPr bwMode="auto">
          <a:xfrm>
            <a:off x="1256451" y="4033120"/>
            <a:ext cx="1920562" cy="770878"/>
          </a:xfrm>
          <a:custGeom>
            <a:avLst/>
            <a:gdLst>
              <a:gd name="T0" fmla="*/ 2 w 3184"/>
              <a:gd name="T1" fmla="*/ 1278 h 1278"/>
              <a:gd name="T2" fmla="*/ 3184 w 3184"/>
              <a:gd name="T3" fmla="*/ 512 h 1278"/>
              <a:gd name="T4" fmla="*/ 3184 w 3184"/>
              <a:gd name="T5" fmla="*/ 0 h 1278"/>
              <a:gd name="T6" fmla="*/ 0 w 3184"/>
              <a:gd name="T7" fmla="*/ 766 h 1278"/>
              <a:gd name="T8" fmla="*/ 2 w 3184"/>
              <a:gd name="T9" fmla="*/ 1278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84" h="1278">
                <a:moveTo>
                  <a:pt x="2" y="1278"/>
                </a:moveTo>
                <a:lnTo>
                  <a:pt x="3184" y="512"/>
                </a:lnTo>
                <a:lnTo>
                  <a:pt x="3184" y="0"/>
                </a:lnTo>
                <a:lnTo>
                  <a:pt x="0" y="766"/>
                </a:lnTo>
                <a:lnTo>
                  <a:pt x="2" y="1278"/>
                </a:lnTo>
                <a:close/>
              </a:path>
            </a:pathLst>
          </a:custGeom>
          <a:gradFill>
            <a:gsLst>
              <a:gs pos="0">
                <a:srgbClr val="007CCC"/>
              </a:gs>
              <a:gs pos="53000">
                <a:srgbClr val="0077C7"/>
              </a:gs>
            </a:gsLst>
            <a:lin ang="189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86" name="Rectangle 8">
            <a:extLst>
              <a:ext uri="{FF2B5EF4-FFF2-40B4-BE49-F238E27FC236}">
                <a16:creationId xmlns="" xmlns:a16="http://schemas.microsoft.com/office/drawing/2014/main" id="{42837E15-C056-4F99-A403-92351DA1C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6451" y="4493958"/>
            <a:ext cx="7887549" cy="31004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6000">
                <a:srgbClr val="0099E8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      32,9 млн рублей</a:t>
            </a:r>
            <a:endParaRPr lang="id-ID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87" name="Rectangle 9">
            <a:extLst>
              <a:ext uri="{FF2B5EF4-FFF2-40B4-BE49-F238E27FC236}">
                <a16:creationId xmlns="" xmlns:a16="http://schemas.microsoft.com/office/drawing/2014/main" id="{D870D033-C79B-4571-802F-4A6499272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1349"/>
            <a:ext cx="2761413" cy="308834"/>
          </a:xfrm>
          <a:prstGeom prst="rect">
            <a:avLst/>
          </a:prstGeom>
          <a:gradFill flip="none" rotWithShape="1">
            <a:gsLst>
              <a:gs pos="0">
                <a:srgbClr val="00467A"/>
              </a:gs>
              <a:gs pos="16000">
                <a:srgbClr val="083455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329,5 млн рублей</a:t>
            </a:r>
            <a:endParaRPr lang="id-ID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88" name="Rectangle 10">
            <a:extLst>
              <a:ext uri="{FF2B5EF4-FFF2-40B4-BE49-F238E27FC236}">
                <a16:creationId xmlns="" xmlns:a16="http://schemas.microsoft.com/office/drawing/2014/main" id="{90AB3843-4CEC-4B0C-A6F7-82528A868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42" y="3580726"/>
            <a:ext cx="2213712" cy="310643"/>
          </a:xfrm>
          <a:prstGeom prst="rect">
            <a:avLst/>
          </a:prstGeom>
          <a:gradFill>
            <a:gsLst>
              <a:gs pos="0">
                <a:srgbClr val="0070C0"/>
              </a:gs>
              <a:gs pos="16000">
                <a:srgbClr val="0070C0"/>
              </a:gs>
            </a:gsLst>
            <a:lin ang="108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138,4 млн рублей</a:t>
            </a:r>
            <a:endParaRPr lang="id-ID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89" name="Rectangle 11">
            <a:extLst>
              <a:ext uri="{FF2B5EF4-FFF2-40B4-BE49-F238E27FC236}">
                <a16:creationId xmlns="" xmlns:a16="http://schemas.microsoft.com/office/drawing/2014/main" id="{FC03CFE8-2582-4800-8DB1-FBB0FC175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97" y="4033120"/>
            <a:ext cx="2214315" cy="308834"/>
          </a:xfrm>
          <a:prstGeom prst="rect">
            <a:avLst/>
          </a:prstGeom>
          <a:gradFill>
            <a:gsLst>
              <a:gs pos="0">
                <a:srgbClr val="0099E8"/>
              </a:gs>
              <a:gs pos="16000">
                <a:schemeClr val="accent3"/>
              </a:gs>
            </a:gsLst>
            <a:lin ang="108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157,9 млн рублей</a:t>
            </a:r>
            <a:endParaRPr lang="id-ID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2368C19-6726-4F90-BF94-59B067638549}"/>
              </a:ext>
            </a:extLst>
          </p:cNvPr>
          <p:cNvSpPr txBox="1"/>
          <p:nvPr/>
        </p:nvSpPr>
        <p:spPr>
          <a:xfrm>
            <a:off x="2987824" y="3132406"/>
            <a:ext cx="197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olos Text" panose="020B0503020202020204" pitchFamily="34" charset="0"/>
                <a:cs typeface="Golos Text" panose="020B0503020202020204" pitchFamily="34" charset="0"/>
              </a:rPr>
              <a:t>Бюджет на 2021 год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198EF8AC-9F9E-4538-99B5-084E0F689C0E}"/>
              </a:ext>
            </a:extLst>
          </p:cNvPr>
          <p:cNvSpPr txBox="1"/>
          <p:nvPr/>
        </p:nvSpPr>
        <p:spPr>
          <a:xfrm>
            <a:off x="3143066" y="3571076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olos Text" panose="020B0503020202020204" pitchFamily="34" charset="0"/>
                <a:cs typeface="Golos Text" panose="020B0503020202020204" pitchFamily="34" charset="0"/>
              </a:rPr>
              <a:t>Федеральный бюджет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E08691E3-C74D-4356-B631-0CAE954CECF4}"/>
              </a:ext>
            </a:extLst>
          </p:cNvPr>
          <p:cNvSpPr txBox="1"/>
          <p:nvPr/>
        </p:nvSpPr>
        <p:spPr>
          <a:xfrm>
            <a:off x="3419872" y="4029526"/>
            <a:ext cx="2231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olos Text" panose="020B0503020202020204" pitchFamily="34" charset="0"/>
                <a:cs typeface="Golos Text" panose="020B0503020202020204" pitchFamily="34" charset="0"/>
              </a:rPr>
              <a:t>Региональный бюджет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E9D7BDC3-49B6-425D-B241-AB1A2FCF7A79}"/>
              </a:ext>
            </a:extLst>
          </p:cNvPr>
          <p:cNvSpPr txBox="1"/>
          <p:nvPr/>
        </p:nvSpPr>
        <p:spPr>
          <a:xfrm>
            <a:off x="3786216" y="4487976"/>
            <a:ext cx="2100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Бюджет наукоградов</a:t>
            </a:r>
          </a:p>
        </p:txBody>
      </p:sp>
    </p:spTree>
    <p:extLst>
      <p:ext uri="{BB962C8B-B14F-4D97-AF65-F5344CB8AC3E}">
        <p14:creationId xmlns:p14="http://schemas.microsoft.com/office/powerpoint/2010/main" val="768524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175">
            <a:extLst>
              <a:ext uri="{FF2B5EF4-FFF2-40B4-BE49-F238E27FC236}">
                <a16:creationId xmlns="" xmlns:a16="http://schemas.microsoft.com/office/drawing/2014/main" id="{F11BD0AE-967F-4E6F-B36B-F73FEBE2C09F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98" name="Freeform 287">
              <a:extLst>
                <a:ext uri="{FF2B5EF4-FFF2-40B4-BE49-F238E27FC236}">
                  <a16:creationId xmlns="" xmlns:a16="http://schemas.microsoft.com/office/drawing/2014/main" id="{A87685A1-BFF5-489F-8118-7937D04F8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99" name="Freeform 288">
              <a:extLst>
                <a:ext uri="{FF2B5EF4-FFF2-40B4-BE49-F238E27FC236}">
                  <a16:creationId xmlns="" xmlns:a16="http://schemas.microsoft.com/office/drawing/2014/main" id="{C3119689-1195-4EEC-87F0-5631DEFB3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200" name="Freeform 289">
              <a:extLst>
                <a:ext uri="{FF2B5EF4-FFF2-40B4-BE49-F238E27FC236}">
                  <a16:creationId xmlns="" xmlns:a16="http://schemas.microsoft.com/office/drawing/2014/main" id="{FBB0FAD2-CA48-4D9F-AFF5-E54A1F8B7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201" name="Freeform 290">
              <a:extLst>
                <a:ext uri="{FF2B5EF4-FFF2-40B4-BE49-F238E27FC236}">
                  <a16:creationId xmlns="" xmlns:a16="http://schemas.microsoft.com/office/drawing/2014/main" id="{7A23B2AE-ADA1-4821-8C19-F73A46FC6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202" name="Freeform 291">
              <a:extLst>
                <a:ext uri="{FF2B5EF4-FFF2-40B4-BE49-F238E27FC236}">
                  <a16:creationId xmlns="" xmlns:a16="http://schemas.microsoft.com/office/drawing/2014/main" id="{40E0BC3B-CAB7-457E-B02E-61404F0F4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203" name="Freeform 292">
              <a:extLst>
                <a:ext uri="{FF2B5EF4-FFF2-40B4-BE49-F238E27FC236}">
                  <a16:creationId xmlns="" xmlns:a16="http://schemas.microsoft.com/office/drawing/2014/main" id="{BC8F0FFC-686A-422C-A207-FB894B669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204" name="Freeform 293">
              <a:extLst>
                <a:ext uri="{FF2B5EF4-FFF2-40B4-BE49-F238E27FC236}">
                  <a16:creationId xmlns="" xmlns:a16="http://schemas.microsoft.com/office/drawing/2014/main" id="{C72CEA5F-DAF2-4318-AAA0-7F83A9286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205" name="Freeform 294">
              <a:extLst>
                <a:ext uri="{FF2B5EF4-FFF2-40B4-BE49-F238E27FC236}">
                  <a16:creationId xmlns="" xmlns:a16="http://schemas.microsoft.com/office/drawing/2014/main" id="{B9AF6E6D-DE63-4935-B55C-E5B28DD86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206" name="Freeform 295">
              <a:extLst>
                <a:ext uri="{FF2B5EF4-FFF2-40B4-BE49-F238E27FC236}">
                  <a16:creationId xmlns="" xmlns:a16="http://schemas.microsoft.com/office/drawing/2014/main" id="{E2075961-7F1B-4AB2-B2AD-692549190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67" name="Прямоугольник 66">
            <a:extLst>
              <a:ext uri="{FF2B5EF4-FFF2-40B4-BE49-F238E27FC236}">
                <a16:creationId xmlns="" xmlns:a16="http://schemas.microsoft.com/office/drawing/2014/main" id="{92119181-EFE7-427C-B1A8-3C93602C427A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68" name="Параллелограмм 67">
            <a:extLst>
              <a:ext uri="{FF2B5EF4-FFF2-40B4-BE49-F238E27FC236}">
                <a16:creationId xmlns="" xmlns:a16="http://schemas.microsoft.com/office/drawing/2014/main" id="{965BF172-048E-458A-B04F-5772448F241C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69" name="TextBox 1">
            <a:extLst>
              <a:ext uri="{FF2B5EF4-FFF2-40B4-BE49-F238E27FC236}">
                <a16:creationId xmlns="" xmlns:a16="http://schemas.microsoft.com/office/drawing/2014/main" id="{ECA3DA6D-96C0-44DE-B8DC-70A3CDB2D940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Центры молодёжного инновационного творчества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Московской области</a:t>
            </a:r>
          </a:p>
        </p:txBody>
      </p:sp>
      <p:sp>
        <p:nvSpPr>
          <p:cNvPr id="70" name="TextBox 3">
            <a:extLst>
              <a:ext uri="{FF2B5EF4-FFF2-40B4-BE49-F238E27FC236}">
                <a16:creationId xmlns="" xmlns:a16="http://schemas.microsoft.com/office/drawing/2014/main" id="{7733DA32-71BD-4B7D-BF92-431709BF83A5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1</a:t>
            </a:r>
            <a:r>
              <a:rPr lang="en-US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6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71" name="TextBox 27">
            <a:extLst>
              <a:ext uri="{FF2B5EF4-FFF2-40B4-BE49-F238E27FC236}">
                <a16:creationId xmlns="" xmlns:a16="http://schemas.microsoft.com/office/drawing/2014/main" id="{B46AE2C1-C67B-4935-B461-5139E505B46D}"/>
              </a:ext>
            </a:extLst>
          </p:cNvPr>
          <p:cNvSpPr txBox="1"/>
          <p:nvPr/>
        </p:nvSpPr>
        <p:spPr>
          <a:xfrm>
            <a:off x="397609" y="1109687"/>
            <a:ext cx="755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для создания, дооснащения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 обеспечение деятельности ЦМИТ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463E5336-8868-4ED1-9564-4D74C6E3DE41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F6A3EB9E-0F80-445C-9ABC-5E87B632CF06}"/>
              </a:ext>
            </a:extLst>
          </p:cNvPr>
          <p:cNvSpPr/>
          <p:nvPr/>
        </p:nvSpPr>
        <p:spPr>
          <a:xfrm>
            <a:off x="392648" y="1779662"/>
            <a:ext cx="8067784" cy="969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 предоставления: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субъектов МСП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Регистрация на территории Московской области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Софинансирование не менее 10%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собственного или арендованного помещения</a:t>
            </a:r>
          </a:p>
        </p:txBody>
      </p:sp>
      <p:sp>
        <p:nvSpPr>
          <p:cNvPr id="74" name="Freeform 5">
            <a:extLst>
              <a:ext uri="{FF2B5EF4-FFF2-40B4-BE49-F238E27FC236}">
                <a16:creationId xmlns="" xmlns:a16="http://schemas.microsoft.com/office/drawing/2014/main" id="{F3EBCD74-F7DE-4CD3-BE9B-9C89B244542F}"/>
              </a:ext>
            </a:extLst>
          </p:cNvPr>
          <p:cNvSpPr>
            <a:spLocks/>
          </p:cNvSpPr>
          <p:nvPr/>
        </p:nvSpPr>
        <p:spPr bwMode="auto">
          <a:xfrm>
            <a:off x="670150" y="3131348"/>
            <a:ext cx="2091264" cy="760021"/>
          </a:xfrm>
          <a:custGeom>
            <a:avLst/>
            <a:gdLst>
              <a:gd name="T0" fmla="*/ 0 w 3467"/>
              <a:gd name="T1" fmla="*/ 1260 h 1260"/>
              <a:gd name="T2" fmla="*/ 3467 w 3467"/>
              <a:gd name="T3" fmla="*/ 512 h 1260"/>
              <a:gd name="T4" fmla="*/ 3467 w 3467"/>
              <a:gd name="T5" fmla="*/ 0 h 1260"/>
              <a:gd name="T6" fmla="*/ 0 w 3467"/>
              <a:gd name="T7" fmla="*/ 745 h 1260"/>
              <a:gd name="T8" fmla="*/ 0 w 3467"/>
              <a:gd name="T9" fmla="*/ 1260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67" h="1260">
                <a:moveTo>
                  <a:pt x="0" y="1260"/>
                </a:moveTo>
                <a:lnTo>
                  <a:pt x="3467" y="512"/>
                </a:lnTo>
                <a:lnTo>
                  <a:pt x="3467" y="0"/>
                </a:lnTo>
                <a:lnTo>
                  <a:pt x="0" y="745"/>
                </a:lnTo>
                <a:lnTo>
                  <a:pt x="0" y="12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75" name="Freeform 6">
            <a:extLst>
              <a:ext uri="{FF2B5EF4-FFF2-40B4-BE49-F238E27FC236}">
                <a16:creationId xmlns="" xmlns:a16="http://schemas.microsoft.com/office/drawing/2014/main" id="{B561664C-4158-4979-9927-4652DE87E728}"/>
              </a:ext>
            </a:extLst>
          </p:cNvPr>
          <p:cNvSpPr>
            <a:spLocks/>
          </p:cNvSpPr>
          <p:nvPr/>
        </p:nvSpPr>
        <p:spPr bwMode="auto">
          <a:xfrm>
            <a:off x="962697" y="3581932"/>
            <a:ext cx="1913927" cy="760021"/>
          </a:xfrm>
          <a:custGeom>
            <a:avLst/>
            <a:gdLst>
              <a:gd name="T0" fmla="*/ 2 w 3173"/>
              <a:gd name="T1" fmla="*/ 1260 h 1260"/>
              <a:gd name="T2" fmla="*/ 3173 w 3173"/>
              <a:gd name="T3" fmla="*/ 515 h 1260"/>
              <a:gd name="T4" fmla="*/ 3173 w 3173"/>
              <a:gd name="T5" fmla="*/ 0 h 1260"/>
              <a:gd name="T6" fmla="*/ 0 w 3173"/>
              <a:gd name="T7" fmla="*/ 748 h 1260"/>
              <a:gd name="T8" fmla="*/ 2 w 3173"/>
              <a:gd name="T9" fmla="*/ 1260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3" h="1260">
                <a:moveTo>
                  <a:pt x="2" y="1260"/>
                </a:moveTo>
                <a:lnTo>
                  <a:pt x="3173" y="515"/>
                </a:lnTo>
                <a:lnTo>
                  <a:pt x="3173" y="0"/>
                </a:lnTo>
                <a:lnTo>
                  <a:pt x="0" y="748"/>
                </a:lnTo>
                <a:lnTo>
                  <a:pt x="2" y="1260"/>
                </a:lnTo>
                <a:close/>
              </a:path>
            </a:pathLst>
          </a:custGeom>
          <a:gradFill>
            <a:gsLst>
              <a:gs pos="0">
                <a:srgbClr val="0099E8"/>
              </a:gs>
              <a:gs pos="53000">
                <a:srgbClr val="0077C7"/>
              </a:gs>
            </a:gsLst>
            <a:lin ang="189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76" name="Freeform 7">
            <a:extLst>
              <a:ext uri="{FF2B5EF4-FFF2-40B4-BE49-F238E27FC236}">
                <a16:creationId xmlns="" xmlns:a16="http://schemas.microsoft.com/office/drawing/2014/main" id="{5DABF30E-D9BE-48B7-875E-D5556798B311}"/>
              </a:ext>
            </a:extLst>
          </p:cNvPr>
          <p:cNvSpPr>
            <a:spLocks/>
          </p:cNvSpPr>
          <p:nvPr/>
        </p:nvSpPr>
        <p:spPr bwMode="auto">
          <a:xfrm>
            <a:off x="1256451" y="4033120"/>
            <a:ext cx="1920562" cy="770878"/>
          </a:xfrm>
          <a:custGeom>
            <a:avLst/>
            <a:gdLst>
              <a:gd name="T0" fmla="*/ 2 w 3184"/>
              <a:gd name="T1" fmla="*/ 1278 h 1278"/>
              <a:gd name="T2" fmla="*/ 3184 w 3184"/>
              <a:gd name="T3" fmla="*/ 512 h 1278"/>
              <a:gd name="T4" fmla="*/ 3184 w 3184"/>
              <a:gd name="T5" fmla="*/ 0 h 1278"/>
              <a:gd name="T6" fmla="*/ 0 w 3184"/>
              <a:gd name="T7" fmla="*/ 766 h 1278"/>
              <a:gd name="T8" fmla="*/ 2 w 3184"/>
              <a:gd name="T9" fmla="*/ 1278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84" h="1278">
                <a:moveTo>
                  <a:pt x="2" y="1278"/>
                </a:moveTo>
                <a:lnTo>
                  <a:pt x="3184" y="512"/>
                </a:lnTo>
                <a:lnTo>
                  <a:pt x="3184" y="0"/>
                </a:lnTo>
                <a:lnTo>
                  <a:pt x="0" y="766"/>
                </a:lnTo>
                <a:lnTo>
                  <a:pt x="2" y="1278"/>
                </a:lnTo>
                <a:close/>
              </a:path>
            </a:pathLst>
          </a:custGeom>
          <a:gradFill>
            <a:gsLst>
              <a:gs pos="0">
                <a:srgbClr val="007CCC"/>
              </a:gs>
              <a:gs pos="53000">
                <a:srgbClr val="0077C7"/>
              </a:gs>
            </a:gsLst>
            <a:lin ang="189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77" name="Rectangle 8">
            <a:extLst>
              <a:ext uri="{FF2B5EF4-FFF2-40B4-BE49-F238E27FC236}">
                <a16:creationId xmlns="" xmlns:a16="http://schemas.microsoft.com/office/drawing/2014/main" id="{019D16F7-8DA4-4FDF-8A28-27503AD81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6451" y="4493958"/>
            <a:ext cx="7887549" cy="31004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6000">
                <a:srgbClr val="0099E8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      1,6 млн рублей</a:t>
            </a:r>
            <a:endParaRPr lang="id-ID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78" name="Rectangle 9">
            <a:extLst>
              <a:ext uri="{FF2B5EF4-FFF2-40B4-BE49-F238E27FC236}">
                <a16:creationId xmlns="" xmlns:a16="http://schemas.microsoft.com/office/drawing/2014/main" id="{936E85C6-20C6-4D6A-A11E-7454F41E6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1349"/>
            <a:ext cx="2761413" cy="308834"/>
          </a:xfrm>
          <a:prstGeom prst="rect">
            <a:avLst/>
          </a:prstGeom>
          <a:gradFill flip="none" rotWithShape="1">
            <a:gsLst>
              <a:gs pos="0">
                <a:srgbClr val="00467A"/>
              </a:gs>
              <a:gs pos="16000">
                <a:srgbClr val="083455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28 млн рублей</a:t>
            </a:r>
            <a:endParaRPr lang="id-ID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="" xmlns:a16="http://schemas.microsoft.com/office/drawing/2014/main" id="{2A187BC5-F264-492F-A024-CEE9149CA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42" y="3580726"/>
            <a:ext cx="2213712" cy="310643"/>
          </a:xfrm>
          <a:prstGeom prst="rect">
            <a:avLst/>
          </a:prstGeom>
          <a:gradFill>
            <a:gsLst>
              <a:gs pos="0">
                <a:srgbClr val="0070C0"/>
              </a:gs>
              <a:gs pos="16000">
                <a:srgbClr val="0070C0"/>
              </a:gs>
            </a:gsLst>
            <a:lin ang="108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7 млн рублей</a:t>
            </a:r>
            <a:endParaRPr lang="id-ID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80" name="Rectangle 11">
            <a:extLst>
              <a:ext uri="{FF2B5EF4-FFF2-40B4-BE49-F238E27FC236}">
                <a16:creationId xmlns="" xmlns:a16="http://schemas.microsoft.com/office/drawing/2014/main" id="{EBB01D64-C36E-42E5-83DD-D3FAE8903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97" y="4033120"/>
            <a:ext cx="2214315" cy="308834"/>
          </a:xfrm>
          <a:prstGeom prst="rect">
            <a:avLst/>
          </a:prstGeom>
          <a:gradFill>
            <a:gsLst>
              <a:gs pos="0">
                <a:srgbClr val="0099E8"/>
              </a:gs>
              <a:gs pos="16000">
                <a:schemeClr val="accent3"/>
              </a:gs>
            </a:gsLst>
            <a:lin ang="108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3,2 млн рублей</a:t>
            </a:r>
            <a:endParaRPr lang="id-ID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9C8E232F-0BB4-4BAA-9088-F4BACF93C6BD}"/>
              </a:ext>
            </a:extLst>
          </p:cNvPr>
          <p:cNvSpPr txBox="1"/>
          <p:nvPr/>
        </p:nvSpPr>
        <p:spPr>
          <a:xfrm>
            <a:off x="2987824" y="3132406"/>
            <a:ext cx="197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olos Text" panose="020B0503020202020204" pitchFamily="34" charset="0"/>
                <a:cs typeface="Golos Text" panose="020B0503020202020204" pitchFamily="34" charset="0"/>
              </a:rPr>
              <a:t>Бюджет на 2021 год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0B835EBA-4436-4856-B02B-A4EC06F374CA}"/>
              </a:ext>
            </a:extLst>
          </p:cNvPr>
          <p:cNvSpPr txBox="1"/>
          <p:nvPr/>
        </p:nvSpPr>
        <p:spPr>
          <a:xfrm>
            <a:off x="3143066" y="3571076"/>
            <a:ext cx="2807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olos Text" panose="020B0503020202020204" pitchFamily="34" charset="0"/>
                <a:cs typeface="Golos Text" panose="020B0503020202020204" pitchFamily="34" charset="0"/>
              </a:rPr>
              <a:t>Субсидии на создание ЦМИТ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53A0B092-37B4-4BC5-82E6-56F3D60AADEB}"/>
              </a:ext>
            </a:extLst>
          </p:cNvPr>
          <p:cNvSpPr txBox="1"/>
          <p:nvPr/>
        </p:nvSpPr>
        <p:spPr>
          <a:xfrm>
            <a:off x="3419872" y="4029526"/>
            <a:ext cx="3188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olos Text" panose="020B0503020202020204" pitchFamily="34" charset="0"/>
                <a:cs typeface="Golos Text" panose="020B0503020202020204" pitchFamily="34" charset="0"/>
              </a:rPr>
              <a:t>Субсидии на дооснащение ЦМИТ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932E9105-74BB-4D6E-BBEE-0866AD76B48A}"/>
              </a:ext>
            </a:extLst>
          </p:cNvPr>
          <p:cNvSpPr txBox="1"/>
          <p:nvPr/>
        </p:nvSpPr>
        <p:spPr>
          <a:xfrm>
            <a:off x="3786216" y="4487976"/>
            <a:ext cx="426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на поддержку деятельности ЦМИТ</a:t>
            </a:r>
          </a:p>
        </p:txBody>
      </p:sp>
      <p:sp>
        <p:nvSpPr>
          <p:cNvPr id="106" name="Freeform 5">
            <a:extLst>
              <a:ext uri="{FF2B5EF4-FFF2-40B4-BE49-F238E27FC236}">
                <a16:creationId xmlns="" xmlns:a16="http://schemas.microsoft.com/office/drawing/2014/main" id="{F5B62624-5FC7-4264-9C4B-D3385C37E787}"/>
              </a:ext>
            </a:extLst>
          </p:cNvPr>
          <p:cNvSpPr>
            <a:spLocks/>
          </p:cNvSpPr>
          <p:nvPr/>
        </p:nvSpPr>
        <p:spPr bwMode="auto">
          <a:xfrm>
            <a:off x="7327321" y="1142957"/>
            <a:ext cx="951286" cy="922400"/>
          </a:xfrm>
          <a:custGeom>
            <a:avLst/>
            <a:gdLst>
              <a:gd name="T0" fmla="*/ 690 w 834"/>
              <a:gd name="T1" fmla="*/ 490 h 809"/>
              <a:gd name="T2" fmla="*/ 834 w 834"/>
              <a:gd name="T3" fmla="*/ 346 h 809"/>
              <a:gd name="T4" fmla="*/ 834 w 834"/>
              <a:gd name="T5" fmla="*/ 346 h 809"/>
              <a:gd name="T6" fmla="*/ 0 w 834"/>
              <a:gd name="T7" fmla="*/ 0 h 809"/>
              <a:gd name="T8" fmla="*/ 0 w 834"/>
              <a:gd name="T9" fmla="*/ 656 h 809"/>
              <a:gd name="T10" fmla="*/ 370 w 834"/>
              <a:gd name="T11" fmla="*/ 809 h 809"/>
              <a:gd name="T12" fmla="*/ 370 w 834"/>
              <a:gd name="T13" fmla="*/ 809 h 809"/>
              <a:gd name="T14" fmla="*/ 548 w 834"/>
              <a:gd name="T15" fmla="*/ 632 h 809"/>
              <a:gd name="T16" fmla="*/ 684 w 834"/>
              <a:gd name="T17" fmla="*/ 630 h 809"/>
              <a:gd name="T18" fmla="*/ 690 w 834"/>
              <a:gd name="T19" fmla="*/ 490 h 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34" h="809">
                <a:moveTo>
                  <a:pt x="690" y="490"/>
                </a:moveTo>
                <a:cubicBezTo>
                  <a:pt x="834" y="346"/>
                  <a:pt x="834" y="346"/>
                  <a:pt x="834" y="346"/>
                </a:cubicBezTo>
                <a:cubicBezTo>
                  <a:pt x="834" y="346"/>
                  <a:pt x="834" y="346"/>
                  <a:pt x="834" y="346"/>
                </a:cubicBezTo>
                <a:cubicBezTo>
                  <a:pt x="603" y="115"/>
                  <a:pt x="302" y="0"/>
                  <a:pt x="0" y="0"/>
                </a:cubicBezTo>
                <a:cubicBezTo>
                  <a:pt x="0" y="656"/>
                  <a:pt x="0" y="656"/>
                  <a:pt x="0" y="656"/>
                </a:cubicBezTo>
                <a:cubicBezTo>
                  <a:pt x="134" y="656"/>
                  <a:pt x="268" y="707"/>
                  <a:pt x="370" y="809"/>
                </a:cubicBezTo>
                <a:cubicBezTo>
                  <a:pt x="370" y="809"/>
                  <a:pt x="370" y="809"/>
                  <a:pt x="370" y="809"/>
                </a:cubicBezTo>
                <a:cubicBezTo>
                  <a:pt x="548" y="632"/>
                  <a:pt x="548" y="632"/>
                  <a:pt x="548" y="632"/>
                </a:cubicBezTo>
                <a:cubicBezTo>
                  <a:pt x="684" y="630"/>
                  <a:pt x="684" y="630"/>
                  <a:pt x="684" y="630"/>
                </a:cubicBezTo>
                <a:lnTo>
                  <a:pt x="690" y="49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07" name="Freeform 7">
            <a:extLst>
              <a:ext uri="{FF2B5EF4-FFF2-40B4-BE49-F238E27FC236}">
                <a16:creationId xmlns="" xmlns:a16="http://schemas.microsoft.com/office/drawing/2014/main" id="{898301CE-BA7F-47E3-88AD-68773BA6B7AF}"/>
              </a:ext>
            </a:extLst>
          </p:cNvPr>
          <p:cNvSpPr>
            <a:spLocks/>
          </p:cNvSpPr>
          <p:nvPr/>
        </p:nvSpPr>
        <p:spPr bwMode="auto">
          <a:xfrm>
            <a:off x="6376999" y="1142957"/>
            <a:ext cx="1060087" cy="922400"/>
          </a:xfrm>
          <a:custGeom>
            <a:avLst/>
            <a:gdLst>
              <a:gd name="T0" fmla="*/ 834 w 930"/>
              <a:gd name="T1" fmla="*/ 204 h 809"/>
              <a:gd name="T2" fmla="*/ 834 w 930"/>
              <a:gd name="T3" fmla="*/ 0 h 809"/>
              <a:gd name="T4" fmla="*/ 834 w 930"/>
              <a:gd name="T5" fmla="*/ 0 h 809"/>
              <a:gd name="T6" fmla="*/ 0 w 930"/>
              <a:gd name="T7" fmla="*/ 346 h 809"/>
              <a:gd name="T8" fmla="*/ 464 w 930"/>
              <a:gd name="T9" fmla="*/ 809 h 809"/>
              <a:gd name="T10" fmla="*/ 834 w 930"/>
              <a:gd name="T11" fmla="*/ 656 h 809"/>
              <a:gd name="T12" fmla="*/ 834 w 930"/>
              <a:gd name="T13" fmla="*/ 656 h 809"/>
              <a:gd name="T14" fmla="*/ 834 w 930"/>
              <a:gd name="T15" fmla="*/ 405 h 809"/>
              <a:gd name="T16" fmla="*/ 930 w 930"/>
              <a:gd name="T17" fmla="*/ 307 h 809"/>
              <a:gd name="T18" fmla="*/ 834 w 930"/>
              <a:gd name="T19" fmla="*/ 204 h 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30" h="809">
                <a:moveTo>
                  <a:pt x="834" y="204"/>
                </a:moveTo>
                <a:cubicBezTo>
                  <a:pt x="834" y="0"/>
                  <a:pt x="834" y="0"/>
                  <a:pt x="834" y="0"/>
                </a:cubicBezTo>
                <a:cubicBezTo>
                  <a:pt x="834" y="0"/>
                  <a:pt x="834" y="0"/>
                  <a:pt x="834" y="0"/>
                </a:cubicBezTo>
                <a:cubicBezTo>
                  <a:pt x="508" y="0"/>
                  <a:pt x="214" y="132"/>
                  <a:pt x="0" y="346"/>
                </a:cubicBezTo>
                <a:cubicBezTo>
                  <a:pt x="464" y="809"/>
                  <a:pt x="464" y="809"/>
                  <a:pt x="464" y="809"/>
                </a:cubicBezTo>
                <a:cubicBezTo>
                  <a:pt x="559" y="715"/>
                  <a:pt x="690" y="656"/>
                  <a:pt x="834" y="656"/>
                </a:cubicBezTo>
                <a:cubicBezTo>
                  <a:pt x="834" y="656"/>
                  <a:pt x="834" y="656"/>
                  <a:pt x="834" y="656"/>
                </a:cubicBezTo>
                <a:cubicBezTo>
                  <a:pt x="834" y="405"/>
                  <a:pt x="834" y="405"/>
                  <a:pt x="834" y="405"/>
                </a:cubicBezTo>
                <a:cubicBezTo>
                  <a:pt x="930" y="307"/>
                  <a:pt x="930" y="307"/>
                  <a:pt x="930" y="307"/>
                </a:cubicBezTo>
                <a:lnTo>
                  <a:pt x="834" y="2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08" name="Freeform 8">
            <a:extLst>
              <a:ext uri="{FF2B5EF4-FFF2-40B4-BE49-F238E27FC236}">
                <a16:creationId xmlns="" xmlns:a16="http://schemas.microsoft.com/office/drawing/2014/main" id="{1C41E429-2087-4355-9220-6BAA6BCBC1DC}"/>
              </a:ext>
            </a:extLst>
          </p:cNvPr>
          <p:cNvSpPr>
            <a:spLocks/>
          </p:cNvSpPr>
          <p:nvPr/>
        </p:nvSpPr>
        <p:spPr bwMode="auto">
          <a:xfrm>
            <a:off x="5983198" y="1536758"/>
            <a:ext cx="922400" cy="950322"/>
          </a:xfrm>
          <a:custGeom>
            <a:avLst/>
            <a:gdLst>
              <a:gd name="T0" fmla="*/ 0 w 809"/>
              <a:gd name="T1" fmla="*/ 833 h 833"/>
              <a:gd name="T2" fmla="*/ 656 w 809"/>
              <a:gd name="T3" fmla="*/ 833 h 833"/>
              <a:gd name="T4" fmla="*/ 809 w 809"/>
              <a:gd name="T5" fmla="*/ 463 h 833"/>
              <a:gd name="T6" fmla="*/ 631 w 809"/>
              <a:gd name="T7" fmla="*/ 286 h 833"/>
              <a:gd name="T8" fmla="*/ 626 w 809"/>
              <a:gd name="T9" fmla="*/ 145 h 833"/>
              <a:gd name="T10" fmla="*/ 489 w 809"/>
              <a:gd name="T11" fmla="*/ 144 h 833"/>
              <a:gd name="T12" fmla="*/ 345 w 809"/>
              <a:gd name="T13" fmla="*/ 0 h 833"/>
              <a:gd name="T14" fmla="*/ 0 w 809"/>
              <a:gd name="T15" fmla="*/ 833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09" h="833">
                <a:moveTo>
                  <a:pt x="0" y="833"/>
                </a:moveTo>
                <a:cubicBezTo>
                  <a:pt x="656" y="833"/>
                  <a:pt x="656" y="833"/>
                  <a:pt x="656" y="833"/>
                </a:cubicBezTo>
                <a:cubicBezTo>
                  <a:pt x="656" y="699"/>
                  <a:pt x="707" y="565"/>
                  <a:pt x="809" y="463"/>
                </a:cubicBezTo>
                <a:cubicBezTo>
                  <a:pt x="631" y="286"/>
                  <a:pt x="631" y="286"/>
                  <a:pt x="631" y="286"/>
                </a:cubicBezTo>
                <a:cubicBezTo>
                  <a:pt x="626" y="145"/>
                  <a:pt x="626" y="145"/>
                  <a:pt x="626" y="145"/>
                </a:cubicBezTo>
                <a:cubicBezTo>
                  <a:pt x="489" y="144"/>
                  <a:pt x="489" y="144"/>
                  <a:pt x="489" y="144"/>
                </a:cubicBezTo>
                <a:cubicBezTo>
                  <a:pt x="345" y="0"/>
                  <a:pt x="345" y="0"/>
                  <a:pt x="345" y="0"/>
                </a:cubicBezTo>
                <a:cubicBezTo>
                  <a:pt x="115" y="230"/>
                  <a:pt x="0" y="532"/>
                  <a:pt x="0" y="833"/>
                </a:cubicBezTo>
                <a:close/>
              </a:path>
            </a:pathLst>
          </a:custGeom>
          <a:solidFill>
            <a:srgbClr val="007CCC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09" name="Freeform 9">
            <a:extLst>
              <a:ext uri="{FF2B5EF4-FFF2-40B4-BE49-F238E27FC236}">
                <a16:creationId xmlns="" xmlns:a16="http://schemas.microsoft.com/office/drawing/2014/main" id="{217267D4-0365-4FE6-8AD3-88877F3196F4}"/>
              </a:ext>
            </a:extLst>
          </p:cNvPr>
          <p:cNvSpPr>
            <a:spLocks/>
          </p:cNvSpPr>
          <p:nvPr/>
        </p:nvSpPr>
        <p:spPr bwMode="auto">
          <a:xfrm>
            <a:off x="5983198" y="2378279"/>
            <a:ext cx="922400" cy="1059124"/>
          </a:xfrm>
          <a:custGeom>
            <a:avLst/>
            <a:gdLst>
              <a:gd name="T0" fmla="*/ 345 w 809"/>
              <a:gd name="T1" fmla="*/ 929 h 929"/>
              <a:gd name="T2" fmla="*/ 809 w 809"/>
              <a:gd name="T3" fmla="*/ 465 h 929"/>
              <a:gd name="T4" fmla="*/ 656 w 809"/>
              <a:gd name="T5" fmla="*/ 95 h 929"/>
              <a:gd name="T6" fmla="*/ 405 w 809"/>
              <a:gd name="T7" fmla="*/ 95 h 929"/>
              <a:gd name="T8" fmla="*/ 301 w 809"/>
              <a:gd name="T9" fmla="*/ 0 h 929"/>
              <a:gd name="T10" fmla="*/ 204 w 809"/>
              <a:gd name="T11" fmla="*/ 95 h 929"/>
              <a:gd name="T12" fmla="*/ 0 w 809"/>
              <a:gd name="T13" fmla="*/ 95 h 929"/>
              <a:gd name="T14" fmla="*/ 345 w 809"/>
              <a:gd name="T15" fmla="*/ 929 h 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09" h="929">
                <a:moveTo>
                  <a:pt x="345" y="929"/>
                </a:moveTo>
                <a:cubicBezTo>
                  <a:pt x="809" y="465"/>
                  <a:pt x="809" y="465"/>
                  <a:pt x="809" y="465"/>
                </a:cubicBezTo>
                <a:cubicBezTo>
                  <a:pt x="714" y="370"/>
                  <a:pt x="656" y="240"/>
                  <a:pt x="656" y="95"/>
                </a:cubicBezTo>
                <a:cubicBezTo>
                  <a:pt x="405" y="95"/>
                  <a:pt x="405" y="95"/>
                  <a:pt x="405" y="95"/>
                </a:cubicBezTo>
                <a:cubicBezTo>
                  <a:pt x="301" y="0"/>
                  <a:pt x="301" y="0"/>
                  <a:pt x="301" y="0"/>
                </a:cubicBezTo>
                <a:cubicBezTo>
                  <a:pt x="204" y="95"/>
                  <a:pt x="204" y="95"/>
                  <a:pt x="204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421"/>
                  <a:pt x="132" y="716"/>
                  <a:pt x="345" y="92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10" name="Freeform 10">
            <a:extLst>
              <a:ext uri="{FF2B5EF4-FFF2-40B4-BE49-F238E27FC236}">
                <a16:creationId xmlns="" xmlns:a16="http://schemas.microsoft.com/office/drawing/2014/main" id="{0277CF08-4CC0-4F7D-AD13-A9EE2C346D6C}"/>
              </a:ext>
            </a:extLst>
          </p:cNvPr>
          <p:cNvSpPr>
            <a:spLocks/>
          </p:cNvSpPr>
          <p:nvPr/>
        </p:nvSpPr>
        <p:spPr bwMode="auto">
          <a:xfrm>
            <a:off x="6376999" y="2905813"/>
            <a:ext cx="950322" cy="925391"/>
          </a:xfrm>
          <a:custGeom>
            <a:avLst/>
            <a:gdLst>
              <a:gd name="T0" fmla="*/ 834 w 834"/>
              <a:gd name="T1" fmla="*/ 809 h 809"/>
              <a:gd name="T2" fmla="*/ 834 w 834"/>
              <a:gd name="T3" fmla="*/ 153 h 809"/>
              <a:gd name="T4" fmla="*/ 464 w 834"/>
              <a:gd name="T5" fmla="*/ 0 h 809"/>
              <a:gd name="T6" fmla="*/ 286 w 834"/>
              <a:gd name="T7" fmla="*/ 178 h 809"/>
              <a:gd name="T8" fmla="*/ 146 w 834"/>
              <a:gd name="T9" fmla="*/ 183 h 809"/>
              <a:gd name="T10" fmla="*/ 144 w 834"/>
              <a:gd name="T11" fmla="*/ 320 h 809"/>
              <a:gd name="T12" fmla="*/ 0 w 834"/>
              <a:gd name="T13" fmla="*/ 464 h 809"/>
              <a:gd name="T14" fmla="*/ 834 w 834"/>
              <a:gd name="T15" fmla="*/ 809 h 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4" h="809">
                <a:moveTo>
                  <a:pt x="834" y="809"/>
                </a:moveTo>
                <a:cubicBezTo>
                  <a:pt x="834" y="153"/>
                  <a:pt x="834" y="153"/>
                  <a:pt x="834" y="153"/>
                </a:cubicBezTo>
                <a:cubicBezTo>
                  <a:pt x="700" y="153"/>
                  <a:pt x="566" y="102"/>
                  <a:pt x="464" y="0"/>
                </a:cubicBezTo>
                <a:cubicBezTo>
                  <a:pt x="286" y="178"/>
                  <a:pt x="286" y="178"/>
                  <a:pt x="286" y="178"/>
                </a:cubicBezTo>
                <a:cubicBezTo>
                  <a:pt x="146" y="183"/>
                  <a:pt x="146" y="183"/>
                  <a:pt x="146" y="183"/>
                </a:cubicBezTo>
                <a:cubicBezTo>
                  <a:pt x="144" y="320"/>
                  <a:pt x="144" y="320"/>
                  <a:pt x="144" y="320"/>
                </a:cubicBezTo>
                <a:cubicBezTo>
                  <a:pt x="0" y="464"/>
                  <a:pt x="0" y="464"/>
                  <a:pt x="0" y="464"/>
                </a:cubicBezTo>
                <a:cubicBezTo>
                  <a:pt x="231" y="694"/>
                  <a:pt x="532" y="809"/>
                  <a:pt x="834" y="809"/>
                </a:cubicBezTo>
                <a:close/>
              </a:path>
            </a:pathLst>
          </a:custGeom>
          <a:solidFill>
            <a:srgbClr val="007CCC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11" name="Freeform 11">
            <a:extLst>
              <a:ext uri="{FF2B5EF4-FFF2-40B4-BE49-F238E27FC236}">
                <a16:creationId xmlns="" xmlns:a16="http://schemas.microsoft.com/office/drawing/2014/main" id="{9B03B8E4-6FBE-4DCE-AA20-E05F325CE986}"/>
              </a:ext>
            </a:extLst>
          </p:cNvPr>
          <p:cNvSpPr>
            <a:spLocks/>
          </p:cNvSpPr>
          <p:nvPr/>
        </p:nvSpPr>
        <p:spPr bwMode="auto">
          <a:xfrm>
            <a:off x="7216510" y="2908804"/>
            <a:ext cx="1062097" cy="922400"/>
          </a:xfrm>
          <a:custGeom>
            <a:avLst/>
            <a:gdLst>
              <a:gd name="T0" fmla="*/ 930 w 930"/>
              <a:gd name="T1" fmla="*/ 464 h 809"/>
              <a:gd name="T2" fmla="*/ 466 w 930"/>
              <a:gd name="T3" fmla="*/ 0 h 809"/>
              <a:gd name="T4" fmla="*/ 96 w 930"/>
              <a:gd name="T5" fmla="*/ 153 h 809"/>
              <a:gd name="T6" fmla="*/ 96 w 930"/>
              <a:gd name="T7" fmla="*/ 405 h 809"/>
              <a:gd name="T8" fmla="*/ 0 w 930"/>
              <a:gd name="T9" fmla="*/ 508 h 809"/>
              <a:gd name="T10" fmla="*/ 96 w 930"/>
              <a:gd name="T11" fmla="*/ 606 h 809"/>
              <a:gd name="T12" fmla="*/ 96 w 930"/>
              <a:gd name="T13" fmla="*/ 809 h 809"/>
              <a:gd name="T14" fmla="*/ 930 w 930"/>
              <a:gd name="T15" fmla="*/ 464 h 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30" h="809">
                <a:moveTo>
                  <a:pt x="930" y="464"/>
                </a:moveTo>
                <a:cubicBezTo>
                  <a:pt x="466" y="0"/>
                  <a:pt x="466" y="0"/>
                  <a:pt x="466" y="0"/>
                </a:cubicBezTo>
                <a:cubicBezTo>
                  <a:pt x="371" y="95"/>
                  <a:pt x="240" y="153"/>
                  <a:pt x="96" y="153"/>
                </a:cubicBezTo>
                <a:cubicBezTo>
                  <a:pt x="96" y="405"/>
                  <a:pt x="96" y="405"/>
                  <a:pt x="96" y="405"/>
                </a:cubicBezTo>
                <a:cubicBezTo>
                  <a:pt x="0" y="508"/>
                  <a:pt x="0" y="508"/>
                  <a:pt x="0" y="508"/>
                </a:cubicBezTo>
                <a:cubicBezTo>
                  <a:pt x="96" y="606"/>
                  <a:pt x="96" y="606"/>
                  <a:pt x="96" y="606"/>
                </a:cubicBezTo>
                <a:cubicBezTo>
                  <a:pt x="96" y="809"/>
                  <a:pt x="96" y="809"/>
                  <a:pt x="96" y="809"/>
                </a:cubicBezTo>
                <a:cubicBezTo>
                  <a:pt x="422" y="809"/>
                  <a:pt x="716" y="677"/>
                  <a:pt x="930" y="464"/>
                </a:cubicBezTo>
                <a:close/>
              </a:path>
            </a:pathLst>
          </a:custGeom>
          <a:solidFill>
            <a:srgbClr val="0099E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12" name="Freeform 12">
            <a:extLst>
              <a:ext uri="{FF2B5EF4-FFF2-40B4-BE49-F238E27FC236}">
                <a16:creationId xmlns="" xmlns:a16="http://schemas.microsoft.com/office/drawing/2014/main" id="{EB58BBB7-67E0-4CD3-B45E-1D142B1CE75C}"/>
              </a:ext>
            </a:extLst>
          </p:cNvPr>
          <p:cNvSpPr>
            <a:spLocks/>
          </p:cNvSpPr>
          <p:nvPr/>
        </p:nvSpPr>
        <p:spPr bwMode="auto">
          <a:xfrm>
            <a:off x="7749045" y="2487080"/>
            <a:ext cx="922400" cy="950323"/>
          </a:xfrm>
          <a:custGeom>
            <a:avLst/>
            <a:gdLst>
              <a:gd name="T0" fmla="*/ 320 w 809"/>
              <a:gd name="T1" fmla="*/ 690 h 834"/>
              <a:gd name="T2" fmla="*/ 464 w 809"/>
              <a:gd name="T3" fmla="*/ 834 h 834"/>
              <a:gd name="T4" fmla="*/ 464 w 809"/>
              <a:gd name="T5" fmla="*/ 834 h 834"/>
              <a:gd name="T6" fmla="*/ 809 w 809"/>
              <a:gd name="T7" fmla="*/ 0 h 834"/>
              <a:gd name="T8" fmla="*/ 153 w 809"/>
              <a:gd name="T9" fmla="*/ 0 h 834"/>
              <a:gd name="T10" fmla="*/ 0 w 809"/>
              <a:gd name="T11" fmla="*/ 370 h 834"/>
              <a:gd name="T12" fmla="*/ 0 w 809"/>
              <a:gd name="T13" fmla="*/ 370 h 834"/>
              <a:gd name="T14" fmla="*/ 178 w 809"/>
              <a:gd name="T15" fmla="*/ 548 h 834"/>
              <a:gd name="T16" fmla="*/ 179 w 809"/>
              <a:gd name="T17" fmla="*/ 684 h 834"/>
              <a:gd name="T18" fmla="*/ 320 w 809"/>
              <a:gd name="T19" fmla="*/ 690 h 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9" h="834">
                <a:moveTo>
                  <a:pt x="320" y="690"/>
                </a:moveTo>
                <a:cubicBezTo>
                  <a:pt x="464" y="834"/>
                  <a:pt x="464" y="834"/>
                  <a:pt x="464" y="834"/>
                </a:cubicBezTo>
                <a:cubicBezTo>
                  <a:pt x="464" y="834"/>
                  <a:pt x="464" y="834"/>
                  <a:pt x="464" y="834"/>
                </a:cubicBezTo>
                <a:cubicBezTo>
                  <a:pt x="694" y="604"/>
                  <a:pt x="809" y="302"/>
                  <a:pt x="809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53" y="134"/>
                  <a:pt x="102" y="268"/>
                  <a:pt x="0" y="370"/>
                </a:cubicBezTo>
                <a:cubicBezTo>
                  <a:pt x="0" y="370"/>
                  <a:pt x="0" y="370"/>
                  <a:pt x="0" y="370"/>
                </a:cubicBezTo>
                <a:cubicBezTo>
                  <a:pt x="178" y="548"/>
                  <a:pt x="178" y="548"/>
                  <a:pt x="178" y="548"/>
                </a:cubicBezTo>
                <a:cubicBezTo>
                  <a:pt x="179" y="684"/>
                  <a:pt x="179" y="684"/>
                  <a:pt x="179" y="684"/>
                </a:cubicBezTo>
                <a:lnTo>
                  <a:pt x="320" y="690"/>
                </a:lnTo>
                <a:close/>
              </a:path>
            </a:pathLst>
          </a:custGeom>
          <a:solidFill>
            <a:srgbClr val="00467A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13" name="Freeform 13">
            <a:extLst>
              <a:ext uri="{FF2B5EF4-FFF2-40B4-BE49-F238E27FC236}">
                <a16:creationId xmlns="" xmlns:a16="http://schemas.microsoft.com/office/drawing/2014/main" id="{1B7AF6ED-F58D-4FC1-82AC-FAD7D8398163}"/>
              </a:ext>
            </a:extLst>
          </p:cNvPr>
          <p:cNvSpPr>
            <a:spLocks/>
          </p:cNvSpPr>
          <p:nvPr/>
        </p:nvSpPr>
        <p:spPr bwMode="auto">
          <a:xfrm>
            <a:off x="7749045" y="1536758"/>
            <a:ext cx="922400" cy="1059124"/>
          </a:xfrm>
          <a:custGeom>
            <a:avLst/>
            <a:gdLst>
              <a:gd name="T0" fmla="*/ 605 w 809"/>
              <a:gd name="T1" fmla="*/ 833 h 929"/>
              <a:gd name="T2" fmla="*/ 809 w 809"/>
              <a:gd name="T3" fmla="*/ 833 h 929"/>
              <a:gd name="T4" fmla="*/ 809 w 809"/>
              <a:gd name="T5" fmla="*/ 833 h 929"/>
              <a:gd name="T6" fmla="*/ 464 w 809"/>
              <a:gd name="T7" fmla="*/ 0 h 929"/>
              <a:gd name="T8" fmla="*/ 0 w 809"/>
              <a:gd name="T9" fmla="*/ 463 h 929"/>
              <a:gd name="T10" fmla="*/ 153 w 809"/>
              <a:gd name="T11" fmla="*/ 833 h 929"/>
              <a:gd name="T12" fmla="*/ 153 w 809"/>
              <a:gd name="T13" fmla="*/ 833 h 929"/>
              <a:gd name="T14" fmla="*/ 404 w 809"/>
              <a:gd name="T15" fmla="*/ 833 h 929"/>
              <a:gd name="T16" fmla="*/ 502 w 809"/>
              <a:gd name="T17" fmla="*/ 929 h 929"/>
              <a:gd name="T18" fmla="*/ 605 w 809"/>
              <a:gd name="T19" fmla="*/ 833 h 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9" h="929">
                <a:moveTo>
                  <a:pt x="605" y="833"/>
                </a:moveTo>
                <a:cubicBezTo>
                  <a:pt x="809" y="833"/>
                  <a:pt x="809" y="833"/>
                  <a:pt x="809" y="833"/>
                </a:cubicBezTo>
                <a:cubicBezTo>
                  <a:pt x="809" y="833"/>
                  <a:pt x="809" y="833"/>
                  <a:pt x="809" y="833"/>
                </a:cubicBezTo>
                <a:cubicBezTo>
                  <a:pt x="809" y="508"/>
                  <a:pt x="677" y="213"/>
                  <a:pt x="464" y="0"/>
                </a:cubicBezTo>
                <a:cubicBezTo>
                  <a:pt x="0" y="463"/>
                  <a:pt x="0" y="463"/>
                  <a:pt x="0" y="463"/>
                </a:cubicBezTo>
                <a:cubicBezTo>
                  <a:pt x="95" y="558"/>
                  <a:pt x="153" y="689"/>
                  <a:pt x="153" y="833"/>
                </a:cubicBezTo>
                <a:cubicBezTo>
                  <a:pt x="153" y="833"/>
                  <a:pt x="153" y="833"/>
                  <a:pt x="153" y="833"/>
                </a:cubicBezTo>
                <a:cubicBezTo>
                  <a:pt x="404" y="833"/>
                  <a:pt x="404" y="833"/>
                  <a:pt x="404" y="833"/>
                </a:cubicBezTo>
                <a:cubicBezTo>
                  <a:pt x="502" y="929"/>
                  <a:pt x="502" y="929"/>
                  <a:pt x="502" y="929"/>
                </a:cubicBezTo>
                <a:lnTo>
                  <a:pt x="605" y="83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14" name="Freeform 14">
            <a:extLst>
              <a:ext uri="{FF2B5EF4-FFF2-40B4-BE49-F238E27FC236}">
                <a16:creationId xmlns="" xmlns:a16="http://schemas.microsoft.com/office/drawing/2014/main" id="{6F041C28-77BA-443B-8EF6-07A9602BBF44}"/>
              </a:ext>
            </a:extLst>
          </p:cNvPr>
          <p:cNvSpPr>
            <a:spLocks/>
          </p:cNvSpPr>
          <p:nvPr/>
        </p:nvSpPr>
        <p:spPr bwMode="auto">
          <a:xfrm>
            <a:off x="7951426" y="1695117"/>
            <a:ext cx="161757" cy="161757"/>
          </a:xfrm>
          <a:custGeom>
            <a:avLst/>
            <a:gdLst>
              <a:gd name="T0" fmla="*/ 168 w 168"/>
              <a:gd name="T1" fmla="*/ 0 h 168"/>
              <a:gd name="T2" fmla="*/ 161 w 168"/>
              <a:gd name="T3" fmla="*/ 166 h 168"/>
              <a:gd name="T4" fmla="*/ 0 w 168"/>
              <a:gd name="T5" fmla="*/ 168 h 168"/>
              <a:gd name="T6" fmla="*/ 168 w 168"/>
              <a:gd name="T7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" h="168">
                <a:moveTo>
                  <a:pt x="168" y="0"/>
                </a:moveTo>
                <a:lnTo>
                  <a:pt x="161" y="166"/>
                </a:lnTo>
                <a:lnTo>
                  <a:pt x="0" y="168"/>
                </a:lnTo>
                <a:lnTo>
                  <a:pt x="168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115" name="Group 40">
            <a:extLst>
              <a:ext uri="{FF2B5EF4-FFF2-40B4-BE49-F238E27FC236}">
                <a16:creationId xmlns="" xmlns:a16="http://schemas.microsoft.com/office/drawing/2014/main" id="{588C8EE5-E0E3-4DC0-87D7-54CA240875A4}"/>
              </a:ext>
            </a:extLst>
          </p:cNvPr>
          <p:cNvGrpSpPr/>
          <p:nvPr/>
        </p:nvGrpSpPr>
        <p:grpSpPr>
          <a:xfrm>
            <a:off x="8129810" y="1983514"/>
            <a:ext cx="293666" cy="292704"/>
            <a:chOff x="3959225" y="5064125"/>
            <a:chExt cx="484188" cy="482601"/>
          </a:xfrm>
          <a:solidFill>
            <a:schemeClr val="bg1"/>
          </a:solidFill>
        </p:grpSpPr>
        <p:sp>
          <p:nvSpPr>
            <p:cNvPr id="116" name="Freeform 333">
              <a:extLst>
                <a:ext uri="{FF2B5EF4-FFF2-40B4-BE49-F238E27FC236}">
                  <a16:creationId xmlns="" xmlns:a16="http://schemas.microsoft.com/office/drawing/2014/main" id="{A859AC8E-4973-4F74-B589-CA51C64F77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9225" y="5110163"/>
              <a:ext cx="442913" cy="436563"/>
            </a:xfrm>
            <a:custGeom>
              <a:avLst/>
              <a:gdLst>
                <a:gd name="T0" fmla="*/ 84 w 118"/>
                <a:gd name="T1" fmla="*/ 3 h 116"/>
                <a:gd name="T2" fmla="*/ 77 w 118"/>
                <a:gd name="T3" fmla="*/ 0 h 116"/>
                <a:gd name="T4" fmla="*/ 70 w 118"/>
                <a:gd name="T5" fmla="*/ 3 h 116"/>
                <a:gd name="T6" fmla="*/ 64 w 118"/>
                <a:gd name="T7" fmla="*/ 9 h 116"/>
                <a:gd name="T8" fmla="*/ 61 w 118"/>
                <a:gd name="T9" fmla="*/ 16 h 116"/>
                <a:gd name="T10" fmla="*/ 62 w 118"/>
                <a:gd name="T11" fmla="*/ 21 h 116"/>
                <a:gd name="T12" fmla="*/ 8 w 118"/>
                <a:gd name="T13" fmla="*/ 43 h 116"/>
                <a:gd name="T14" fmla="*/ 1 w 118"/>
                <a:gd name="T15" fmla="*/ 51 h 116"/>
                <a:gd name="T16" fmla="*/ 5 w 118"/>
                <a:gd name="T17" fmla="*/ 62 h 116"/>
                <a:gd name="T18" fmla="*/ 55 w 118"/>
                <a:gd name="T19" fmla="*/ 112 h 116"/>
                <a:gd name="T20" fmla="*/ 64 w 118"/>
                <a:gd name="T21" fmla="*/ 116 h 116"/>
                <a:gd name="T22" fmla="*/ 64 w 118"/>
                <a:gd name="T23" fmla="*/ 116 h 116"/>
                <a:gd name="T24" fmla="*/ 66 w 118"/>
                <a:gd name="T25" fmla="*/ 116 h 116"/>
                <a:gd name="T26" fmla="*/ 75 w 118"/>
                <a:gd name="T27" fmla="*/ 108 h 116"/>
                <a:gd name="T28" fmla="*/ 96 w 118"/>
                <a:gd name="T29" fmla="*/ 55 h 116"/>
                <a:gd name="T30" fmla="*/ 102 w 118"/>
                <a:gd name="T31" fmla="*/ 57 h 116"/>
                <a:gd name="T32" fmla="*/ 109 w 118"/>
                <a:gd name="T33" fmla="*/ 54 h 116"/>
                <a:gd name="T34" fmla="*/ 115 w 118"/>
                <a:gd name="T35" fmla="*/ 48 h 116"/>
                <a:gd name="T36" fmla="*/ 118 w 118"/>
                <a:gd name="T37" fmla="*/ 41 h 116"/>
                <a:gd name="T38" fmla="*/ 115 w 118"/>
                <a:gd name="T39" fmla="*/ 34 h 116"/>
                <a:gd name="T40" fmla="*/ 84 w 118"/>
                <a:gd name="T41" fmla="*/ 3 h 116"/>
                <a:gd name="T42" fmla="*/ 68 w 118"/>
                <a:gd name="T43" fmla="*/ 105 h 116"/>
                <a:gd name="T44" fmla="*/ 65 w 118"/>
                <a:gd name="T45" fmla="*/ 108 h 116"/>
                <a:gd name="T46" fmla="*/ 64 w 118"/>
                <a:gd name="T47" fmla="*/ 108 h 116"/>
                <a:gd name="T48" fmla="*/ 61 w 118"/>
                <a:gd name="T49" fmla="*/ 107 h 116"/>
                <a:gd name="T50" fmla="*/ 10 w 118"/>
                <a:gd name="T51" fmla="*/ 56 h 116"/>
                <a:gd name="T52" fmla="*/ 9 w 118"/>
                <a:gd name="T53" fmla="*/ 53 h 116"/>
                <a:gd name="T54" fmla="*/ 11 w 118"/>
                <a:gd name="T55" fmla="*/ 50 h 116"/>
                <a:gd name="T56" fmla="*/ 36 w 118"/>
                <a:gd name="T57" fmla="*/ 40 h 116"/>
                <a:gd name="T58" fmla="*/ 87 w 118"/>
                <a:gd name="T59" fmla="*/ 58 h 116"/>
                <a:gd name="T60" fmla="*/ 68 w 118"/>
                <a:gd name="T61" fmla="*/ 105 h 116"/>
                <a:gd name="T62" fmla="*/ 109 w 118"/>
                <a:gd name="T63" fmla="*/ 42 h 116"/>
                <a:gd name="T64" fmla="*/ 103 w 118"/>
                <a:gd name="T65" fmla="*/ 48 h 116"/>
                <a:gd name="T66" fmla="*/ 100 w 118"/>
                <a:gd name="T67" fmla="*/ 48 h 116"/>
                <a:gd name="T68" fmla="*/ 93 w 118"/>
                <a:gd name="T69" fmla="*/ 41 h 116"/>
                <a:gd name="T70" fmla="*/ 88 w 118"/>
                <a:gd name="T71" fmla="*/ 55 h 116"/>
                <a:gd name="T72" fmla="*/ 88 w 118"/>
                <a:gd name="T73" fmla="*/ 54 h 116"/>
                <a:gd name="T74" fmla="*/ 53 w 118"/>
                <a:gd name="T75" fmla="*/ 39 h 116"/>
                <a:gd name="T76" fmla="*/ 42 w 118"/>
                <a:gd name="T77" fmla="*/ 38 h 116"/>
                <a:gd name="T78" fmla="*/ 76 w 118"/>
                <a:gd name="T79" fmla="*/ 24 h 116"/>
                <a:gd name="T80" fmla="*/ 70 w 118"/>
                <a:gd name="T81" fmla="*/ 17 h 116"/>
                <a:gd name="T82" fmla="*/ 70 w 118"/>
                <a:gd name="T83" fmla="*/ 14 h 116"/>
                <a:gd name="T84" fmla="*/ 75 w 118"/>
                <a:gd name="T85" fmla="*/ 9 h 116"/>
                <a:gd name="T86" fmla="*/ 78 w 118"/>
                <a:gd name="T87" fmla="*/ 9 h 116"/>
                <a:gd name="T88" fmla="*/ 109 w 118"/>
                <a:gd name="T89" fmla="*/ 39 h 116"/>
                <a:gd name="T90" fmla="*/ 109 w 118"/>
                <a:gd name="T91" fmla="*/ 4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" h="116">
                  <a:moveTo>
                    <a:pt x="84" y="3"/>
                  </a:moveTo>
                  <a:cubicBezTo>
                    <a:pt x="82" y="1"/>
                    <a:pt x="79" y="0"/>
                    <a:pt x="77" y="0"/>
                  </a:cubicBezTo>
                  <a:cubicBezTo>
                    <a:pt x="74" y="0"/>
                    <a:pt x="71" y="1"/>
                    <a:pt x="70" y="3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2" y="10"/>
                    <a:pt x="61" y="13"/>
                    <a:pt x="61" y="16"/>
                  </a:cubicBezTo>
                  <a:cubicBezTo>
                    <a:pt x="61" y="18"/>
                    <a:pt x="62" y="19"/>
                    <a:pt x="62" y="2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4"/>
                    <a:pt x="2" y="48"/>
                    <a:pt x="1" y="51"/>
                  </a:cubicBezTo>
                  <a:cubicBezTo>
                    <a:pt x="0" y="55"/>
                    <a:pt x="2" y="59"/>
                    <a:pt x="5" y="62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8" y="115"/>
                    <a:pt x="61" y="116"/>
                    <a:pt x="64" y="116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5" y="116"/>
                    <a:pt x="66" y="116"/>
                    <a:pt x="66" y="116"/>
                  </a:cubicBezTo>
                  <a:cubicBezTo>
                    <a:pt x="70" y="115"/>
                    <a:pt x="74" y="112"/>
                    <a:pt x="75" y="108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8" y="56"/>
                    <a:pt x="100" y="57"/>
                    <a:pt x="102" y="57"/>
                  </a:cubicBezTo>
                  <a:cubicBezTo>
                    <a:pt x="105" y="57"/>
                    <a:pt x="107" y="56"/>
                    <a:pt x="109" y="54"/>
                  </a:cubicBezTo>
                  <a:cubicBezTo>
                    <a:pt x="115" y="48"/>
                    <a:pt x="115" y="48"/>
                    <a:pt x="115" y="48"/>
                  </a:cubicBezTo>
                  <a:cubicBezTo>
                    <a:pt x="117" y="46"/>
                    <a:pt x="118" y="44"/>
                    <a:pt x="118" y="41"/>
                  </a:cubicBezTo>
                  <a:cubicBezTo>
                    <a:pt x="118" y="38"/>
                    <a:pt x="117" y="36"/>
                    <a:pt x="115" y="34"/>
                  </a:cubicBezTo>
                  <a:lnTo>
                    <a:pt x="84" y="3"/>
                  </a:lnTo>
                  <a:close/>
                  <a:moveTo>
                    <a:pt x="68" y="105"/>
                  </a:moveTo>
                  <a:cubicBezTo>
                    <a:pt x="67" y="107"/>
                    <a:pt x="66" y="108"/>
                    <a:pt x="65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3" y="108"/>
                    <a:pt x="62" y="108"/>
                    <a:pt x="61" y="107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56"/>
                    <a:pt x="9" y="54"/>
                    <a:pt x="9" y="53"/>
                  </a:cubicBezTo>
                  <a:cubicBezTo>
                    <a:pt x="9" y="52"/>
                    <a:pt x="10" y="51"/>
                    <a:pt x="11" y="5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53" y="46"/>
                    <a:pt x="70" y="40"/>
                    <a:pt x="87" y="58"/>
                  </a:cubicBezTo>
                  <a:lnTo>
                    <a:pt x="68" y="105"/>
                  </a:lnTo>
                  <a:close/>
                  <a:moveTo>
                    <a:pt x="109" y="42"/>
                  </a:moveTo>
                  <a:cubicBezTo>
                    <a:pt x="103" y="48"/>
                    <a:pt x="103" y="48"/>
                    <a:pt x="103" y="48"/>
                  </a:cubicBezTo>
                  <a:cubicBezTo>
                    <a:pt x="103" y="49"/>
                    <a:pt x="101" y="49"/>
                    <a:pt x="100" y="48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76" y="42"/>
                    <a:pt x="64" y="41"/>
                    <a:pt x="53" y="39"/>
                  </a:cubicBezTo>
                  <a:cubicBezTo>
                    <a:pt x="49" y="39"/>
                    <a:pt x="46" y="38"/>
                    <a:pt x="42" y="38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9" y="16"/>
                    <a:pt x="69" y="15"/>
                    <a:pt x="70" y="14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10" y="40"/>
                    <a:pt x="110" y="42"/>
                    <a:pt x="10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334">
              <a:extLst>
                <a:ext uri="{FF2B5EF4-FFF2-40B4-BE49-F238E27FC236}">
                  <a16:creationId xmlns="" xmlns:a16="http://schemas.microsoft.com/office/drawing/2014/main" id="{6C77029D-3693-4B3C-AF63-9C7EAA954A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3538" y="5305425"/>
              <a:ext cx="74613" cy="74613"/>
            </a:xfrm>
            <a:custGeom>
              <a:avLst/>
              <a:gdLst>
                <a:gd name="T0" fmla="*/ 10 w 20"/>
                <a:gd name="T1" fmla="*/ 20 h 20"/>
                <a:gd name="T2" fmla="*/ 20 w 20"/>
                <a:gd name="T3" fmla="*/ 10 h 20"/>
                <a:gd name="T4" fmla="*/ 10 w 20"/>
                <a:gd name="T5" fmla="*/ 0 h 20"/>
                <a:gd name="T6" fmla="*/ 0 w 20"/>
                <a:gd name="T7" fmla="*/ 10 h 20"/>
                <a:gd name="T8" fmla="*/ 10 w 20"/>
                <a:gd name="T9" fmla="*/ 20 h 20"/>
                <a:gd name="T10" fmla="*/ 10 w 20"/>
                <a:gd name="T11" fmla="*/ 4 h 20"/>
                <a:gd name="T12" fmla="*/ 16 w 20"/>
                <a:gd name="T13" fmla="*/ 10 h 20"/>
                <a:gd name="T14" fmla="*/ 10 w 20"/>
                <a:gd name="T15" fmla="*/ 16 h 20"/>
                <a:gd name="T16" fmla="*/ 4 w 20"/>
                <a:gd name="T17" fmla="*/ 10 h 20"/>
                <a:gd name="T18" fmla="*/ 10 w 20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16" y="20"/>
                    <a:pt x="20" y="16"/>
                    <a:pt x="20" y="10"/>
                  </a:cubicBezTo>
                  <a:cubicBezTo>
                    <a:pt x="20" y="4"/>
                    <a:pt x="16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lose/>
                  <a:moveTo>
                    <a:pt x="10" y="4"/>
                  </a:moveTo>
                  <a:cubicBezTo>
                    <a:pt x="13" y="4"/>
                    <a:pt x="16" y="7"/>
                    <a:pt x="16" y="10"/>
                  </a:cubicBezTo>
                  <a:cubicBezTo>
                    <a:pt x="16" y="13"/>
                    <a:pt x="13" y="16"/>
                    <a:pt x="10" y="16"/>
                  </a:cubicBezTo>
                  <a:cubicBezTo>
                    <a:pt x="7" y="16"/>
                    <a:pt x="4" y="13"/>
                    <a:pt x="4" y="10"/>
                  </a:cubicBezTo>
                  <a:cubicBezTo>
                    <a:pt x="4" y="7"/>
                    <a:pt x="7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335">
              <a:extLst>
                <a:ext uri="{FF2B5EF4-FFF2-40B4-BE49-F238E27FC236}">
                  <a16:creationId xmlns="" xmlns:a16="http://schemas.microsoft.com/office/drawing/2014/main" id="{A8C0754F-84C9-4F04-AE1D-9347BDBFC3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8800" y="5064125"/>
              <a:ext cx="74613" cy="76200"/>
            </a:xfrm>
            <a:custGeom>
              <a:avLst/>
              <a:gdLst>
                <a:gd name="T0" fmla="*/ 10 w 20"/>
                <a:gd name="T1" fmla="*/ 0 h 20"/>
                <a:gd name="T2" fmla="*/ 0 w 20"/>
                <a:gd name="T3" fmla="*/ 10 h 20"/>
                <a:gd name="T4" fmla="*/ 10 w 20"/>
                <a:gd name="T5" fmla="*/ 20 h 20"/>
                <a:gd name="T6" fmla="*/ 20 w 20"/>
                <a:gd name="T7" fmla="*/ 10 h 20"/>
                <a:gd name="T8" fmla="*/ 10 w 20"/>
                <a:gd name="T9" fmla="*/ 0 h 20"/>
                <a:gd name="T10" fmla="*/ 10 w 20"/>
                <a:gd name="T11" fmla="*/ 16 h 20"/>
                <a:gd name="T12" fmla="*/ 4 w 20"/>
                <a:gd name="T13" fmla="*/ 10 h 20"/>
                <a:gd name="T14" fmla="*/ 10 w 20"/>
                <a:gd name="T15" fmla="*/ 4 h 20"/>
                <a:gd name="T16" fmla="*/ 16 w 20"/>
                <a:gd name="T17" fmla="*/ 10 h 20"/>
                <a:gd name="T18" fmla="*/ 10 w 20"/>
                <a:gd name="T1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16" y="20"/>
                    <a:pt x="20" y="16"/>
                    <a:pt x="20" y="10"/>
                  </a:cubicBezTo>
                  <a:cubicBezTo>
                    <a:pt x="20" y="4"/>
                    <a:pt x="16" y="0"/>
                    <a:pt x="10" y="0"/>
                  </a:cubicBezTo>
                  <a:close/>
                  <a:moveTo>
                    <a:pt x="10" y="16"/>
                  </a:moveTo>
                  <a:cubicBezTo>
                    <a:pt x="7" y="16"/>
                    <a:pt x="4" y="13"/>
                    <a:pt x="4" y="10"/>
                  </a:cubicBezTo>
                  <a:cubicBezTo>
                    <a:pt x="4" y="7"/>
                    <a:pt x="7" y="4"/>
                    <a:pt x="10" y="4"/>
                  </a:cubicBezTo>
                  <a:cubicBezTo>
                    <a:pt x="13" y="4"/>
                    <a:pt x="16" y="7"/>
                    <a:pt x="16" y="10"/>
                  </a:cubicBezTo>
                  <a:cubicBezTo>
                    <a:pt x="16" y="13"/>
                    <a:pt x="13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9" name="Freeform 336">
              <a:extLst>
                <a:ext uri="{FF2B5EF4-FFF2-40B4-BE49-F238E27FC236}">
                  <a16:creationId xmlns="" xmlns:a16="http://schemas.microsoft.com/office/drawing/2014/main" id="{FD9283A7-6DBD-431F-ADCE-47DD877AE2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3050" y="5289550"/>
              <a:ext cx="60325" cy="60325"/>
            </a:xfrm>
            <a:custGeom>
              <a:avLst/>
              <a:gdLst>
                <a:gd name="T0" fmla="*/ 0 w 16"/>
                <a:gd name="T1" fmla="*/ 8 h 16"/>
                <a:gd name="T2" fmla="*/ 8 w 16"/>
                <a:gd name="T3" fmla="*/ 16 h 16"/>
                <a:gd name="T4" fmla="*/ 16 w 16"/>
                <a:gd name="T5" fmla="*/ 8 h 16"/>
                <a:gd name="T6" fmla="*/ 8 w 16"/>
                <a:gd name="T7" fmla="*/ 0 h 16"/>
                <a:gd name="T8" fmla="*/ 0 w 16"/>
                <a:gd name="T9" fmla="*/ 8 h 16"/>
                <a:gd name="T10" fmla="*/ 8 w 16"/>
                <a:gd name="T11" fmla="*/ 4 h 16"/>
                <a:gd name="T12" fmla="*/ 12 w 16"/>
                <a:gd name="T13" fmla="*/ 8 h 16"/>
                <a:gd name="T14" fmla="*/ 8 w 16"/>
                <a:gd name="T15" fmla="*/ 12 h 16"/>
                <a:gd name="T16" fmla="*/ 4 w 16"/>
                <a:gd name="T17" fmla="*/ 8 h 16"/>
                <a:gd name="T18" fmla="*/ 8 w 16"/>
                <a:gd name="T1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  <a:moveTo>
                    <a:pt x="8" y="4"/>
                  </a:moveTo>
                  <a:cubicBezTo>
                    <a:pt x="10" y="4"/>
                    <a:pt x="12" y="6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ubicBezTo>
                    <a:pt x="6" y="12"/>
                    <a:pt x="4" y="10"/>
                    <a:pt x="4" y="8"/>
                  </a:cubicBezTo>
                  <a:cubicBezTo>
                    <a:pt x="4" y="6"/>
                    <a:pt x="6" y="4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0" name="Oval 337">
              <a:extLst>
                <a:ext uri="{FF2B5EF4-FFF2-40B4-BE49-F238E27FC236}">
                  <a16:creationId xmlns="" xmlns:a16="http://schemas.microsoft.com/office/drawing/2014/main" id="{483BE41C-5ABE-43A9-A2D2-2EEE9D61A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375" y="5395913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Oval 338">
              <a:extLst>
                <a:ext uri="{FF2B5EF4-FFF2-40B4-BE49-F238E27FC236}">
                  <a16:creationId xmlns="" xmlns:a16="http://schemas.microsoft.com/office/drawing/2014/main" id="{C14B76F1-28AE-4BC6-924E-1B13D435D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4675" y="5170488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22" name="Group 47">
            <a:extLst>
              <a:ext uri="{FF2B5EF4-FFF2-40B4-BE49-F238E27FC236}">
                <a16:creationId xmlns="" xmlns:a16="http://schemas.microsoft.com/office/drawing/2014/main" id="{73C114C2-2FB6-4E8B-83A2-EE9C0E14FACC}"/>
              </a:ext>
            </a:extLst>
          </p:cNvPr>
          <p:cNvGrpSpPr/>
          <p:nvPr/>
        </p:nvGrpSpPr>
        <p:grpSpPr>
          <a:xfrm>
            <a:off x="8176509" y="2733568"/>
            <a:ext cx="200271" cy="291741"/>
            <a:chOff x="7902575" y="3140075"/>
            <a:chExt cx="330200" cy="481013"/>
          </a:xfrm>
          <a:solidFill>
            <a:schemeClr val="bg1"/>
          </a:solidFill>
        </p:grpSpPr>
        <p:sp>
          <p:nvSpPr>
            <p:cNvPr id="123" name="Oval 339">
              <a:extLst>
                <a:ext uri="{FF2B5EF4-FFF2-40B4-BE49-F238E27FC236}">
                  <a16:creationId xmlns="" xmlns:a16="http://schemas.microsoft.com/office/drawing/2014/main" id="{E61E2E35-832C-4A89-947C-F83377F17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7513" y="3275013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Oval 340">
              <a:extLst>
                <a:ext uri="{FF2B5EF4-FFF2-40B4-BE49-F238E27FC236}">
                  <a16:creationId xmlns="" xmlns:a16="http://schemas.microsoft.com/office/drawing/2014/main" id="{78D86CEE-B6BF-4A75-A91C-7A1AB17D7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7513" y="3454400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Oval 341">
              <a:extLst>
                <a:ext uri="{FF2B5EF4-FFF2-40B4-BE49-F238E27FC236}">
                  <a16:creationId xmlns="" xmlns:a16="http://schemas.microsoft.com/office/drawing/2014/main" id="{8A42F4DC-9182-4945-9173-335EB02CE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025" y="3365500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Oval 342">
              <a:extLst>
                <a:ext uri="{FF2B5EF4-FFF2-40B4-BE49-F238E27FC236}">
                  <a16:creationId xmlns="" xmlns:a16="http://schemas.microsoft.com/office/drawing/2014/main" id="{F623C408-9DD4-4810-813F-1F707DFE3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8000" y="3365500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343">
              <a:extLst>
                <a:ext uri="{FF2B5EF4-FFF2-40B4-BE49-F238E27FC236}">
                  <a16:creationId xmlns="" xmlns:a16="http://schemas.microsoft.com/office/drawing/2014/main" id="{B9B4D757-6849-4EE9-A521-C36E0E4F2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13" y="3429000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8" name="Freeform 344">
              <a:extLst>
                <a:ext uri="{FF2B5EF4-FFF2-40B4-BE49-F238E27FC236}">
                  <a16:creationId xmlns="" xmlns:a16="http://schemas.microsoft.com/office/drawing/2014/main" id="{A731E2D4-52A9-4C22-B38C-DDD322147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013" y="3300413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9" name="Freeform 345">
              <a:extLst>
                <a:ext uri="{FF2B5EF4-FFF2-40B4-BE49-F238E27FC236}">
                  <a16:creationId xmlns="" xmlns:a16="http://schemas.microsoft.com/office/drawing/2014/main" id="{92BB5DF0-A272-4B55-84DB-E88E16CA2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013" y="3429000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346">
              <a:extLst>
                <a:ext uri="{FF2B5EF4-FFF2-40B4-BE49-F238E27FC236}">
                  <a16:creationId xmlns="" xmlns:a16="http://schemas.microsoft.com/office/drawing/2014/main" id="{42D518B2-1F51-4B55-932D-C0D716DCC3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2575" y="3140075"/>
              <a:ext cx="330200" cy="481013"/>
            </a:xfrm>
            <a:custGeom>
              <a:avLst/>
              <a:gdLst>
                <a:gd name="T0" fmla="*/ 80 w 88"/>
                <a:gd name="T1" fmla="*/ 56 h 128"/>
                <a:gd name="T2" fmla="*/ 79 w 88"/>
                <a:gd name="T3" fmla="*/ 56 h 128"/>
                <a:gd name="T4" fmla="*/ 70 w 88"/>
                <a:gd name="T5" fmla="*/ 38 h 128"/>
                <a:gd name="T6" fmla="*/ 64 w 88"/>
                <a:gd name="T7" fmla="*/ 7 h 128"/>
                <a:gd name="T8" fmla="*/ 56 w 88"/>
                <a:gd name="T9" fmla="*/ 0 h 128"/>
                <a:gd name="T10" fmla="*/ 24 w 88"/>
                <a:gd name="T11" fmla="*/ 0 h 128"/>
                <a:gd name="T12" fmla="*/ 17 w 88"/>
                <a:gd name="T13" fmla="*/ 7 h 128"/>
                <a:gd name="T14" fmla="*/ 11 w 88"/>
                <a:gd name="T15" fmla="*/ 37 h 128"/>
                <a:gd name="T16" fmla="*/ 0 w 88"/>
                <a:gd name="T17" fmla="*/ 64 h 128"/>
                <a:gd name="T18" fmla="*/ 10 w 88"/>
                <a:gd name="T19" fmla="*/ 91 h 128"/>
                <a:gd name="T20" fmla="*/ 16 w 88"/>
                <a:gd name="T21" fmla="*/ 121 h 128"/>
                <a:gd name="T22" fmla="*/ 24 w 88"/>
                <a:gd name="T23" fmla="*/ 128 h 128"/>
                <a:gd name="T24" fmla="*/ 56 w 88"/>
                <a:gd name="T25" fmla="*/ 128 h 128"/>
                <a:gd name="T26" fmla="*/ 64 w 88"/>
                <a:gd name="T27" fmla="*/ 121 h 128"/>
                <a:gd name="T28" fmla="*/ 70 w 88"/>
                <a:gd name="T29" fmla="*/ 91 h 128"/>
                <a:gd name="T30" fmla="*/ 79 w 88"/>
                <a:gd name="T31" fmla="*/ 72 h 128"/>
                <a:gd name="T32" fmla="*/ 80 w 88"/>
                <a:gd name="T33" fmla="*/ 72 h 128"/>
                <a:gd name="T34" fmla="*/ 88 w 88"/>
                <a:gd name="T35" fmla="*/ 64 h 128"/>
                <a:gd name="T36" fmla="*/ 80 w 88"/>
                <a:gd name="T37" fmla="*/ 56 h 128"/>
                <a:gd name="T38" fmla="*/ 24 w 88"/>
                <a:gd name="T39" fmla="*/ 8 h 128"/>
                <a:gd name="T40" fmla="*/ 56 w 88"/>
                <a:gd name="T41" fmla="*/ 8 h 128"/>
                <a:gd name="T42" fmla="*/ 60 w 88"/>
                <a:gd name="T43" fmla="*/ 30 h 128"/>
                <a:gd name="T44" fmla="*/ 40 w 88"/>
                <a:gd name="T45" fmla="*/ 24 h 128"/>
                <a:gd name="T46" fmla="*/ 20 w 88"/>
                <a:gd name="T47" fmla="*/ 30 h 128"/>
                <a:gd name="T48" fmla="*/ 24 w 88"/>
                <a:gd name="T49" fmla="*/ 8 h 128"/>
                <a:gd name="T50" fmla="*/ 56 w 88"/>
                <a:gd name="T51" fmla="*/ 120 h 128"/>
                <a:gd name="T52" fmla="*/ 24 w 88"/>
                <a:gd name="T53" fmla="*/ 120 h 128"/>
                <a:gd name="T54" fmla="*/ 20 w 88"/>
                <a:gd name="T55" fmla="*/ 98 h 128"/>
                <a:gd name="T56" fmla="*/ 40 w 88"/>
                <a:gd name="T57" fmla="*/ 104 h 128"/>
                <a:gd name="T58" fmla="*/ 60 w 88"/>
                <a:gd name="T59" fmla="*/ 98 h 128"/>
                <a:gd name="T60" fmla="*/ 56 w 88"/>
                <a:gd name="T61" fmla="*/ 120 h 128"/>
                <a:gd name="T62" fmla="*/ 40 w 88"/>
                <a:gd name="T63" fmla="*/ 96 h 128"/>
                <a:gd name="T64" fmla="*/ 8 w 88"/>
                <a:gd name="T65" fmla="*/ 64 h 128"/>
                <a:gd name="T66" fmla="*/ 40 w 88"/>
                <a:gd name="T67" fmla="*/ 32 h 128"/>
                <a:gd name="T68" fmla="*/ 72 w 88"/>
                <a:gd name="T69" fmla="*/ 64 h 128"/>
                <a:gd name="T70" fmla="*/ 40 w 88"/>
                <a:gd name="T71" fmla="*/ 9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128">
                  <a:moveTo>
                    <a:pt x="80" y="56"/>
                  </a:moveTo>
                  <a:cubicBezTo>
                    <a:pt x="80" y="56"/>
                    <a:pt x="79" y="56"/>
                    <a:pt x="79" y="56"/>
                  </a:cubicBezTo>
                  <a:cubicBezTo>
                    <a:pt x="78" y="49"/>
                    <a:pt x="75" y="43"/>
                    <a:pt x="70" y="38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17" y="3"/>
                    <a:pt x="17" y="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4" y="44"/>
                    <a:pt x="0" y="53"/>
                    <a:pt x="0" y="64"/>
                  </a:cubicBezTo>
                  <a:cubicBezTo>
                    <a:pt x="0" y="74"/>
                    <a:pt x="4" y="84"/>
                    <a:pt x="10" y="91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7" y="125"/>
                    <a:pt x="20" y="128"/>
                    <a:pt x="24" y="128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60" y="128"/>
                    <a:pt x="63" y="125"/>
                    <a:pt x="64" y="121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5"/>
                    <a:pt x="78" y="79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4" y="72"/>
                    <a:pt x="88" y="68"/>
                    <a:pt x="88" y="64"/>
                  </a:cubicBezTo>
                  <a:cubicBezTo>
                    <a:pt x="88" y="60"/>
                    <a:pt x="84" y="56"/>
                    <a:pt x="80" y="56"/>
                  </a:cubicBezTo>
                  <a:close/>
                  <a:moveTo>
                    <a:pt x="24" y="8"/>
                  </a:moveTo>
                  <a:cubicBezTo>
                    <a:pt x="56" y="8"/>
                    <a:pt x="56" y="8"/>
                    <a:pt x="56" y="8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5" y="26"/>
                    <a:pt x="48" y="24"/>
                    <a:pt x="40" y="24"/>
                  </a:cubicBezTo>
                  <a:cubicBezTo>
                    <a:pt x="33" y="24"/>
                    <a:pt x="26" y="26"/>
                    <a:pt x="20" y="30"/>
                  </a:cubicBezTo>
                  <a:lnTo>
                    <a:pt x="24" y="8"/>
                  </a:lnTo>
                  <a:close/>
                  <a:moveTo>
                    <a:pt x="56" y="120"/>
                  </a:moveTo>
                  <a:cubicBezTo>
                    <a:pt x="24" y="120"/>
                    <a:pt x="24" y="120"/>
                    <a:pt x="24" y="120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6" y="102"/>
                    <a:pt x="33" y="104"/>
                    <a:pt x="40" y="104"/>
                  </a:cubicBezTo>
                  <a:cubicBezTo>
                    <a:pt x="47" y="104"/>
                    <a:pt x="54" y="102"/>
                    <a:pt x="60" y="98"/>
                  </a:cubicBezTo>
                  <a:lnTo>
                    <a:pt x="56" y="120"/>
                  </a:lnTo>
                  <a:close/>
                  <a:moveTo>
                    <a:pt x="40" y="96"/>
                  </a:moveTo>
                  <a:cubicBezTo>
                    <a:pt x="22" y="96"/>
                    <a:pt x="8" y="82"/>
                    <a:pt x="8" y="64"/>
                  </a:cubicBezTo>
                  <a:cubicBezTo>
                    <a:pt x="8" y="46"/>
                    <a:pt x="22" y="32"/>
                    <a:pt x="40" y="32"/>
                  </a:cubicBezTo>
                  <a:cubicBezTo>
                    <a:pt x="58" y="32"/>
                    <a:pt x="72" y="46"/>
                    <a:pt x="72" y="64"/>
                  </a:cubicBezTo>
                  <a:cubicBezTo>
                    <a:pt x="72" y="82"/>
                    <a:pt x="58" y="96"/>
                    <a:pt x="4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347">
              <a:extLst>
                <a:ext uri="{FF2B5EF4-FFF2-40B4-BE49-F238E27FC236}">
                  <a16:creationId xmlns="" xmlns:a16="http://schemas.microsoft.com/office/drawing/2014/main" id="{44CDCBD0-0535-45B7-B948-C9444F93E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513" y="3305175"/>
              <a:ext cx="90488" cy="90488"/>
            </a:xfrm>
            <a:custGeom>
              <a:avLst/>
              <a:gdLst>
                <a:gd name="T0" fmla="*/ 24 w 24"/>
                <a:gd name="T1" fmla="*/ 0 h 24"/>
                <a:gd name="T2" fmla="*/ 22 w 24"/>
                <a:gd name="T3" fmla="*/ 0 h 24"/>
                <a:gd name="T4" fmla="*/ 1 w 24"/>
                <a:gd name="T5" fmla="*/ 17 h 24"/>
                <a:gd name="T6" fmla="*/ 0 w 24"/>
                <a:gd name="T7" fmla="*/ 20 h 24"/>
                <a:gd name="T8" fmla="*/ 1 w 24"/>
                <a:gd name="T9" fmla="*/ 23 h 24"/>
                <a:gd name="T10" fmla="*/ 4 w 24"/>
                <a:gd name="T11" fmla="*/ 24 h 24"/>
                <a:gd name="T12" fmla="*/ 7 w 24"/>
                <a:gd name="T13" fmla="*/ 23 h 24"/>
                <a:gd name="T14" fmla="*/ 14 w 24"/>
                <a:gd name="T15" fmla="*/ 14 h 24"/>
                <a:gd name="T16" fmla="*/ 24 w 24"/>
                <a:gd name="T17" fmla="*/ 2 h 24"/>
                <a:gd name="T18" fmla="*/ 24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cubicBezTo>
                    <a:pt x="23" y="0"/>
                    <a:pt x="23" y="0"/>
                    <a:pt x="22" y="0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2" y="24"/>
                    <a:pt x="3" y="24"/>
                    <a:pt x="4" y="24"/>
                  </a:cubicBezTo>
                  <a:cubicBezTo>
                    <a:pt x="5" y="24"/>
                    <a:pt x="6" y="24"/>
                    <a:pt x="7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1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32" name="Group 57">
            <a:extLst>
              <a:ext uri="{FF2B5EF4-FFF2-40B4-BE49-F238E27FC236}">
                <a16:creationId xmlns="" xmlns:a16="http://schemas.microsoft.com/office/drawing/2014/main" id="{1170DFDC-D8B4-4D98-BFE0-F2066B51F039}"/>
              </a:ext>
            </a:extLst>
          </p:cNvPr>
          <p:cNvGrpSpPr/>
          <p:nvPr/>
        </p:nvGrpSpPr>
        <p:grpSpPr>
          <a:xfrm>
            <a:off x="6857540" y="1453177"/>
            <a:ext cx="293666" cy="255153"/>
            <a:chOff x="2303444" y="6030256"/>
            <a:chExt cx="484188" cy="420688"/>
          </a:xfrm>
          <a:solidFill>
            <a:schemeClr val="bg1"/>
          </a:solidFill>
        </p:grpSpPr>
        <p:sp>
          <p:nvSpPr>
            <p:cNvPr id="133" name="Freeform 354">
              <a:extLst>
                <a:ext uri="{FF2B5EF4-FFF2-40B4-BE49-F238E27FC236}">
                  <a16:creationId xmlns="" xmlns:a16="http://schemas.microsoft.com/office/drawing/2014/main" id="{25C2AB61-4CA1-4288-880F-206FA570C4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3444" y="6030256"/>
              <a:ext cx="484188" cy="346075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355">
              <a:extLst>
                <a:ext uri="{FF2B5EF4-FFF2-40B4-BE49-F238E27FC236}">
                  <a16:creationId xmlns="" xmlns:a16="http://schemas.microsoft.com/office/drawing/2014/main" id="{5E7BD2DB-B29A-4910-AB61-EC7D82930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594" y="6181068"/>
              <a:ext cx="30163" cy="165100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5" name="Oval 356">
              <a:extLst>
                <a:ext uri="{FF2B5EF4-FFF2-40B4-BE49-F238E27FC236}">
                  <a16:creationId xmlns="" xmlns:a16="http://schemas.microsoft.com/office/drawing/2014/main" id="{D9B0293C-EB7C-4CAA-9A54-1DFFCE556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307" y="6360456"/>
              <a:ext cx="60325" cy="904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36" name="Group 61">
            <a:extLst>
              <a:ext uri="{FF2B5EF4-FFF2-40B4-BE49-F238E27FC236}">
                <a16:creationId xmlns="" xmlns:a16="http://schemas.microsoft.com/office/drawing/2014/main" id="{9D74F4F3-8132-4A78-B04C-0C950E2CC5FB}"/>
              </a:ext>
            </a:extLst>
          </p:cNvPr>
          <p:cNvGrpSpPr/>
          <p:nvPr/>
        </p:nvGrpSpPr>
        <p:grpSpPr>
          <a:xfrm>
            <a:off x="7596513" y="1461067"/>
            <a:ext cx="239373" cy="239373"/>
            <a:chOff x="128589" y="4298950"/>
            <a:chExt cx="298450" cy="298450"/>
          </a:xfrm>
          <a:solidFill>
            <a:schemeClr val="bg1"/>
          </a:solidFill>
        </p:grpSpPr>
        <p:sp>
          <p:nvSpPr>
            <p:cNvPr id="137" name="Freeform 178">
              <a:extLst>
                <a:ext uri="{FF2B5EF4-FFF2-40B4-BE49-F238E27FC236}">
                  <a16:creationId xmlns="" xmlns:a16="http://schemas.microsoft.com/office/drawing/2014/main" id="{1CB7DA9F-F300-4C88-A6CB-D45E673D57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589" y="4298950"/>
              <a:ext cx="298450" cy="298450"/>
            </a:xfrm>
            <a:custGeom>
              <a:avLst/>
              <a:gdLst>
                <a:gd name="T0" fmla="*/ 86 w 112"/>
                <a:gd name="T1" fmla="*/ 0 h 112"/>
                <a:gd name="T2" fmla="*/ 26 w 112"/>
                <a:gd name="T3" fmla="*/ 0 h 112"/>
                <a:gd name="T4" fmla="*/ 0 w 112"/>
                <a:gd name="T5" fmla="*/ 26 h 112"/>
                <a:gd name="T6" fmla="*/ 0 w 112"/>
                <a:gd name="T7" fmla="*/ 86 h 112"/>
                <a:gd name="T8" fmla="*/ 26 w 112"/>
                <a:gd name="T9" fmla="*/ 112 h 112"/>
                <a:gd name="T10" fmla="*/ 86 w 112"/>
                <a:gd name="T11" fmla="*/ 112 h 112"/>
                <a:gd name="T12" fmla="*/ 112 w 112"/>
                <a:gd name="T13" fmla="*/ 86 h 112"/>
                <a:gd name="T14" fmla="*/ 112 w 112"/>
                <a:gd name="T15" fmla="*/ 26 h 112"/>
                <a:gd name="T16" fmla="*/ 86 w 112"/>
                <a:gd name="T17" fmla="*/ 0 h 112"/>
                <a:gd name="T18" fmla="*/ 104 w 112"/>
                <a:gd name="T19" fmla="*/ 86 h 112"/>
                <a:gd name="T20" fmla="*/ 86 w 112"/>
                <a:gd name="T21" fmla="*/ 104 h 112"/>
                <a:gd name="T22" fmla="*/ 26 w 112"/>
                <a:gd name="T23" fmla="*/ 104 h 112"/>
                <a:gd name="T24" fmla="*/ 8 w 112"/>
                <a:gd name="T25" fmla="*/ 86 h 112"/>
                <a:gd name="T26" fmla="*/ 8 w 112"/>
                <a:gd name="T27" fmla="*/ 26 h 112"/>
                <a:gd name="T28" fmla="*/ 26 w 112"/>
                <a:gd name="T29" fmla="*/ 8 h 112"/>
                <a:gd name="T30" fmla="*/ 86 w 112"/>
                <a:gd name="T31" fmla="*/ 8 h 112"/>
                <a:gd name="T32" fmla="*/ 104 w 112"/>
                <a:gd name="T33" fmla="*/ 26 h 112"/>
                <a:gd name="T34" fmla="*/ 104 w 112"/>
                <a:gd name="T35" fmla="*/ 8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2">
                  <a:moveTo>
                    <a:pt x="8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00"/>
                    <a:pt x="12" y="112"/>
                    <a:pt x="26" y="112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100" y="112"/>
                    <a:pt x="112" y="100"/>
                    <a:pt x="112" y="86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12"/>
                    <a:pt x="100" y="0"/>
                    <a:pt x="86" y="0"/>
                  </a:cubicBezTo>
                  <a:close/>
                  <a:moveTo>
                    <a:pt x="104" y="86"/>
                  </a:moveTo>
                  <a:cubicBezTo>
                    <a:pt x="104" y="96"/>
                    <a:pt x="96" y="104"/>
                    <a:pt x="8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16" y="104"/>
                    <a:pt x="8" y="96"/>
                    <a:pt x="8" y="8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16"/>
                    <a:pt x="16" y="8"/>
                    <a:pt x="26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96" y="8"/>
                    <a:pt x="104" y="16"/>
                    <a:pt x="104" y="26"/>
                  </a:cubicBezTo>
                  <a:lnTo>
                    <a:pt x="10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179">
              <a:extLst>
                <a:ext uri="{FF2B5EF4-FFF2-40B4-BE49-F238E27FC236}">
                  <a16:creationId xmlns="" xmlns:a16="http://schemas.microsoft.com/office/drawing/2014/main" id="{95CDC589-AAC7-4AA2-B3BA-FB944CE362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976" y="4351338"/>
              <a:ext cx="65088" cy="65088"/>
            </a:xfrm>
            <a:custGeom>
              <a:avLst/>
              <a:gdLst>
                <a:gd name="T0" fmla="*/ 12 w 24"/>
                <a:gd name="T1" fmla="*/ 4 h 24"/>
                <a:gd name="T2" fmla="*/ 20 w 24"/>
                <a:gd name="T3" fmla="*/ 12 h 24"/>
                <a:gd name="T4" fmla="*/ 12 w 24"/>
                <a:gd name="T5" fmla="*/ 20 h 24"/>
                <a:gd name="T6" fmla="*/ 4 w 24"/>
                <a:gd name="T7" fmla="*/ 12 h 24"/>
                <a:gd name="T8" fmla="*/ 12 w 24"/>
                <a:gd name="T9" fmla="*/ 4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180">
              <a:extLst>
                <a:ext uri="{FF2B5EF4-FFF2-40B4-BE49-F238E27FC236}">
                  <a16:creationId xmlns="" xmlns:a16="http://schemas.microsoft.com/office/drawing/2014/main" id="{E66034E3-5375-483D-B6B8-F1C1817B2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64" y="4416425"/>
              <a:ext cx="63500" cy="63500"/>
            </a:xfrm>
            <a:custGeom>
              <a:avLst/>
              <a:gdLst>
                <a:gd name="T0" fmla="*/ 12 w 24"/>
                <a:gd name="T1" fmla="*/ 4 h 24"/>
                <a:gd name="T2" fmla="*/ 20 w 24"/>
                <a:gd name="T3" fmla="*/ 12 h 24"/>
                <a:gd name="T4" fmla="*/ 12 w 24"/>
                <a:gd name="T5" fmla="*/ 20 h 24"/>
                <a:gd name="T6" fmla="*/ 4 w 24"/>
                <a:gd name="T7" fmla="*/ 12 h 24"/>
                <a:gd name="T8" fmla="*/ 12 w 24"/>
                <a:gd name="T9" fmla="*/ 4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181">
              <a:extLst>
                <a:ext uri="{FF2B5EF4-FFF2-40B4-BE49-F238E27FC236}">
                  <a16:creationId xmlns="" xmlns:a16="http://schemas.microsoft.com/office/drawing/2014/main" id="{F494774F-F117-4557-8017-A4AD4F6B4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564" y="4351338"/>
              <a:ext cx="63500" cy="65088"/>
            </a:xfrm>
            <a:custGeom>
              <a:avLst/>
              <a:gdLst>
                <a:gd name="T0" fmla="*/ 12 w 24"/>
                <a:gd name="T1" fmla="*/ 4 h 24"/>
                <a:gd name="T2" fmla="*/ 20 w 24"/>
                <a:gd name="T3" fmla="*/ 12 h 24"/>
                <a:gd name="T4" fmla="*/ 12 w 24"/>
                <a:gd name="T5" fmla="*/ 20 h 24"/>
                <a:gd name="T6" fmla="*/ 4 w 24"/>
                <a:gd name="T7" fmla="*/ 12 h 24"/>
                <a:gd name="T8" fmla="*/ 12 w 24"/>
                <a:gd name="T9" fmla="*/ 4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182">
              <a:extLst>
                <a:ext uri="{FF2B5EF4-FFF2-40B4-BE49-F238E27FC236}">
                  <a16:creationId xmlns="" xmlns:a16="http://schemas.microsoft.com/office/drawing/2014/main" id="{F1FB6F1B-34C1-452C-B040-C3D8A7AE49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976" y="4479925"/>
              <a:ext cx="65088" cy="63500"/>
            </a:xfrm>
            <a:custGeom>
              <a:avLst/>
              <a:gdLst>
                <a:gd name="T0" fmla="*/ 12 w 24"/>
                <a:gd name="T1" fmla="*/ 4 h 24"/>
                <a:gd name="T2" fmla="*/ 20 w 24"/>
                <a:gd name="T3" fmla="*/ 12 h 24"/>
                <a:gd name="T4" fmla="*/ 12 w 24"/>
                <a:gd name="T5" fmla="*/ 20 h 24"/>
                <a:gd name="T6" fmla="*/ 4 w 24"/>
                <a:gd name="T7" fmla="*/ 12 h 24"/>
                <a:gd name="T8" fmla="*/ 12 w 24"/>
                <a:gd name="T9" fmla="*/ 4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183">
              <a:extLst>
                <a:ext uri="{FF2B5EF4-FFF2-40B4-BE49-F238E27FC236}">
                  <a16:creationId xmlns="" xmlns:a16="http://schemas.microsoft.com/office/drawing/2014/main" id="{771D3CD1-9FD1-49F7-893C-B8372E92B3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564" y="4479925"/>
              <a:ext cx="63500" cy="63500"/>
            </a:xfrm>
            <a:custGeom>
              <a:avLst/>
              <a:gdLst>
                <a:gd name="T0" fmla="*/ 12 w 24"/>
                <a:gd name="T1" fmla="*/ 4 h 24"/>
                <a:gd name="T2" fmla="*/ 20 w 24"/>
                <a:gd name="T3" fmla="*/ 12 h 24"/>
                <a:gd name="T4" fmla="*/ 12 w 24"/>
                <a:gd name="T5" fmla="*/ 20 h 24"/>
                <a:gd name="T6" fmla="*/ 4 w 24"/>
                <a:gd name="T7" fmla="*/ 12 h 24"/>
                <a:gd name="T8" fmla="*/ 12 w 24"/>
                <a:gd name="T9" fmla="*/ 4 h 24"/>
                <a:gd name="T10" fmla="*/ 12 w 24"/>
                <a:gd name="T11" fmla="*/ 0 h 24"/>
                <a:gd name="T12" fmla="*/ 0 w 24"/>
                <a:gd name="T13" fmla="*/ 12 h 24"/>
                <a:gd name="T14" fmla="*/ 12 w 24"/>
                <a:gd name="T15" fmla="*/ 24 h 24"/>
                <a:gd name="T16" fmla="*/ 24 w 24"/>
                <a:gd name="T17" fmla="*/ 12 h 24"/>
                <a:gd name="T18" fmla="*/ 12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16" y="4"/>
                    <a:pt x="20" y="8"/>
                    <a:pt x="20" y="12"/>
                  </a:cubicBezTo>
                  <a:cubicBezTo>
                    <a:pt x="20" y="16"/>
                    <a:pt x="16" y="20"/>
                    <a:pt x="12" y="20"/>
                  </a:cubicBezTo>
                  <a:cubicBezTo>
                    <a:pt x="8" y="20"/>
                    <a:pt x="4" y="16"/>
                    <a:pt x="4" y="12"/>
                  </a:cubicBezTo>
                  <a:cubicBezTo>
                    <a:pt x="4" y="8"/>
                    <a:pt x="8" y="4"/>
                    <a:pt x="12" y="4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47" name="Group 72">
            <a:extLst>
              <a:ext uri="{FF2B5EF4-FFF2-40B4-BE49-F238E27FC236}">
                <a16:creationId xmlns="" xmlns:a16="http://schemas.microsoft.com/office/drawing/2014/main" id="{A64CAFBA-C7BB-4CB2-9406-102FFF394EED}"/>
              </a:ext>
            </a:extLst>
          </p:cNvPr>
          <p:cNvGrpSpPr/>
          <p:nvPr/>
        </p:nvGrpSpPr>
        <p:grpSpPr>
          <a:xfrm>
            <a:off x="6805972" y="3268478"/>
            <a:ext cx="256937" cy="224562"/>
            <a:chOff x="8296275" y="8293096"/>
            <a:chExt cx="1385888" cy="1211261"/>
          </a:xfrm>
          <a:solidFill>
            <a:schemeClr val="bg1"/>
          </a:solidFill>
        </p:grpSpPr>
        <p:sp>
          <p:nvSpPr>
            <p:cNvPr id="148" name="Freeform 8">
              <a:extLst>
                <a:ext uri="{FF2B5EF4-FFF2-40B4-BE49-F238E27FC236}">
                  <a16:creationId xmlns="" xmlns:a16="http://schemas.microsoft.com/office/drawing/2014/main" id="{F2E878FD-59C6-415B-B49D-EA27C7DD43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6275" y="8293096"/>
              <a:ext cx="1385888" cy="1211261"/>
            </a:xfrm>
            <a:custGeom>
              <a:avLst/>
              <a:gdLst>
                <a:gd name="T0" fmla="*/ 368 w 369"/>
                <a:gd name="T1" fmla="*/ 190 h 323"/>
                <a:gd name="T2" fmla="*/ 322 w 369"/>
                <a:gd name="T3" fmla="*/ 17 h 323"/>
                <a:gd name="T4" fmla="*/ 299 w 369"/>
                <a:gd name="T5" fmla="*/ 0 h 323"/>
                <a:gd name="T6" fmla="*/ 184 w 369"/>
                <a:gd name="T7" fmla="*/ 0 h 323"/>
                <a:gd name="T8" fmla="*/ 69 w 369"/>
                <a:gd name="T9" fmla="*/ 0 h 323"/>
                <a:gd name="T10" fmla="*/ 47 w 369"/>
                <a:gd name="T11" fmla="*/ 17 h 323"/>
                <a:gd name="T12" fmla="*/ 1 w 369"/>
                <a:gd name="T13" fmla="*/ 190 h 323"/>
                <a:gd name="T14" fmla="*/ 0 w 369"/>
                <a:gd name="T15" fmla="*/ 196 h 323"/>
                <a:gd name="T16" fmla="*/ 0 w 369"/>
                <a:gd name="T17" fmla="*/ 276 h 323"/>
                <a:gd name="T18" fmla="*/ 46 w 369"/>
                <a:gd name="T19" fmla="*/ 323 h 323"/>
                <a:gd name="T20" fmla="*/ 323 w 369"/>
                <a:gd name="T21" fmla="*/ 323 h 323"/>
                <a:gd name="T22" fmla="*/ 369 w 369"/>
                <a:gd name="T23" fmla="*/ 276 h 323"/>
                <a:gd name="T24" fmla="*/ 369 w 369"/>
                <a:gd name="T25" fmla="*/ 196 h 323"/>
                <a:gd name="T26" fmla="*/ 368 w 369"/>
                <a:gd name="T27" fmla="*/ 190 h 323"/>
                <a:gd name="T28" fmla="*/ 346 w 369"/>
                <a:gd name="T29" fmla="*/ 276 h 323"/>
                <a:gd name="T30" fmla="*/ 323 w 369"/>
                <a:gd name="T31" fmla="*/ 299 h 323"/>
                <a:gd name="T32" fmla="*/ 46 w 369"/>
                <a:gd name="T33" fmla="*/ 299 h 323"/>
                <a:gd name="T34" fmla="*/ 23 w 369"/>
                <a:gd name="T35" fmla="*/ 276 h 323"/>
                <a:gd name="T36" fmla="*/ 23 w 369"/>
                <a:gd name="T37" fmla="*/ 196 h 323"/>
                <a:gd name="T38" fmla="*/ 69 w 369"/>
                <a:gd name="T39" fmla="*/ 23 h 323"/>
                <a:gd name="T40" fmla="*/ 299 w 369"/>
                <a:gd name="T41" fmla="*/ 23 h 323"/>
                <a:gd name="T42" fmla="*/ 346 w 369"/>
                <a:gd name="T43" fmla="*/ 196 h 323"/>
                <a:gd name="T44" fmla="*/ 346 w 369"/>
                <a:gd name="T45" fmla="*/ 27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9" h="323">
                  <a:moveTo>
                    <a:pt x="368" y="190"/>
                  </a:moveTo>
                  <a:cubicBezTo>
                    <a:pt x="322" y="17"/>
                    <a:pt x="322" y="17"/>
                    <a:pt x="322" y="17"/>
                  </a:cubicBezTo>
                  <a:cubicBezTo>
                    <a:pt x="319" y="7"/>
                    <a:pt x="310" y="0"/>
                    <a:pt x="299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0" y="7"/>
                    <a:pt x="47" y="17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0" y="194"/>
                    <a:pt x="0" y="19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2"/>
                    <a:pt x="21" y="323"/>
                    <a:pt x="46" y="323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48" y="323"/>
                    <a:pt x="369" y="302"/>
                    <a:pt x="369" y="276"/>
                  </a:cubicBezTo>
                  <a:cubicBezTo>
                    <a:pt x="369" y="196"/>
                    <a:pt x="369" y="196"/>
                    <a:pt x="369" y="196"/>
                  </a:cubicBezTo>
                  <a:cubicBezTo>
                    <a:pt x="369" y="194"/>
                    <a:pt x="368" y="192"/>
                    <a:pt x="368" y="190"/>
                  </a:cubicBezTo>
                  <a:close/>
                  <a:moveTo>
                    <a:pt x="346" y="276"/>
                  </a:moveTo>
                  <a:cubicBezTo>
                    <a:pt x="346" y="289"/>
                    <a:pt x="335" y="299"/>
                    <a:pt x="323" y="299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34" y="299"/>
                    <a:pt x="23" y="289"/>
                    <a:pt x="23" y="27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46" y="196"/>
                    <a:pt x="346" y="196"/>
                    <a:pt x="346" y="196"/>
                  </a:cubicBezTo>
                  <a:lnTo>
                    <a:pt x="346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9">
              <a:extLst>
                <a:ext uri="{FF2B5EF4-FFF2-40B4-BE49-F238E27FC236}">
                  <a16:creationId xmlns="" xmlns:a16="http://schemas.microsoft.com/office/drawing/2014/main" id="{29117AB7-5A4D-4D6B-9DE4-03FB5AEA43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1376" y="8466137"/>
              <a:ext cx="1055689" cy="776288"/>
            </a:xfrm>
            <a:custGeom>
              <a:avLst/>
              <a:gdLst>
                <a:gd name="T0" fmla="*/ 229 w 281"/>
                <a:gd name="T1" fmla="*/ 0 h 207"/>
                <a:gd name="T2" fmla="*/ 51 w 281"/>
                <a:gd name="T3" fmla="*/ 0 h 207"/>
                <a:gd name="T4" fmla="*/ 40 w 281"/>
                <a:gd name="T5" fmla="*/ 9 h 207"/>
                <a:gd name="T6" fmla="*/ 0 w 281"/>
                <a:gd name="T7" fmla="*/ 147 h 207"/>
                <a:gd name="T8" fmla="*/ 2 w 281"/>
                <a:gd name="T9" fmla="*/ 157 h 207"/>
                <a:gd name="T10" fmla="*/ 12 w 281"/>
                <a:gd name="T11" fmla="*/ 161 h 207"/>
                <a:gd name="T12" fmla="*/ 45 w 281"/>
                <a:gd name="T13" fmla="*/ 161 h 207"/>
                <a:gd name="T14" fmla="*/ 58 w 281"/>
                <a:gd name="T15" fmla="*/ 161 h 207"/>
                <a:gd name="T16" fmla="*/ 64 w 281"/>
                <a:gd name="T17" fmla="*/ 161 h 207"/>
                <a:gd name="T18" fmla="*/ 81 w 281"/>
                <a:gd name="T19" fmla="*/ 195 h 207"/>
                <a:gd name="T20" fmla="*/ 101 w 281"/>
                <a:gd name="T21" fmla="*/ 207 h 207"/>
                <a:gd name="T22" fmla="*/ 179 w 281"/>
                <a:gd name="T23" fmla="*/ 207 h 207"/>
                <a:gd name="T24" fmla="*/ 200 w 281"/>
                <a:gd name="T25" fmla="*/ 195 h 207"/>
                <a:gd name="T26" fmla="*/ 217 w 281"/>
                <a:gd name="T27" fmla="*/ 161 h 207"/>
                <a:gd name="T28" fmla="*/ 223 w 281"/>
                <a:gd name="T29" fmla="*/ 161 h 207"/>
                <a:gd name="T30" fmla="*/ 236 w 281"/>
                <a:gd name="T31" fmla="*/ 161 h 207"/>
                <a:gd name="T32" fmla="*/ 269 w 281"/>
                <a:gd name="T33" fmla="*/ 161 h 207"/>
                <a:gd name="T34" fmla="*/ 278 w 281"/>
                <a:gd name="T35" fmla="*/ 157 h 207"/>
                <a:gd name="T36" fmla="*/ 280 w 281"/>
                <a:gd name="T37" fmla="*/ 147 h 207"/>
                <a:gd name="T38" fmla="*/ 241 w 281"/>
                <a:gd name="T39" fmla="*/ 9 h 207"/>
                <a:gd name="T40" fmla="*/ 229 w 281"/>
                <a:gd name="T41" fmla="*/ 0 h 207"/>
                <a:gd name="T42" fmla="*/ 236 w 281"/>
                <a:gd name="T43" fmla="*/ 138 h 207"/>
                <a:gd name="T44" fmla="*/ 217 w 281"/>
                <a:gd name="T45" fmla="*/ 138 h 207"/>
                <a:gd name="T46" fmla="*/ 196 w 281"/>
                <a:gd name="T47" fmla="*/ 151 h 207"/>
                <a:gd name="T48" fmla="*/ 179 w 281"/>
                <a:gd name="T49" fmla="*/ 184 h 207"/>
                <a:gd name="T50" fmla="*/ 101 w 281"/>
                <a:gd name="T51" fmla="*/ 184 h 207"/>
                <a:gd name="T52" fmla="*/ 85 w 281"/>
                <a:gd name="T53" fmla="*/ 151 h 207"/>
                <a:gd name="T54" fmla="*/ 64 w 281"/>
                <a:gd name="T55" fmla="*/ 138 h 207"/>
                <a:gd name="T56" fmla="*/ 45 w 281"/>
                <a:gd name="T57" fmla="*/ 138 h 207"/>
                <a:gd name="T58" fmla="*/ 18 w 281"/>
                <a:gd name="T59" fmla="*/ 138 h 207"/>
                <a:gd name="T60" fmla="*/ 51 w 281"/>
                <a:gd name="T61" fmla="*/ 12 h 207"/>
                <a:gd name="T62" fmla="*/ 229 w 281"/>
                <a:gd name="T63" fmla="*/ 12 h 207"/>
                <a:gd name="T64" fmla="*/ 263 w 281"/>
                <a:gd name="T65" fmla="*/ 138 h 207"/>
                <a:gd name="T66" fmla="*/ 236 w 281"/>
                <a:gd name="T67" fmla="*/ 13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207">
                  <a:moveTo>
                    <a:pt x="229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6" y="0"/>
                    <a:pt x="41" y="4"/>
                    <a:pt x="40" y="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0" y="154"/>
                    <a:pt x="2" y="157"/>
                  </a:cubicBezTo>
                  <a:cubicBezTo>
                    <a:pt x="5" y="160"/>
                    <a:pt x="8" y="161"/>
                    <a:pt x="12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81" y="195"/>
                    <a:pt x="81" y="195"/>
                    <a:pt x="81" y="195"/>
                  </a:cubicBezTo>
                  <a:cubicBezTo>
                    <a:pt x="85" y="203"/>
                    <a:pt x="93" y="207"/>
                    <a:pt x="101" y="207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188" y="207"/>
                    <a:pt x="196" y="203"/>
                    <a:pt x="200" y="195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3" y="161"/>
                    <a:pt x="223" y="161"/>
                    <a:pt x="223" y="161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3" y="161"/>
                    <a:pt x="276" y="160"/>
                    <a:pt x="278" y="157"/>
                  </a:cubicBezTo>
                  <a:cubicBezTo>
                    <a:pt x="280" y="154"/>
                    <a:pt x="281" y="150"/>
                    <a:pt x="280" y="147"/>
                  </a:cubicBezTo>
                  <a:cubicBezTo>
                    <a:pt x="241" y="9"/>
                    <a:pt x="241" y="9"/>
                    <a:pt x="241" y="9"/>
                  </a:cubicBezTo>
                  <a:cubicBezTo>
                    <a:pt x="239" y="4"/>
                    <a:pt x="235" y="0"/>
                    <a:pt x="229" y="0"/>
                  </a:cubicBezTo>
                  <a:close/>
                  <a:moveTo>
                    <a:pt x="236" y="138"/>
                  </a:moveTo>
                  <a:cubicBezTo>
                    <a:pt x="217" y="138"/>
                    <a:pt x="217" y="138"/>
                    <a:pt x="217" y="138"/>
                  </a:cubicBezTo>
                  <a:cubicBezTo>
                    <a:pt x="208" y="138"/>
                    <a:pt x="200" y="143"/>
                    <a:pt x="196" y="151"/>
                  </a:cubicBezTo>
                  <a:cubicBezTo>
                    <a:pt x="179" y="184"/>
                    <a:pt x="179" y="184"/>
                    <a:pt x="179" y="184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81" y="143"/>
                    <a:pt x="73" y="138"/>
                    <a:pt x="64" y="138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229" y="12"/>
                    <a:pt x="229" y="12"/>
                    <a:pt x="229" y="12"/>
                  </a:cubicBezTo>
                  <a:cubicBezTo>
                    <a:pt x="263" y="138"/>
                    <a:pt x="263" y="138"/>
                    <a:pt x="263" y="138"/>
                  </a:cubicBezTo>
                  <a:lnTo>
                    <a:pt x="23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50" name="Group 75">
            <a:extLst>
              <a:ext uri="{FF2B5EF4-FFF2-40B4-BE49-F238E27FC236}">
                <a16:creationId xmlns="" xmlns:a16="http://schemas.microsoft.com/office/drawing/2014/main" id="{7EDB5242-FE45-4F35-B0FF-6172633C9141}"/>
              </a:ext>
            </a:extLst>
          </p:cNvPr>
          <p:cNvGrpSpPr/>
          <p:nvPr/>
        </p:nvGrpSpPr>
        <p:grpSpPr>
          <a:xfrm>
            <a:off x="6260532" y="1983514"/>
            <a:ext cx="224145" cy="252759"/>
            <a:chOff x="9001126" y="2228850"/>
            <a:chExt cx="298450" cy="336550"/>
          </a:xfrm>
          <a:solidFill>
            <a:schemeClr val="bg1"/>
          </a:solidFill>
        </p:grpSpPr>
        <p:sp>
          <p:nvSpPr>
            <p:cNvPr id="151" name="Freeform 81">
              <a:extLst>
                <a:ext uri="{FF2B5EF4-FFF2-40B4-BE49-F238E27FC236}">
                  <a16:creationId xmlns="" xmlns:a16="http://schemas.microsoft.com/office/drawing/2014/main" id="{C4C0AD98-4D6E-4AD5-BEA9-D5E3327047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1764" y="2228850"/>
              <a:ext cx="255588" cy="257175"/>
            </a:xfrm>
            <a:custGeom>
              <a:avLst/>
              <a:gdLst>
                <a:gd name="T0" fmla="*/ 48 w 96"/>
                <a:gd name="T1" fmla="*/ 96 h 96"/>
                <a:gd name="T2" fmla="*/ 96 w 96"/>
                <a:gd name="T3" fmla="*/ 48 h 96"/>
                <a:gd name="T4" fmla="*/ 48 w 96"/>
                <a:gd name="T5" fmla="*/ 0 h 96"/>
                <a:gd name="T6" fmla="*/ 0 w 96"/>
                <a:gd name="T7" fmla="*/ 48 h 96"/>
                <a:gd name="T8" fmla="*/ 48 w 96"/>
                <a:gd name="T9" fmla="*/ 96 h 96"/>
                <a:gd name="T10" fmla="*/ 48 w 96"/>
                <a:gd name="T11" fmla="*/ 88 h 96"/>
                <a:gd name="T12" fmla="*/ 13 w 96"/>
                <a:gd name="T13" fmla="*/ 67 h 96"/>
                <a:gd name="T14" fmla="*/ 13 w 96"/>
                <a:gd name="T15" fmla="*/ 67 h 96"/>
                <a:gd name="T16" fmla="*/ 17 w 96"/>
                <a:gd name="T17" fmla="*/ 64 h 96"/>
                <a:gd name="T18" fmla="*/ 19 w 96"/>
                <a:gd name="T19" fmla="*/ 57 h 96"/>
                <a:gd name="T20" fmla="*/ 55 w 96"/>
                <a:gd name="T21" fmla="*/ 70 h 96"/>
                <a:gd name="T22" fmla="*/ 58 w 96"/>
                <a:gd name="T23" fmla="*/ 70 h 96"/>
                <a:gd name="T24" fmla="*/ 84 w 96"/>
                <a:gd name="T25" fmla="*/ 65 h 96"/>
                <a:gd name="T26" fmla="*/ 48 w 96"/>
                <a:gd name="T27" fmla="*/ 88 h 96"/>
                <a:gd name="T28" fmla="*/ 48 w 96"/>
                <a:gd name="T29" fmla="*/ 8 h 96"/>
                <a:gd name="T30" fmla="*/ 88 w 96"/>
                <a:gd name="T31" fmla="*/ 48 h 96"/>
                <a:gd name="T32" fmla="*/ 86 w 96"/>
                <a:gd name="T33" fmla="*/ 61 h 96"/>
                <a:gd name="T34" fmla="*/ 56 w 96"/>
                <a:gd name="T35" fmla="*/ 66 h 96"/>
                <a:gd name="T36" fmla="*/ 19 w 96"/>
                <a:gd name="T37" fmla="*/ 51 h 96"/>
                <a:gd name="T38" fmla="*/ 17 w 96"/>
                <a:gd name="T39" fmla="*/ 50 h 96"/>
                <a:gd name="T40" fmla="*/ 16 w 96"/>
                <a:gd name="T41" fmla="*/ 52 h 96"/>
                <a:gd name="T42" fmla="*/ 13 w 96"/>
                <a:gd name="T43" fmla="*/ 62 h 96"/>
                <a:gd name="T44" fmla="*/ 12 w 96"/>
                <a:gd name="T45" fmla="*/ 63 h 96"/>
                <a:gd name="T46" fmla="*/ 11 w 96"/>
                <a:gd name="T47" fmla="*/ 63 h 96"/>
                <a:gd name="T48" fmla="*/ 8 w 96"/>
                <a:gd name="T49" fmla="*/ 48 h 96"/>
                <a:gd name="T50" fmla="*/ 48 w 96"/>
                <a:gd name="T51" fmla="*/ 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74" y="96"/>
                    <a:pt x="96" y="74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lose/>
                  <a:moveTo>
                    <a:pt x="48" y="88"/>
                  </a:moveTo>
                  <a:cubicBezTo>
                    <a:pt x="33" y="88"/>
                    <a:pt x="20" y="79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4" y="67"/>
                    <a:pt x="16" y="66"/>
                    <a:pt x="17" y="64"/>
                  </a:cubicBezTo>
                  <a:cubicBezTo>
                    <a:pt x="18" y="62"/>
                    <a:pt x="18" y="59"/>
                    <a:pt x="19" y="57"/>
                  </a:cubicBezTo>
                  <a:cubicBezTo>
                    <a:pt x="24" y="61"/>
                    <a:pt x="35" y="68"/>
                    <a:pt x="55" y="70"/>
                  </a:cubicBezTo>
                  <a:cubicBezTo>
                    <a:pt x="56" y="70"/>
                    <a:pt x="57" y="70"/>
                    <a:pt x="58" y="70"/>
                  </a:cubicBezTo>
                  <a:cubicBezTo>
                    <a:pt x="67" y="70"/>
                    <a:pt x="77" y="67"/>
                    <a:pt x="84" y="65"/>
                  </a:cubicBezTo>
                  <a:cubicBezTo>
                    <a:pt x="77" y="79"/>
                    <a:pt x="64" y="88"/>
                    <a:pt x="48" y="88"/>
                  </a:cubicBezTo>
                  <a:close/>
                  <a:moveTo>
                    <a:pt x="48" y="8"/>
                  </a:moveTo>
                  <a:cubicBezTo>
                    <a:pt x="70" y="8"/>
                    <a:pt x="88" y="26"/>
                    <a:pt x="88" y="48"/>
                  </a:cubicBezTo>
                  <a:cubicBezTo>
                    <a:pt x="88" y="52"/>
                    <a:pt x="87" y="57"/>
                    <a:pt x="86" y="61"/>
                  </a:cubicBezTo>
                  <a:cubicBezTo>
                    <a:pt x="80" y="63"/>
                    <a:pt x="66" y="66"/>
                    <a:pt x="56" y="66"/>
                  </a:cubicBezTo>
                  <a:cubicBezTo>
                    <a:pt x="29" y="64"/>
                    <a:pt x="20" y="51"/>
                    <a:pt x="19" y="51"/>
                  </a:cubicBezTo>
                  <a:cubicBezTo>
                    <a:pt x="19" y="51"/>
                    <a:pt x="18" y="50"/>
                    <a:pt x="17" y="50"/>
                  </a:cubicBezTo>
                  <a:cubicBezTo>
                    <a:pt x="17" y="51"/>
                    <a:pt x="16" y="51"/>
                    <a:pt x="16" y="52"/>
                  </a:cubicBezTo>
                  <a:cubicBezTo>
                    <a:pt x="16" y="52"/>
                    <a:pt x="15" y="58"/>
                    <a:pt x="13" y="62"/>
                  </a:cubicBezTo>
                  <a:cubicBezTo>
                    <a:pt x="13" y="63"/>
                    <a:pt x="12" y="63"/>
                    <a:pt x="12" y="63"/>
                  </a:cubicBezTo>
                  <a:cubicBezTo>
                    <a:pt x="12" y="63"/>
                    <a:pt x="11" y="63"/>
                    <a:pt x="11" y="63"/>
                  </a:cubicBezTo>
                  <a:cubicBezTo>
                    <a:pt x="9" y="58"/>
                    <a:pt x="8" y="53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2">
              <a:extLst>
                <a:ext uri="{FF2B5EF4-FFF2-40B4-BE49-F238E27FC236}">
                  <a16:creationId xmlns="" xmlns:a16="http://schemas.microsoft.com/office/drawing/2014/main" id="{4D631D40-4F0C-4BA8-9B1A-6F720B7E8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6" y="2447925"/>
              <a:ext cx="298450" cy="117475"/>
            </a:xfrm>
            <a:custGeom>
              <a:avLst/>
              <a:gdLst>
                <a:gd name="T0" fmla="*/ 98 w 112"/>
                <a:gd name="T1" fmla="*/ 1 h 44"/>
                <a:gd name="T2" fmla="*/ 93 w 112"/>
                <a:gd name="T3" fmla="*/ 2 h 44"/>
                <a:gd name="T4" fmla="*/ 94 w 112"/>
                <a:gd name="T5" fmla="*/ 7 h 44"/>
                <a:gd name="T6" fmla="*/ 104 w 112"/>
                <a:gd name="T7" fmla="*/ 20 h 44"/>
                <a:gd name="T8" fmla="*/ 56 w 112"/>
                <a:gd name="T9" fmla="*/ 36 h 44"/>
                <a:gd name="T10" fmla="*/ 8 w 112"/>
                <a:gd name="T11" fmla="*/ 20 h 44"/>
                <a:gd name="T12" fmla="*/ 18 w 112"/>
                <a:gd name="T13" fmla="*/ 7 h 44"/>
                <a:gd name="T14" fmla="*/ 19 w 112"/>
                <a:gd name="T15" fmla="*/ 2 h 44"/>
                <a:gd name="T16" fmla="*/ 14 w 112"/>
                <a:gd name="T17" fmla="*/ 1 h 44"/>
                <a:gd name="T18" fmla="*/ 0 w 112"/>
                <a:gd name="T19" fmla="*/ 20 h 44"/>
                <a:gd name="T20" fmla="*/ 56 w 112"/>
                <a:gd name="T21" fmla="*/ 44 h 44"/>
                <a:gd name="T22" fmla="*/ 112 w 112"/>
                <a:gd name="T23" fmla="*/ 20 h 44"/>
                <a:gd name="T24" fmla="*/ 98 w 112"/>
                <a:gd name="T2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44">
                  <a:moveTo>
                    <a:pt x="98" y="1"/>
                  </a:moveTo>
                  <a:cubicBezTo>
                    <a:pt x="97" y="0"/>
                    <a:pt x="94" y="0"/>
                    <a:pt x="93" y="2"/>
                  </a:cubicBezTo>
                  <a:cubicBezTo>
                    <a:pt x="91" y="4"/>
                    <a:pt x="92" y="6"/>
                    <a:pt x="94" y="7"/>
                  </a:cubicBezTo>
                  <a:cubicBezTo>
                    <a:pt x="101" y="13"/>
                    <a:pt x="104" y="16"/>
                    <a:pt x="104" y="20"/>
                  </a:cubicBezTo>
                  <a:cubicBezTo>
                    <a:pt x="104" y="32"/>
                    <a:pt x="91" y="36"/>
                    <a:pt x="56" y="36"/>
                  </a:cubicBezTo>
                  <a:cubicBezTo>
                    <a:pt x="21" y="36"/>
                    <a:pt x="8" y="32"/>
                    <a:pt x="8" y="20"/>
                  </a:cubicBezTo>
                  <a:cubicBezTo>
                    <a:pt x="8" y="16"/>
                    <a:pt x="11" y="13"/>
                    <a:pt x="18" y="7"/>
                  </a:cubicBezTo>
                  <a:cubicBezTo>
                    <a:pt x="20" y="6"/>
                    <a:pt x="21" y="4"/>
                    <a:pt x="19" y="2"/>
                  </a:cubicBezTo>
                  <a:cubicBezTo>
                    <a:pt x="18" y="0"/>
                    <a:pt x="15" y="0"/>
                    <a:pt x="14" y="1"/>
                  </a:cubicBezTo>
                  <a:cubicBezTo>
                    <a:pt x="7" y="6"/>
                    <a:pt x="0" y="11"/>
                    <a:pt x="0" y="20"/>
                  </a:cubicBezTo>
                  <a:cubicBezTo>
                    <a:pt x="0" y="42"/>
                    <a:pt x="29" y="44"/>
                    <a:pt x="56" y="44"/>
                  </a:cubicBezTo>
                  <a:cubicBezTo>
                    <a:pt x="83" y="44"/>
                    <a:pt x="112" y="42"/>
                    <a:pt x="112" y="20"/>
                  </a:cubicBezTo>
                  <a:cubicBezTo>
                    <a:pt x="112" y="11"/>
                    <a:pt x="105" y="6"/>
                    <a:pt x="9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53" name="Group 78">
            <a:extLst>
              <a:ext uri="{FF2B5EF4-FFF2-40B4-BE49-F238E27FC236}">
                <a16:creationId xmlns="" xmlns:a16="http://schemas.microsoft.com/office/drawing/2014/main" id="{3C8038FB-3B65-482C-B3D8-4BC5803570A5}"/>
              </a:ext>
            </a:extLst>
          </p:cNvPr>
          <p:cNvGrpSpPr/>
          <p:nvPr/>
        </p:nvGrpSpPr>
        <p:grpSpPr>
          <a:xfrm>
            <a:off x="6246323" y="2693546"/>
            <a:ext cx="261350" cy="260057"/>
            <a:chOff x="6259514" y="2238375"/>
            <a:chExt cx="320675" cy="319088"/>
          </a:xfrm>
          <a:solidFill>
            <a:schemeClr val="bg1"/>
          </a:solidFill>
        </p:grpSpPr>
        <p:sp>
          <p:nvSpPr>
            <p:cNvPr id="154" name="Freeform 70">
              <a:extLst>
                <a:ext uri="{FF2B5EF4-FFF2-40B4-BE49-F238E27FC236}">
                  <a16:creationId xmlns="" xmlns:a16="http://schemas.microsoft.com/office/drawing/2014/main" id="{76355980-6E13-4286-B84D-108A6956AF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9514" y="2238375"/>
              <a:ext cx="320675" cy="319088"/>
            </a:xfrm>
            <a:custGeom>
              <a:avLst/>
              <a:gdLst>
                <a:gd name="T0" fmla="*/ 60 w 120"/>
                <a:gd name="T1" fmla="*/ 120 h 120"/>
                <a:gd name="T2" fmla="*/ 48 w 120"/>
                <a:gd name="T3" fmla="*/ 108 h 120"/>
                <a:gd name="T4" fmla="*/ 48 w 120"/>
                <a:gd name="T5" fmla="*/ 106 h 120"/>
                <a:gd name="T6" fmla="*/ 14 w 120"/>
                <a:gd name="T7" fmla="*/ 72 h 120"/>
                <a:gd name="T8" fmla="*/ 12 w 120"/>
                <a:gd name="T9" fmla="*/ 72 h 120"/>
                <a:gd name="T10" fmla="*/ 0 w 120"/>
                <a:gd name="T11" fmla="*/ 60 h 120"/>
                <a:gd name="T12" fmla="*/ 12 w 120"/>
                <a:gd name="T13" fmla="*/ 48 h 120"/>
                <a:gd name="T14" fmla="*/ 14 w 120"/>
                <a:gd name="T15" fmla="*/ 48 h 120"/>
                <a:gd name="T16" fmla="*/ 48 w 120"/>
                <a:gd name="T17" fmla="*/ 14 h 120"/>
                <a:gd name="T18" fmla="*/ 48 w 120"/>
                <a:gd name="T19" fmla="*/ 12 h 120"/>
                <a:gd name="T20" fmla="*/ 60 w 120"/>
                <a:gd name="T21" fmla="*/ 0 h 120"/>
                <a:gd name="T22" fmla="*/ 72 w 120"/>
                <a:gd name="T23" fmla="*/ 12 h 120"/>
                <a:gd name="T24" fmla="*/ 72 w 120"/>
                <a:gd name="T25" fmla="*/ 14 h 120"/>
                <a:gd name="T26" fmla="*/ 106 w 120"/>
                <a:gd name="T27" fmla="*/ 48 h 120"/>
                <a:gd name="T28" fmla="*/ 108 w 120"/>
                <a:gd name="T29" fmla="*/ 48 h 120"/>
                <a:gd name="T30" fmla="*/ 120 w 120"/>
                <a:gd name="T31" fmla="*/ 60 h 120"/>
                <a:gd name="T32" fmla="*/ 108 w 120"/>
                <a:gd name="T33" fmla="*/ 72 h 120"/>
                <a:gd name="T34" fmla="*/ 106 w 120"/>
                <a:gd name="T35" fmla="*/ 72 h 120"/>
                <a:gd name="T36" fmla="*/ 72 w 120"/>
                <a:gd name="T37" fmla="*/ 106 h 120"/>
                <a:gd name="T38" fmla="*/ 72 w 120"/>
                <a:gd name="T39" fmla="*/ 108 h 120"/>
                <a:gd name="T40" fmla="*/ 60 w 120"/>
                <a:gd name="T41" fmla="*/ 120 h 120"/>
                <a:gd name="T42" fmla="*/ 12 w 120"/>
                <a:gd name="T43" fmla="*/ 56 h 120"/>
                <a:gd name="T44" fmla="*/ 8 w 120"/>
                <a:gd name="T45" fmla="*/ 60 h 120"/>
                <a:gd name="T46" fmla="*/ 12 w 120"/>
                <a:gd name="T47" fmla="*/ 64 h 120"/>
                <a:gd name="T48" fmla="*/ 17 w 120"/>
                <a:gd name="T49" fmla="*/ 64 h 120"/>
                <a:gd name="T50" fmla="*/ 21 w 120"/>
                <a:gd name="T51" fmla="*/ 67 h 120"/>
                <a:gd name="T52" fmla="*/ 53 w 120"/>
                <a:gd name="T53" fmla="*/ 99 h 120"/>
                <a:gd name="T54" fmla="*/ 56 w 120"/>
                <a:gd name="T55" fmla="*/ 103 h 120"/>
                <a:gd name="T56" fmla="*/ 56 w 120"/>
                <a:gd name="T57" fmla="*/ 108 h 120"/>
                <a:gd name="T58" fmla="*/ 60 w 120"/>
                <a:gd name="T59" fmla="*/ 112 h 120"/>
                <a:gd name="T60" fmla="*/ 64 w 120"/>
                <a:gd name="T61" fmla="*/ 108 h 120"/>
                <a:gd name="T62" fmla="*/ 64 w 120"/>
                <a:gd name="T63" fmla="*/ 103 h 120"/>
                <a:gd name="T64" fmla="*/ 67 w 120"/>
                <a:gd name="T65" fmla="*/ 99 h 120"/>
                <a:gd name="T66" fmla="*/ 99 w 120"/>
                <a:gd name="T67" fmla="*/ 67 h 120"/>
                <a:gd name="T68" fmla="*/ 103 w 120"/>
                <a:gd name="T69" fmla="*/ 64 h 120"/>
                <a:gd name="T70" fmla="*/ 108 w 120"/>
                <a:gd name="T71" fmla="*/ 64 h 120"/>
                <a:gd name="T72" fmla="*/ 112 w 120"/>
                <a:gd name="T73" fmla="*/ 60 h 120"/>
                <a:gd name="T74" fmla="*/ 108 w 120"/>
                <a:gd name="T75" fmla="*/ 56 h 120"/>
                <a:gd name="T76" fmla="*/ 103 w 120"/>
                <a:gd name="T77" fmla="*/ 56 h 120"/>
                <a:gd name="T78" fmla="*/ 99 w 120"/>
                <a:gd name="T79" fmla="*/ 53 h 120"/>
                <a:gd name="T80" fmla="*/ 67 w 120"/>
                <a:gd name="T81" fmla="*/ 21 h 120"/>
                <a:gd name="T82" fmla="*/ 64 w 120"/>
                <a:gd name="T83" fmla="*/ 17 h 120"/>
                <a:gd name="T84" fmla="*/ 64 w 120"/>
                <a:gd name="T85" fmla="*/ 12 h 120"/>
                <a:gd name="T86" fmla="*/ 60 w 120"/>
                <a:gd name="T87" fmla="*/ 8 h 120"/>
                <a:gd name="T88" fmla="*/ 56 w 120"/>
                <a:gd name="T89" fmla="*/ 12 h 120"/>
                <a:gd name="T90" fmla="*/ 56 w 120"/>
                <a:gd name="T91" fmla="*/ 17 h 120"/>
                <a:gd name="T92" fmla="*/ 53 w 120"/>
                <a:gd name="T93" fmla="*/ 21 h 120"/>
                <a:gd name="T94" fmla="*/ 21 w 120"/>
                <a:gd name="T95" fmla="*/ 53 h 120"/>
                <a:gd name="T96" fmla="*/ 17 w 120"/>
                <a:gd name="T97" fmla="*/ 56 h 120"/>
                <a:gd name="T98" fmla="*/ 12 w 120"/>
                <a:gd name="T99" fmla="*/ 5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0" h="120">
                  <a:moveTo>
                    <a:pt x="60" y="120"/>
                  </a:moveTo>
                  <a:cubicBezTo>
                    <a:pt x="53" y="120"/>
                    <a:pt x="48" y="115"/>
                    <a:pt x="48" y="108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31" y="102"/>
                    <a:pt x="18" y="89"/>
                    <a:pt x="14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5" y="72"/>
                    <a:pt x="0" y="67"/>
                    <a:pt x="0" y="60"/>
                  </a:cubicBezTo>
                  <a:cubicBezTo>
                    <a:pt x="0" y="53"/>
                    <a:pt x="5" y="48"/>
                    <a:pt x="12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8" y="31"/>
                    <a:pt x="31" y="18"/>
                    <a:pt x="48" y="1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5"/>
                    <a:pt x="53" y="0"/>
                    <a:pt x="60" y="0"/>
                  </a:cubicBezTo>
                  <a:cubicBezTo>
                    <a:pt x="67" y="0"/>
                    <a:pt x="72" y="5"/>
                    <a:pt x="72" y="12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89" y="18"/>
                    <a:pt x="102" y="31"/>
                    <a:pt x="106" y="48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15" y="48"/>
                    <a:pt x="120" y="53"/>
                    <a:pt x="120" y="60"/>
                  </a:cubicBezTo>
                  <a:cubicBezTo>
                    <a:pt x="120" y="67"/>
                    <a:pt x="115" y="72"/>
                    <a:pt x="108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2" y="89"/>
                    <a:pt x="89" y="102"/>
                    <a:pt x="72" y="106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72" y="115"/>
                    <a:pt x="67" y="120"/>
                    <a:pt x="60" y="120"/>
                  </a:cubicBezTo>
                  <a:close/>
                  <a:moveTo>
                    <a:pt x="12" y="56"/>
                  </a:moveTo>
                  <a:cubicBezTo>
                    <a:pt x="10" y="56"/>
                    <a:pt x="8" y="58"/>
                    <a:pt x="8" y="60"/>
                  </a:cubicBezTo>
                  <a:cubicBezTo>
                    <a:pt x="8" y="62"/>
                    <a:pt x="10" y="64"/>
                    <a:pt x="12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9" y="64"/>
                    <a:pt x="20" y="65"/>
                    <a:pt x="21" y="67"/>
                  </a:cubicBezTo>
                  <a:cubicBezTo>
                    <a:pt x="24" y="83"/>
                    <a:pt x="37" y="96"/>
                    <a:pt x="53" y="99"/>
                  </a:cubicBezTo>
                  <a:cubicBezTo>
                    <a:pt x="55" y="100"/>
                    <a:pt x="56" y="101"/>
                    <a:pt x="56" y="103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10"/>
                    <a:pt x="58" y="112"/>
                    <a:pt x="60" y="112"/>
                  </a:cubicBezTo>
                  <a:cubicBezTo>
                    <a:pt x="62" y="112"/>
                    <a:pt x="64" y="110"/>
                    <a:pt x="64" y="108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4" y="101"/>
                    <a:pt x="65" y="100"/>
                    <a:pt x="67" y="99"/>
                  </a:cubicBezTo>
                  <a:cubicBezTo>
                    <a:pt x="83" y="96"/>
                    <a:pt x="96" y="83"/>
                    <a:pt x="99" y="67"/>
                  </a:cubicBezTo>
                  <a:cubicBezTo>
                    <a:pt x="100" y="65"/>
                    <a:pt x="101" y="64"/>
                    <a:pt x="103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2" y="62"/>
                    <a:pt x="112" y="60"/>
                  </a:cubicBezTo>
                  <a:cubicBezTo>
                    <a:pt x="112" y="58"/>
                    <a:pt x="110" y="56"/>
                    <a:pt x="108" y="56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1" y="56"/>
                    <a:pt x="100" y="55"/>
                    <a:pt x="99" y="53"/>
                  </a:cubicBezTo>
                  <a:cubicBezTo>
                    <a:pt x="96" y="37"/>
                    <a:pt x="83" y="24"/>
                    <a:pt x="67" y="21"/>
                  </a:cubicBezTo>
                  <a:cubicBezTo>
                    <a:pt x="65" y="20"/>
                    <a:pt x="64" y="19"/>
                    <a:pt x="64" y="17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10"/>
                    <a:pt x="62" y="8"/>
                    <a:pt x="60" y="8"/>
                  </a:cubicBezTo>
                  <a:cubicBezTo>
                    <a:pt x="58" y="8"/>
                    <a:pt x="56" y="10"/>
                    <a:pt x="56" y="12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9"/>
                    <a:pt x="55" y="20"/>
                    <a:pt x="53" y="21"/>
                  </a:cubicBezTo>
                  <a:cubicBezTo>
                    <a:pt x="37" y="24"/>
                    <a:pt x="24" y="37"/>
                    <a:pt x="21" y="53"/>
                  </a:cubicBezTo>
                  <a:cubicBezTo>
                    <a:pt x="20" y="55"/>
                    <a:pt x="19" y="56"/>
                    <a:pt x="17" y="56"/>
                  </a:cubicBezTo>
                  <a:lnTo>
                    <a:pt x="12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71">
              <a:extLst>
                <a:ext uri="{FF2B5EF4-FFF2-40B4-BE49-F238E27FC236}">
                  <a16:creationId xmlns="" xmlns:a16="http://schemas.microsoft.com/office/drawing/2014/main" id="{A389D794-8935-4548-983C-2D32B16538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1114" y="2338388"/>
              <a:ext cx="117475" cy="117475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4 h 44"/>
                <a:gd name="T12" fmla="*/ 4 w 44"/>
                <a:gd name="T13" fmla="*/ 22 h 44"/>
                <a:gd name="T14" fmla="*/ 22 w 44"/>
                <a:gd name="T15" fmla="*/ 40 h 44"/>
                <a:gd name="T16" fmla="*/ 40 w 44"/>
                <a:gd name="T17" fmla="*/ 22 h 44"/>
                <a:gd name="T18" fmla="*/ 22 w 44"/>
                <a:gd name="T1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4"/>
                  </a:moveTo>
                  <a:cubicBezTo>
                    <a:pt x="12" y="4"/>
                    <a:pt x="4" y="12"/>
                    <a:pt x="4" y="22"/>
                  </a:cubicBezTo>
                  <a:cubicBezTo>
                    <a:pt x="4" y="32"/>
                    <a:pt x="12" y="40"/>
                    <a:pt x="22" y="40"/>
                  </a:cubicBezTo>
                  <a:cubicBezTo>
                    <a:pt x="32" y="40"/>
                    <a:pt x="40" y="32"/>
                    <a:pt x="40" y="22"/>
                  </a:cubicBezTo>
                  <a:cubicBezTo>
                    <a:pt x="40" y="12"/>
                    <a:pt x="32" y="4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BB30CE89-E111-47A6-9EA7-03BBC1204E79}"/>
              </a:ext>
            </a:extLst>
          </p:cNvPr>
          <p:cNvSpPr txBox="1"/>
          <p:nvPr/>
        </p:nvSpPr>
        <p:spPr>
          <a:xfrm>
            <a:off x="6840000" y="2284034"/>
            <a:ext cx="973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ЦМИТ</a:t>
            </a:r>
          </a:p>
        </p:txBody>
      </p:sp>
      <p:grpSp>
        <p:nvGrpSpPr>
          <p:cNvPr id="157" name="Group 26">
            <a:extLst>
              <a:ext uri="{FF2B5EF4-FFF2-40B4-BE49-F238E27FC236}">
                <a16:creationId xmlns="" xmlns:a16="http://schemas.microsoft.com/office/drawing/2014/main" id="{0C40D682-993F-4D18-92F7-61DAA88C3866}"/>
              </a:ext>
            </a:extLst>
          </p:cNvPr>
          <p:cNvGrpSpPr>
            <a:grpSpLocks noChangeAspect="1"/>
          </p:cNvGrpSpPr>
          <p:nvPr/>
        </p:nvGrpSpPr>
        <p:grpSpPr>
          <a:xfrm>
            <a:off x="7552828" y="3267049"/>
            <a:ext cx="234000" cy="234000"/>
            <a:chOff x="3149600" y="1962150"/>
            <a:chExt cx="406400" cy="406400"/>
          </a:xfrm>
          <a:solidFill>
            <a:schemeClr val="bg1"/>
          </a:solidFill>
        </p:grpSpPr>
        <p:sp>
          <p:nvSpPr>
            <p:cNvPr id="158" name="Freeform 166">
              <a:extLst>
                <a:ext uri="{FF2B5EF4-FFF2-40B4-BE49-F238E27FC236}">
                  <a16:creationId xmlns="" xmlns:a16="http://schemas.microsoft.com/office/drawing/2014/main" id="{F170FC76-4C94-406A-A575-63E03999CE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9600" y="1962150"/>
              <a:ext cx="127000" cy="406400"/>
            </a:xfrm>
            <a:custGeom>
              <a:avLst/>
              <a:gdLst/>
              <a:ahLst/>
              <a:cxnLst>
                <a:cxn ang="0">
                  <a:pos x="64" y="24"/>
                </a:cxn>
                <a:cxn ang="0">
                  <a:pos x="50" y="2"/>
                </a:cxn>
                <a:cxn ang="0">
                  <a:pos x="30" y="2"/>
                </a:cxn>
                <a:cxn ang="0">
                  <a:pos x="16" y="24"/>
                </a:cxn>
                <a:cxn ang="0">
                  <a:pos x="10" y="54"/>
                </a:cxn>
                <a:cxn ang="0">
                  <a:pos x="0" y="80"/>
                </a:cxn>
                <a:cxn ang="0">
                  <a:pos x="4" y="98"/>
                </a:cxn>
                <a:cxn ang="0">
                  <a:pos x="16" y="232"/>
                </a:cxn>
                <a:cxn ang="0">
                  <a:pos x="24" y="248"/>
                </a:cxn>
                <a:cxn ang="0">
                  <a:pos x="40" y="256"/>
                </a:cxn>
                <a:cxn ang="0">
                  <a:pos x="62" y="242"/>
                </a:cxn>
                <a:cxn ang="0">
                  <a:pos x="64" y="112"/>
                </a:cxn>
                <a:cxn ang="0">
                  <a:pos x="78" y="90"/>
                </a:cxn>
                <a:cxn ang="0">
                  <a:pos x="78" y="70"/>
                </a:cxn>
                <a:cxn ang="0">
                  <a:pos x="64" y="48"/>
                </a:cxn>
                <a:cxn ang="0">
                  <a:pos x="32" y="20"/>
                </a:cxn>
                <a:cxn ang="0">
                  <a:pos x="40" y="16"/>
                </a:cxn>
                <a:cxn ang="0">
                  <a:pos x="46" y="18"/>
                </a:cxn>
                <a:cxn ang="0">
                  <a:pos x="48" y="40"/>
                </a:cxn>
                <a:cxn ang="0">
                  <a:pos x="40" y="40"/>
                </a:cxn>
                <a:cxn ang="0">
                  <a:pos x="48" y="232"/>
                </a:cxn>
                <a:cxn ang="0">
                  <a:pos x="46" y="238"/>
                </a:cxn>
                <a:cxn ang="0">
                  <a:pos x="40" y="240"/>
                </a:cxn>
                <a:cxn ang="0">
                  <a:pos x="32" y="236"/>
                </a:cxn>
                <a:cxn ang="0">
                  <a:pos x="32" y="120"/>
                </a:cxn>
                <a:cxn ang="0">
                  <a:pos x="48" y="120"/>
                </a:cxn>
                <a:cxn ang="0">
                  <a:pos x="62" y="86"/>
                </a:cxn>
                <a:cxn ang="0">
                  <a:pos x="60" y="94"/>
                </a:cxn>
                <a:cxn ang="0">
                  <a:pos x="60" y="94"/>
                </a:cxn>
                <a:cxn ang="0">
                  <a:pos x="54" y="100"/>
                </a:cxn>
                <a:cxn ang="0">
                  <a:pos x="48" y="102"/>
                </a:cxn>
                <a:cxn ang="0">
                  <a:pos x="32" y="102"/>
                </a:cxn>
                <a:cxn ang="0">
                  <a:pos x="26" y="100"/>
                </a:cxn>
                <a:cxn ang="0">
                  <a:pos x="20" y="94"/>
                </a:cxn>
                <a:cxn ang="0">
                  <a:pos x="20" y="94"/>
                </a:cxn>
                <a:cxn ang="0">
                  <a:pos x="18" y="86"/>
                </a:cxn>
                <a:cxn ang="0">
                  <a:pos x="16" y="80"/>
                </a:cxn>
                <a:cxn ang="0">
                  <a:pos x="18" y="72"/>
                </a:cxn>
                <a:cxn ang="0">
                  <a:pos x="20" y="66"/>
                </a:cxn>
                <a:cxn ang="0">
                  <a:pos x="26" y="60"/>
                </a:cxn>
                <a:cxn ang="0">
                  <a:pos x="26" y="60"/>
                </a:cxn>
                <a:cxn ang="0">
                  <a:pos x="40" y="56"/>
                </a:cxn>
                <a:cxn ang="0">
                  <a:pos x="48" y="58"/>
                </a:cxn>
                <a:cxn ang="0">
                  <a:pos x="54" y="60"/>
                </a:cxn>
                <a:cxn ang="0">
                  <a:pos x="60" y="66"/>
                </a:cxn>
                <a:cxn ang="0">
                  <a:pos x="62" y="72"/>
                </a:cxn>
                <a:cxn ang="0">
                  <a:pos x="62" y="74"/>
                </a:cxn>
                <a:cxn ang="0">
                  <a:pos x="62" y="86"/>
                </a:cxn>
              </a:cxnLst>
              <a:rect l="0" t="0" r="r" b="b"/>
              <a:pathLst>
                <a:path w="80" h="256">
                  <a:moveTo>
                    <a:pt x="64" y="48"/>
                  </a:moveTo>
                  <a:lnTo>
                    <a:pt x="64" y="24"/>
                  </a:lnTo>
                  <a:lnTo>
                    <a:pt x="64" y="24"/>
                  </a:lnTo>
                  <a:lnTo>
                    <a:pt x="62" y="14"/>
                  </a:lnTo>
                  <a:lnTo>
                    <a:pt x="56" y="8"/>
                  </a:lnTo>
                  <a:lnTo>
                    <a:pt x="50" y="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0" y="2"/>
                  </a:lnTo>
                  <a:lnTo>
                    <a:pt x="24" y="8"/>
                  </a:lnTo>
                  <a:lnTo>
                    <a:pt x="18" y="14"/>
                  </a:lnTo>
                  <a:lnTo>
                    <a:pt x="16" y="24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0" y="54"/>
                  </a:lnTo>
                  <a:lnTo>
                    <a:pt x="4" y="62"/>
                  </a:lnTo>
                  <a:lnTo>
                    <a:pt x="2" y="7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90"/>
                  </a:lnTo>
                  <a:lnTo>
                    <a:pt x="4" y="98"/>
                  </a:lnTo>
                  <a:lnTo>
                    <a:pt x="10" y="106"/>
                  </a:lnTo>
                  <a:lnTo>
                    <a:pt x="16" y="112"/>
                  </a:lnTo>
                  <a:lnTo>
                    <a:pt x="16" y="232"/>
                  </a:lnTo>
                  <a:lnTo>
                    <a:pt x="16" y="232"/>
                  </a:lnTo>
                  <a:lnTo>
                    <a:pt x="18" y="242"/>
                  </a:lnTo>
                  <a:lnTo>
                    <a:pt x="24" y="248"/>
                  </a:lnTo>
                  <a:lnTo>
                    <a:pt x="30" y="254"/>
                  </a:lnTo>
                  <a:lnTo>
                    <a:pt x="40" y="256"/>
                  </a:lnTo>
                  <a:lnTo>
                    <a:pt x="40" y="256"/>
                  </a:lnTo>
                  <a:lnTo>
                    <a:pt x="50" y="254"/>
                  </a:lnTo>
                  <a:lnTo>
                    <a:pt x="56" y="248"/>
                  </a:lnTo>
                  <a:lnTo>
                    <a:pt x="62" y="242"/>
                  </a:lnTo>
                  <a:lnTo>
                    <a:pt x="64" y="23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70" y="106"/>
                  </a:lnTo>
                  <a:lnTo>
                    <a:pt x="76" y="98"/>
                  </a:lnTo>
                  <a:lnTo>
                    <a:pt x="78" y="9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78" y="70"/>
                  </a:lnTo>
                  <a:lnTo>
                    <a:pt x="76" y="62"/>
                  </a:lnTo>
                  <a:lnTo>
                    <a:pt x="70" y="54"/>
                  </a:lnTo>
                  <a:lnTo>
                    <a:pt x="64" y="48"/>
                  </a:lnTo>
                  <a:close/>
                  <a:moveTo>
                    <a:pt x="32" y="24"/>
                  </a:moveTo>
                  <a:lnTo>
                    <a:pt x="32" y="24"/>
                  </a:lnTo>
                  <a:lnTo>
                    <a:pt x="32" y="20"/>
                  </a:lnTo>
                  <a:lnTo>
                    <a:pt x="34" y="18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6" y="18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32" y="24"/>
                  </a:lnTo>
                  <a:close/>
                  <a:moveTo>
                    <a:pt x="48" y="232"/>
                  </a:moveTo>
                  <a:lnTo>
                    <a:pt x="48" y="232"/>
                  </a:lnTo>
                  <a:lnTo>
                    <a:pt x="48" y="236"/>
                  </a:lnTo>
                  <a:lnTo>
                    <a:pt x="46" y="238"/>
                  </a:lnTo>
                  <a:lnTo>
                    <a:pt x="44" y="240"/>
                  </a:lnTo>
                  <a:lnTo>
                    <a:pt x="40" y="240"/>
                  </a:lnTo>
                  <a:lnTo>
                    <a:pt x="40" y="240"/>
                  </a:lnTo>
                  <a:lnTo>
                    <a:pt x="36" y="240"/>
                  </a:lnTo>
                  <a:lnTo>
                    <a:pt x="34" y="238"/>
                  </a:lnTo>
                  <a:lnTo>
                    <a:pt x="32" y="236"/>
                  </a:lnTo>
                  <a:lnTo>
                    <a:pt x="32" y="232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40" y="120"/>
                  </a:lnTo>
                  <a:lnTo>
                    <a:pt x="40" y="120"/>
                  </a:lnTo>
                  <a:lnTo>
                    <a:pt x="48" y="120"/>
                  </a:lnTo>
                  <a:lnTo>
                    <a:pt x="48" y="232"/>
                  </a:lnTo>
                  <a:close/>
                  <a:moveTo>
                    <a:pt x="62" y="86"/>
                  </a:moveTo>
                  <a:lnTo>
                    <a:pt x="62" y="86"/>
                  </a:lnTo>
                  <a:lnTo>
                    <a:pt x="62" y="88"/>
                  </a:lnTo>
                  <a:lnTo>
                    <a:pt x="62" y="88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48" y="102"/>
                  </a:lnTo>
                  <a:lnTo>
                    <a:pt x="48" y="102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32" y="102"/>
                  </a:lnTo>
                  <a:lnTo>
                    <a:pt x="32" y="102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2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</a:endParaRPr>
            </a:p>
          </p:txBody>
        </p:sp>
        <p:sp>
          <p:nvSpPr>
            <p:cNvPr id="159" name="Freeform 171">
              <a:extLst>
                <a:ext uri="{FF2B5EF4-FFF2-40B4-BE49-F238E27FC236}">
                  <a16:creationId xmlns="" xmlns:a16="http://schemas.microsoft.com/office/drawing/2014/main" id="{A96B1439-96F5-4B74-8723-20A96B3CA3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0" y="1962150"/>
              <a:ext cx="127000" cy="406400"/>
            </a:xfrm>
            <a:custGeom>
              <a:avLst/>
              <a:gdLst/>
              <a:ahLst/>
              <a:cxnLst>
                <a:cxn ang="0">
                  <a:pos x="64" y="24"/>
                </a:cxn>
                <a:cxn ang="0">
                  <a:pos x="50" y="2"/>
                </a:cxn>
                <a:cxn ang="0">
                  <a:pos x="30" y="2"/>
                </a:cxn>
                <a:cxn ang="0">
                  <a:pos x="16" y="24"/>
                </a:cxn>
                <a:cxn ang="0">
                  <a:pos x="10" y="54"/>
                </a:cxn>
                <a:cxn ang="0">
                  <a:pos x="0" y="80"/>
                </a:cxn>
                <a:cxn ang="0">
                  <a:pos x="4" y="98"/>
                </a:cxn>
                <a:cxn ang="0">
                  <a:pos x="16" y="232"/>
                </a:cxn>
                <a:cxn ang="0">
                  <a:pos x="24" y="248"/>
                </a:cxn>
                <a:cxn ang="0">
                  <a:pos x="40" y="256"/>
                </a:cxn>
                <a:cxn ang="0">
                  <a:pos x="62" y="242"/>
                </a:cxn>
                <a:cxn ang="0">
                  <a:pos x="64" y="112"/>
                </a:cxn>
                <a:cxn ang="0">
                  <a:pos x="78" y="90"/>
                </a:cxn>
                <a:cxn ang="0">
                  <a:pos x="78" y="70"/>
                </a:cxn>
                <a:cxn ang="0">
                  <a:pos x="64" y="48"/>
                </a:cxn>
                <a:cxn ang="0">
                  <a:pos x="32" y="20"/>
                </a:cxn>
                <a:cxn ang="0">
                  <a:pos x="40" y="16"/>
                </a:cxn>
                <a:cxn ang="0">
                  <a:pos x="46" y="18"/>
                </a:cxn>
                <a:cxn ang="0">
                  <a:pos x="48" y="40"/>
                </a:cxn>
                <a:cxn ang="0">
                  <a:pos x="40" y="40"/>
                </a:cxn>
                <a:cxn ang="0">
                  <a:pos x="48" y="232"/>
                </a:cxn>
                <a:cxn ang="0">
                  <a:pos x="46" y="238"/>
                </a:cxn>
                <a:cxn ang="0">
                  <a:pos x="40" y="240"/>
                </a:cxn>
                <a:cxn ang="0">
                  <a:pos x="32" y="236"/>
                </a:cxn>
                <a:cxn ang="0">
                  <a:pos x="32" y="120"/>
                </a:cxn>
                <a:cxn ang="0">
                  <a:pos x="48" y="120"/>
                </a:cxn>
                <a:cxn ang="0">
                  <a:pos x="62" y="86"/>
                </a:cxn>
                <a:cxn ang="0">
                  <a:pos x="60" y="94"/>
                </a:cxn>
                <a:cxn ang="0">
                  <a:pos x="60" y="94"/>
                </a:cxn>
                <a:cxn ang="0">
                  <a:pos x="54" y="100"/>
                </a:cxn>
                <a:cxn ang="0">
                  <a:pos x="48" y="102"/>
                </a:cxn>
                <a:cxn ang="0">
                  <a:pos x="32" y="102"/>
                </a:cxn>
                <a:cxn ang="0">
                  <a:pos x="26" y="100"/>
                </a:cxn>
                <a:cxn ang="0">
                  <a:pos x="20" y="94"/>
                </a:cxn>
                <a:cxn ang="0">
                  <a:pos x="20" y="94"/>
                </a:cxn>
                <a:cxn ang="0">
                  <a:pos x="18" y="86"/>
                </a:cxn>
                <a:cxn ang="0">
                  <a:pos x="16" y="80"/>
                </a:cxn>
                <a:cxn ang="0">
                  <a:pos x="18" y="72"/>
                </a:cxn>
                <a:cxn ang="0">
                  <a:pos x="20" y="66"/>
                </a:cxn>
                <a:cxn ang="0">
                  <a:pos x="26" y="60"/>
                </a:cxn>
                <a:cxn ang="0">
                  <a:pos x="26" y="60"/>
                </a:cxn>
                <a:cxn ang="0">
                  <a:pos x="40" y="56"/>
                </a:cxn>
                <a:cxn ang="0">
                  <a:pos x="48" y="58"/>
                </a:cxn>
                <a:cxn ang="0">
                  <a:pos x="54" y="60"/>
                </a:cxn>
                <a:cxn ang="0">
                  <a:pos x="60" y="66"/>
                </a:cxn>
                <a:cxn ang="0">
                  <a:pos x="62" y="72"/>
                </a:cxn>
                <a:cxn ang="0">
                  <a:pos x="62" y="74"/>
                </a:cxn>
                <a:cxn ang="0">
                  <a:pos x="62" y="86"/>
                </a:cxn>
              </a:cxnLst>
              <a:rect l="0" t="0" r="r" b="b"/>
              <a:pathLst>
                <a:path w="80" h="256">
                  <a:moveTo>
                    <a:pt x="64" y="48"/>
                  </a:moveTo>
                  <a:lnTo>
                    <a:pt x="64" y="24"/>
                  </a:lnTo>
                  <a:lnTo>
                    <a:pt x="64" y="24"/>
                  </a:lnTo>
                  <a:lnTo>
                    <a:pt x="62" y="14"/>
                  </a:lnTo>
                  <a:lnTo>
                    <a:pt x="56" y="8"/>
                  </a:lnTo>
                  <a:lnTo>
                    <a:pt x="50" y="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0" y="2"/>
                  </a:lnTo>
                  <a:lnTo>
                    <a:pt x="24" y="8"/>
                  </a:lnTo>
                  <a:lnTo>
                    <a:pt x="18" y="14"/>
                  </a:lnTo>
                  <a:lnTo>
                    <a:pt x="16" y="24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0" y="54"/>
                  </a:lnTo>
                  <a:lnTo>
                    <a:pt x="4" y="62"/>
                  </a:lnTo>
                  <a:lnTo>
                    <a:pt x="2" y="7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90"/>
                  </a:lnTo>
                  <a:lnTo>
                    <a:pt x="4" y="98"/>
                  </a:lnTo>
                  <a:lnTo>
                    <a:pt x="10" y="106"/>
                  </a:lnTo>
                  <a:lnTo>
                    <a:pt x="16" y="112"/>
                  </a:lnTo>
                  <a:lnTo>
                    <a:pt x="16" y="232"/>
                  </a:lnTo>
                  <a:lnTo>
                    <a:pt x="16" y="232"/>
                  </a:lnTo>
                  <a:lnTo>
                    <a:pt x="18" y="242"/>
                  </a:lnTo>
                  <a:lnTo>
                    <a:pt x="24" y="248"/>
                  </a:lnTo>
                  <a:lnTo>
                    <a:pt x="30" y="254"/>
                  </a:lnTo>
                  <a:lnTo>
                    <a:pt x="40" y="256"/>
                  </a:lnTo>
                  <a:lnTo>
                    <a:pt x="40" y="256"/>
                  </a:lnTo>
                  <a:lnTo>
                    <a:pt x="50" y="254"/>
                  </a:lnTo>
                  <a:lnTo>
                    <a:pt x="56" y="248"/>
                  </a:lnTo>
                  <a:lnTo>
                    <a:pt x="62" y="242"/>
                  </a:lnTo>
                  <a:lnTo>
                    <a:pt x="64" y="23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70" y="106"/>
                  </a:lnTo>
                  <a:lnTo>
                    <a:pt x="76" y="98"/>
                  </a:lnTo>
                  <a:lnTo>
                    <a:pt x="78" y="9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78" y="70"/>
                  </a:lnTo>
                  <a:lnTo>
                    <a:pt x="76" y="62"/>
                  </a:lnTo>
                  <a:lnTo>
                    <a:pt x="70" y="54"/>
                  </a:lnTo>
                  <a:lnTo>
                    <a:pt x="64" y="48"/>
                  </a:lnTo>
                  <a:close/>
                  <a:moveTo>
                    <a:pt x="32" y="24"/>
                  </a:moveTo>
                  <a:lnTo>
                    <a:pt x="32" y="24"/>
                  </a:lnTo>
                  <a:lnTo>
                    <a:pt x="32" y="20"/>
                  </a:lnTo>
                  <a:lnTo>
                    <a:pt x="34" y="18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6" y="18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32" y="24"/>
                  </a:lnTo>
                  <a:close/>
                  <a:moveTo>
                    <a:pt x="48" y="232"/>
                  </a:moveTo>
                  <a:lnTo>
                    <a:pt x="48" y="232"/>
                  </a:lnTo>
                  <a:lnTo>
                    <a:pt x="48" y="236"/>
                  </a:lnTo>
                  <a:lnTo>
                    <a:pt x="46" y="238"/>
                  </a:lnTo>
                  <a:lnTo>
                    <a:pt x="44" y="240"/>
                  </a:lnTo>
                  <a:lnTo>
                    <a:pt x="40" y="240"/>
                  </a:lnTo>
                  <a:lnTo>
                    <a:pt x="40" y="240"/>
                  </a:lnTo>
                  <a:lnTo>
                    <a:pt x="36" y="240"/>
                  </a:lnTo>
                  <a:lnTo>
                    <a:pt x="34" y="238"/>
                  </a:lnTo>
                  <a:lnTo>
                    <a:pt x="32" y="236"/>
                  </a:lnTo>
                  <a:lnTo>
                    <a:pt x="32" y="232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40" y="120"/>
                  </a:lnTo>
                  <a:lnTo>
                    <a:pt x="40" y="120"/>
                  </a:lnTo>
                  <a:lnTo>
                    <a:pt x="48" y="120"/>
                  </a:lnTo>
                  <a:lnTo>
                    <a:pt x="48" y="232"/>
                  </a:lnTo>
                  <a:close/>
                  <a:moveTo>
                    <a:pt x="62" y="86"/>
                  </a:moveTo>
                  <a:lnTo>
                    <a:pt x="62" y="86"/>
                  </a:lnTo>
                  <a:lnTo>
                    <a:pt x="62" y="88"/>
                  </a:lnTo>
                  <a:lnTo>
                    <a:pt x="62" y="88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48" y="102"/>
                  </a:lnTo>
                  <a:lnTo>
                    <a:pt x="48" y="102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32" y="102"/>
                  </a:lnTo>
                  <a:lnTo>
                    <a:pt x="32" y="102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2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</a:endParaRPr>
            </a:p>
          </p:txBody>
        </p:sp>
        <p:sp>
          <p:nvSpPr>
            <p:cNvPr id="160" name="Freeform 176">
              <a:extLst>
                <a:ext uri="{FF2B5EF4-FFF2-40B4-BE49-F238E27FC236}">
                  <a16:creationId xmlns="" xmlns:a16="http://schemas.microsoft.com/office/drawing/2014/main" id="{B7639847-C8D6-4558-8EF9-1670177D95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9300" y="1962150"/>
              <a:ext cx="127000" cy="406400"/>
            </a:xfrm>
            <a:custGeom>
              <a:avLst/>
              <a:gdLst/>
              <a:ahLst/>
              <a:cxnLst>
                <a:cxn ang="0">
                  <a:pos x="64" y="24"/>
                </a:cxn>
                <a:cxn ang="0">
                  <a:pos x="50" y="2"/>
                </a:cxn>
                <a:cxn ang="0">
                  <a:pos x="30" y="2"/>
                </a:cxn>
                <a:cxn ang="0">
                  <a:pos x="16" y="24"/>
                </a:cxn>
                <a:cxn ang="0">
                  <a:pos x="10" y="150"/>
                </a:cxn>
                <a:cxn ang="0">
                  <a:pos x="0" y="176"/>
                </a:cxn>
                <a:cxn ang="0">
                  <a:pos x="4" y="194"/>
                </a:cxn>
                <a:cxn ang="0">
                  <a:pos x="16" y="232"/>
                </a:cxn>
                <a:cxn ang="0">
                  <a:pos x="24" y="248"/>
                </a:cxn>
                <a:cxn ang="0">
                  <a:pos x="40" y="256"/>
                </a:cxn>
                <a:cxn ang="0">
                  <a:pos x="62" y="242"/>
                </a:cxn>
                <a:cxn ang="0">
                  <a:pos x="64" y="208"/>
                </a:cxn>
                <a:cxn ang="0">
                  <a:pos x="78" y="186"/>
                </a:cxn>
                <a:cxn ang="0">
                  <a:pos x="78" y="166"/>
                </a:cxn>
                <a:cxn ang="0">
                  <a:pos x="64" y="144"/>
                </a:cxn>
                <a:cxn ang="0">
                  <a:pos x="32" y="20"/>
                </a:cxn>
                <a:cxn ang="0">
                  <a:pos x="40" y="16"/>
                </a:cxn>
                <a:cxn ang="0">
                  <a:pos x="46" y="18"/>
                </a:cxn>
                <a:cxn ang="0">
                  <a:pos x="48" y="136"/>
                </a:cxn>
                <a:cxn ang="0">
                  <a:pos x="40" y="136"/>
                </a:cxn>
                <a:cxn ang="0">
                  <a:pos x="48" y="232"/>
                </a:cxn>
                <a:cxn ang="0">
                  <a:pos x="46" y="238"/>
                </a:cxn>
                <a:cxn ang="0">
                  <a:pos x="40" y="240"/>
                </a:cxn>
                <a:cxn ang="0">
                  <a:pos x="32" y="236"/>
                </a:cxn>
                <a:cxn ang="0">
                  <a:pos x="32" y="216"/>
                </a:cxn>
                <a:cxn ang="0">
                  <a:pos x="48" y="216"/>
                </a:cxn>
                <a:cxn ang="0">
                  <a:pos x="62" y="182"/>
                </a:cxn>
                <a:cxn ang="0">
                  <a:pos x="60" y="190"/>
                </a:cxn>
                <a:cxn ang="0">
                  <a:pos x="60" y="190"/>
                </a:cxn>
                <a:cxn ang="0">
                  <a:pos x="54" y="196"/>
                </a:cxn>
                <a:cxn ang="0">
                  <a:pos x="48" y="198"/>
                </a:cxn>
                <a:cxn ang="0">
                  <a:pos x="32" y="198"/>
                </a:cxn>
                <a:cxn ang="0">
                  <a:pos x="26" y="196"/>
                </a:cxn>
                <a:cxn ang="0">
                  <a:pos x="20" y="190"/>
                </a:cxn>
                <a:cxn ang="0">
                  <a:pos x="20" y="190"/>
                </a:cxn>
                <a:cxn ang="0">
                  <a:pos x="18" y="182"/>
                </a:cxn>
                <a:cxn ang="0">
                  <a:pos x="16" y="176"/>
                </a:cxn>
                <a:cxn ang="0">
                  <a:pos x="18" y="168"/>
                </a:cxn>
                <a:cxn ang="0">
                  <a:pos x="20" y="162"/>
                </a:cxn>
                <a:cxn ang="0">
                  <a:pos x="26" y="156"/>
                </a:cxn>
                <a:cxn ang="0">
                  <a:pos x="26" y="156"/>
                </a:cxn>
                <a:cxn ang="0">
                  <a:pos x="40" y="152"/>
                </a:cxn>
                <a:cxn ang="0">
                  <a:pos x="48" y="154"/>
                </a:cxn>
                <a:cxn ang="0">
                  <a:pos x="54" y="156"/>
                </a:cxn>
                <a:cxn ang="0">
                  <a:pos x="60" y="162"/>
                </a:cxn>
                <a:cxn ang="0">
                  <a:pos x="62" y="168"/>
                </a:cxn>
                <a:cxn ang="0">
                  <a:pos x="62" y="170"/>
                </a:cxn>
                <a:cxn ang="0">
                  <a:pos x="62" y="182"/>
                </a:cxn>
              </a:cxnLst>
              <a:rect l="0" t="0" r="r" b="b"/>
              <a:pathLst>
                <a:path w="80" h="256">
                  <a:moveTo>
                    <a:pt x="64" y="144"/>
                  </a:moveTo>
                  <a:lnTo>
                    <a:pt x="64" y="24"/>
                  </a:lnTo>
                  <a:lnTo>
                    <a:pt x="64" y="24"/>
                  </a:lnTo>
                  <a:lnTo>
                    <a:pt x="62" y="14"/>
                  </a:lnTo>
                  <a:lnTo>
                    <a:pt x="56" y="8"/>
                  </a:lnTo>
                  <a:lnTo>
                    <a:pt x="50" y="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0" y="2"/>
                  </a:lnTo>
                  <a:lnTo>
                    <a:pt x="24" y="8"/>
                  </a:lnTo>
                  <a:lnTo>
                    <a:pt x="18" y="14"/>
                  </a:lnTo>
                  <a:lnTo>
                    <a:pt x="16" y="24"/>
                  </a:lnTo>
                  <a:lnTo>
                    <a:pt x="16" y="144"/>
                  </a:lnTo>
                  <a:lnTo>
                    <a:pt x="16" y="144"/>
                  </a:lnTo>
                  <a:lnTo>
                    <a:pt x="10" y="150"/>
                  </a:lnTo>
                  <a:lnTo>
                    <a:pt x="4" y="158"/>
                  </a:lnTo>
                  <a:lnTo>
                    <a:pt x="2" y="166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2" y="186"/>
                  </a:lnTo>
                  <a:lnTo>
                    <a:pt x="4" y="194"/>
                  </a:lnTo>
                  <a:lnTo>
                    <a:pt x="10" y="202"/>
                  </a:lnTo>
                  <a:lnTo>
                    <a:pt x="16" y="208"/>
                  </a:lnTo>
                  <a:lnTo>
                    <a:pt x="16" y="232"/>
                  </a:lnTo>
                  <a:lnTo>
                    <a:pt x="16" y="232"/>
                  </a:lnTo>
                  <a:lnTo>
                    <a:pt x="18" y="242"/>
                  </a:lnTo>
                  <a:lnTo>
                    <a:pt x="24" y="248"/>
                  </a:lnTo>
                  <a:lnTo>
                    <a:pt x="30" y="254"/>
                  </a:lnTo>
                  <a:lnTo>
                    <a:pt x="40" y="256"/>
                  </a:lnTo>
                  <a:lnTo>
                    <a:pt x="40" y="256"/>
                  </a:lnTo>
                  <a:lnTo>
                    <a:pt x="50" y="254"/>
                  </a:lnTo>
                  <a:lnTo>
                    <a:pt x="56" y="248"/>
                  </a:lnTo>
                  <a:lnTo>
                    <a:pt x="62" y="242"/>
                  </a:lnTo>
                  <a:lnTo>
                    <a:pt x="64" y="23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70" y="202"/>
                  </a:lnTo>
                  <a:lnTo>
                    <a:pt x="76" y="194"/>
                  </a:lnTo>
                  <a:lnTo>
                    <a:pt x="78" y="186"/>
                  </a:lnTo>
                  <a:lnTo>
                    <a:pt x="80" y="176"/>
                  </a:lnTo>
                  <a:lnTo>
                    <a:pt x="80" y="176"/>
                  </a:lnTo>
                  <a:lnTo>
                    <a:pt x="78" y="166"/>
                  </a:lnTo>
                  <a:lnTo>
                    <a:pt x="76" y="158"/>
                  </a:lnTo>
                  <a:lnTo>
                    <a:pt x="70" y="150"/>
                  </a:lnTo>
                  <a:lnTo>
                    <a:pt x="64" y="144"/>
                  </a:lnTo>
                  <a:close/>
                  <a:moveTo>
                    <a:pt x="32" y="24"/>
                  </a:moveTo>
                  <a:lnTo>
                    <a:pt x="32" y="24"/>
                  </a:lnTo>
                  <a:lnTo>
                    <a:pt x="32" y="20"/>
                  </a:lnTo>
                  <a:lnTo>
                    <a:pt x="34" y="18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6" y="18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32" y="136"/>
                  </a:lnTo>
                  <a:lnTo>
                    <a:pt x="32" y="24"/>
                  </a:lnTo>
                  <a:close/>
                  <a:moveTo>
                    <a:pt x="48" y="232"/>
                  </a:moveTo>
                  <a:lnTo>
                    <a:pt x="48" y="232"/>
                  </a:lnTo>
                  <a:lnTo>
                    <a:pt x="48" y="236"/>
                  </a:lnTo>
                  <a:lnTo>
                    <a:pt x="46" y="238"/>
                  </a:lnTo>
                  <a:lnTo>
                    <a:pt x="44" y="240"/>
                  </a:lnTo>
                  <a:lnTo>
                    <a:pt x="40" y="240"/>
                  </a:lnTo>
                  <a:lnTo>
                    <a:pt x="40" y="240"/>
                  </a:lnTo>
                  <a:lnTo>
                    <a:pt x="36" y="240"/>
                  </a:lnTo>
                  <a:lnTo>
                    <a:pt x="34" y="238"/>
                  </a:lnTo>
                  <a:lnTo>
                    <a:pt x="32" y="236"/>
                  </a:lnTo>
                  <a:lnTo>
                    <a:pt x="32" y="232"/>
                  </a:lnTo>
                  <a:lnTo>
                    <a:pt x="32" y="216"/>
                  </a:lnTo>
                  <a:lnTo>
                    <a:pt x="32" y="216"/>
                  </a:lnTo>
                  <a:lnTo>
                    <a:pt x="40" y="216"/>
                  </a:lnTo>
                  <a:lnTo>
                    <a:pt x="40" y="216"/>
                  </a:lnTo>
                  <a:lnTo>
                    <a:pt x="48" y="216"/>
                  </a:lnTo>
                  <a:lnTo>
                    <a:pt x="48" y="232"/>
                  </a:lnTo>
                  <a:close/>
                  <a:moveTo>
                    <a:pt x="62" y="182"/>
                  </a:moveTo>
                  <a:lnTo>
                    <a:pt x="62" y="182"/>
                  </a:lnTo>
                  <a:lnTo>
                    <a:pt x="62" y="184"/>
                  </a:lnTo>
                  <a:lnTo>
                    <a:pt x="62" y="184"/>
                  </a:lnTo>
                  <a:lnTo>
                    <a:pt x="60" y="190"/>
                  </a:lnTo>
                  <a:lnTo>
                    <a:pt x="60" y="190"/>
                  </a:lnTo>
                  <a:lnTo>
                    <a:pt x="60" y="190"/>
                  </a:lnTo>
                  <a:lnTo>
                    <a:pt x="60" y="190"/>
                  </a:lnTo>
                  <a:lnTo>
                    <a:pt x="54" y="196"/>
                  </a:lnTo>
                  <a:lnTo>
                    <a:pt x="54" y="196"/>
                  </a:lnTo>
                  <a:lnTo>
                    <a:pt x="54" y="196"/>
                  </a:lnTo>
                  <a:lnTo>
                    <a:pt x="54" y="196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0" y="200"/>
                  </a:lnTo>
                  <a:lnTo>
                    <a:pt x="40" y="200"/>
                  </a:lnTo>
                  <a:lnTo>
                    <a:pt x="32" y="198"/>
                  </a:lnTo>
                  <a:lnTo>
                    <a:pt x="32" y="198"/>
                  </a:lnTo>
                  <a:lnTo>
                    <a:pt x="26" y="196"/>
                  </a:lnTo>
                  <a:lnTo>
                    <a:pt x="26" y="196"/>
                  </a:lnTo>
                  <a:lnTo>
                    <a:pt x="26" y="196"/>
                  </a:lnTo>
                  <a:lnTo>
                    <a:pt x="26" y="196"/>
                  </a:lnTo>
                  <a:lnTo>
                    <a:pt x="20" y="190"/>
                  </a:lnTo>
                  <a:lnTo>
                    <a:pt x="20" y="190"/>
                  </a:lnTo>
                  <a:lnTo>
                    <a:pt x="20" y="190"/>
                  </a:lnTo>
                  <a:lnTo>
                    <a:pt x="20" y="190"/>
                  </a:lnTo>
                  <a:lnTo>
                    <a:pt x="18" y="184"/>
                  </a:lnTo>
                  <a:lnTo>
                    <a:pt x="18" y="184"/>
                  </a:lnTo>
                  <a:lnTo>
                    <a:pt x="18" y="182"/>
                  </a:lnTo>
                  <a:lnTo>
                    <a:pt x="18" y="182"/>
                  </a:lnTo>
                  <a:lnTo>
                    <a:pt x="16" y="176"/>
                  </a:lnTo>
                  <a:lnTo>
                    <a:pt x="16" y="176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18" y="168"/>
                  </a:lnTo>
                  <a:lnTo>
                    <a:pt x="18" y="168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32" y="154"/>
                  </a:lnTo>
                  <a:lnTo>
                    <a:pt x="32" y="154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48" y="154"/>
                  </a:lnTo>
                  <a:lnTo>
                    <a:pt x="48" y="154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60" y="162"/>
                  </a:lnTo>
                  <a:lnTo>
                    <a:pt x="60" y="162"/>
                  </a:lnTo>
                  <a:lnTo>
                    <a:pt x="60" y="162"/>
                  </a:lnTo>
                  <a:lnTo>
                    <a:pt x="62" y="168"/>
                  </a:lnTo>
                  <a:lnTo>
                    <a:pt x="62" y="168"/>
                  </a:lnTo>
                  <a:lnTo>
                    <a:pt x="62" y="170"/>
                  </a:lnTo>
                  <a:lnTo>
                    <a:pt x="62" y="170"/>
                  </a:lnTo>
                  <a:lnTo>
                    <a:pt x="64" y="176"/>
                  </a:lnTo>
                  <a:lnTo>
                    <a:pt x="64" y="176"/>
                  </a:lnTo>
                  <a:lnTo>
                    <a:pt x="62" y="1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2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75">
            <a:extLst>
              <a:ext uri="{FF2B5EF4-FFF2-40B4-BE49-F238E27FC236}">
                <a16:creationId xmlns="" xmlns:a16="http://schemas.microsoft.com/office/drawing/2014/main" id="{EECEB1F2-2C72-4922-AEEB-930AED46C1D9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19" name="Freeform 287">
              <a:extLst>
                <a:ext uri="{FF2B5EF4-FFF2-40B4-BE49-F238E27FC236}">
                  <a16:creationId xmlns="" xmlns:a16="http://schemas.microsoft.com/office/drawing/2014/main" id="{30C4DA2F-9AB1-4467-8C76-DCBD35D4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0" name="Freeform 288">
              <a:extLst>
                <a:ext uri="{FF2B5EF4-FFF2-40B4-BE49-F238E27FC236}">
                  <a16:creationId xmlns="" xmlns:a16="http://schemas.microsoft.com/office/drawing/2014/main" id="{D5F31E69-B1E7-4A92-AB6B-E2FBC13ED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1" name="Freeform 289">
              <a:extLst>
                <a:ext uri="{FF2B5EF4-FFF2-40B4-BE49-F238E27FC236}">
                  <a16:creationId xmlns="" xmlns:a16="http://schemas.microsoft.com/office/drawing/2014/main" id="{B2E8ED63-3AE9-4B23-8592-925A14608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2" name="Freeform 290">
              <a:extLst>
                <a:ext uri="{FF2B5EF4-FFF2-40B4-BE49-F238E27FC236}">
                  <a16:creationId xmlns="" xmlns:a16="http://schemas.microsoft.com/office/drawing/2014/main" id="{C1449206-000C-4749-B6C6-1A7270B3D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3" name="Freeform 291">
              <a:extLst>
                <a:ext uri="{FF2B5EF4-FFF2-40B4-BE49-F238E27FC236}">
                  <a16:creationId xmlns="" xmlns:a16="http://schemas.microsoft.com/office/drawing/2014/main" id="{6E067F45-E2BD-4B91-AA3E-DC49CC918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4" name="Freeform 292">
              <a:extLst>
                <a:ext uri="{FF2B5EF4-FFF2-40B4-BE49-F238E27FC236}">
                  <a16:creationId xmlns="" xmlns:a16="http://schemas.microsoft.com/office/drawing/2014/main" id="{400A742F-76C0-4E1F-9223-2E2BAC4E3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5" name="Freeform 293">
              <a:extLst>
                <a:ext uri="{FF2B5EF4-FFF2-40B4-BE49-F238E27FC236}">
                  <a16:creationId xmlns="" xmlns:a16="http://schemas.microsoft.com/office/drawing/2014/main" id="{18390EDD-4B98-4017-95A2-6200A6AB1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6" name="Freeform 294">
              <a:extLst>
                <a:ext uri="{FF2B5EF4-FFF2-40B4-BE49-F238E27FC236}">
                  <a16:creationId xmlns="" xmlns:a16="http://schemas.microsoft.com/office/drawing/2014/main" id="{18A3CE72-FB85-4D0C-B0AE-E883CFE1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7" name="Freeform 295">
              <a:extLst>
                <a:ext uri="{FF2B5EF4-FFF2-40B4-BE49-F238E27FC236}">
                  <a16:creationId xmlns="" xmlns:a16="http://schemas.microsoft.com/office/drawing/2014/main" id="{6C87A445-EC9A-444E-9488-396B42C9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C2C598E-AD9C-4FAA-A7F1-C906FB645CEC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араллелограмм 41">
            <a:extLst>
              <a:ext uri="{FF2B5EF4-FFF2-40B4-BE49-F238E27FC236}">
                <a16:creationId xmlns="" xmlns:a16="http://schemas.microsoft.com/office/drawing/2014/main" id="{AD83FD23-3694-4BB2-89C7-833C435100D7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="" xmlns:a16="http://schemas.microsoft.com/office/drawing/2014/main" id="{1CBEB093-7EE5-495D-9CB6-1AAD78181FC7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Перечень инновационной продукции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Московской области</a:t>
            </a:r>
          </a:p>
        </p:txBody>
      </p:sp>
      <p:sp>
        <p:nvSpPr>
          <p:cNvPr id="44" name="TextBox 3">
            <a:extLst>
              <a:ext uri="{FF2B5EF4-FFF2-40B4-BE49-F238E27FC236}">
                <a16:creationId xmlns="" xmlns:a16="http://schemas.microsoft.com/office/drawing/2014/main" id="{6DC47002-F0D8-4EA1-BDCD-0380F9C4ECE6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1</a:t>
            </a:r>
            <a:r>
              <a:rPr lang="en-US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7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45" name="TextBox 27">
            <a:extLst>
              <a:ext uri="{FF2B5EF4-FFF2-40B4-BE49-F238E27FC236}">
                <a16:creationId xmlns="" xmlns:a16="http://schemas.microsoft.com/office/drawing/2014/main" id="{F36EA243-1E96-47C5-AFDA-C95F230F518F}"/>
              </a:ext>
            </a:extLst>
          </p:cNvPr>
          <p:cNvSpPr txBox="1"/>
          <p:nvPr/>
        </p:nvSpPr>
        <p:spPr>
          <a:xfrm>
            <a:off x="397609" y="1109687"/>
            <a:ext cx="755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Выявление инновационной продукции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 информационное обеспечение потенциальных потребителей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04A38F90-0226-4B3D-A3B7-3E519D7D4B77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D241888D-E919-49AD-882B-57872822676C}"/>
              </a:ext>
            </a:extLst>
          </p:cNvPr>
          <p:cNvSpPr/>
          <p:nvPr/>
        </p:nvSpPr>
        <p:spPr>
          <a:xfrm>
            <a:off x="392648" y="1779662"/>
            <a:ext cx="8355816" cy="1277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 предоставления: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юридических лиц и индивидуальных предпринимателей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Соответствие показателям научно-технической новизны продукта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Наукоёмкость инновационной продукции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Выведение продукции на рынок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положительного социально-экономического эффекта от реализации</a:t>
            </a:r>
          </a:p>
          <a:p>
            <a:pPr marL="171450" indent="-171450"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72" name="Rectangle 8">
            <a:extLst>
              <a:ext uri="{FF2B5EF4-FFF2-40B4-BE49-F238E27FC236}">
                <a16:creationId xmlns="" xmlns:a16="http://schemas.microsoft.com/office/drawing/2014/main" id="{AAF9CCE9-5FC3-4765-8261-52953EC8D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453331"/>
            <a:ext cx="3957066" cy="41026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48" name="Rectangle 5">
            <a:extLst>
              <a:ext uri="{FF2B5EF4-FFF2-40B4-BE49-F238E27FC236}">
                <a16:creationId xmlns="" xmlns:a16="http://schemas.microsoft.com/office/drawing/2014/main" id="{53600800-A928-42F5-9774-50339A1D8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412" y="4463851"/>
            <a:ext cx="4022588" cy="40951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9" name="Rectangle 6">
            <a:extLst>
              <a:ext uri="{FF2B5EF4-FFF2-40B4-BE49-F238E27FC236}">
                <a16:creationId xmlns="" xmlns:a16="http://schemas.microsoft.com/office/drawing/2014/main" id="{96C17CA1-AE25-4409-AB1D-E5CBEED57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677" y="3187960"/>
            <a:ext cx="4014323" cy="409518"/>
          </a:xfrm>
          <a:prstGeom prst="rect">
            <a:avLst/>
          </a:prstGeom>
          <a:solidFill>
            <a:srgbClr val="0099E8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1" name="Rectangle 8">
            <a:extLst>
              <a:ext uri="{FF2B5EF4-FFF2-40B4-BE49-F238E27FC236}">
                <a16:creationId xmlns="" xmlns:a16="http://schemas.microsoft.com/office/drawing/2014/main" id="{B073EAD8-7649-42CC-9656-311F96D90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6689"/>
            <a:ext cx="4022101" cy="4102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52" name="Freeform 9">
            <a:extLst>
              <a:ext uri="{FF2B5EF4-FFF2-40B4-BE49-F238E27FC236}">
                <a16:creationId xmlns="" xmlns:a16="http://schemas.microsoft.com/office/drawing/2014/main" id="{7773AD46-21FA-4F9A-B218-152989AC8ABB}"/>
              </a:ext>
            </a:extLst>
          </p:cNvPr>
          <p:cNvSpPr>
            <a:spLocks/>
          </p:cNvSpPr>
          <p:nvPr/>
        </p:nvSpPr>
        <p:spPr bwMode="auto">
          <a:xfrm>
            <a:off x="4635251" y="4086645"/>
            <a:ext cx="1070005" cy="788227"/>
          </a:xfrm>
          <a:custGeom>
            <a:avLst/>
            <a:gdLst>
              <a:gd name="T0" fmla="*/ 361 w 787"/>
              <a:gd name="T1" fmla="*/ 579 h 579"/>
              <a:gd name="T2" fmla="*/ 72 w 787"/>
              <a:gd name="T3" fmla="*/ 290 h 579"/>
              <a:gd name="T4" fmla="*/ 5 w 787"/>
              <a:gd name="T5" fmla="*/ 357 h 579"/>
              <a:gd name="T6" fmla="*/ 0 w 787"/>
              <a:gd name="T7" fmla="*/ 23 h 579"/>
              <a:gd name="T8" fmla="*/ 6 w 787"/>
              <a:gd name="T9" fmla="*/ 6 h 579"/>
              <a:gd name="T10" fmla="*/ 23 w 787"/>
              <a:gd name="T11" fmla="*/ 0 h 579"/>
              <a:gd name="T12" fmla="*/ 357 w 787"/>
              <a:gd name="T13" fmla="*/ 5 h 579"/>
              <a:gd name="T14" fmla="*/ 284 w 787"/>
              <a:gd name="T15" fmla="*/ 78 h 579"/>
              <a:gd name="T16" fmla="*/ 787 w 787"/>
              <a:gd name="T17" fmla="*/ 579 h 579"/>
              <a:gd name="T18" fmla="*/ 361 w 787"/>
              <a:gd name="T19" fmla="*/ 579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7" h="579">
                <a:moveTo>
                  <a:pt x="361" y="579"/>
                </a:moveTo>
                <a:cubicBezTo>
                  <a:pt x="72" y="290"/>
                  <a:pt x="72" y="290"/>
                  <a:pt x="72" y="290"/>
                </a:cubicBezTo>
                <a:cubicBezTo>
                  <a:pt x="5" y="357"/>
                  <a:pt x="5" y="357"/>
                  <a:pt x="5" y="357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6"/>
                  <a:pt x="2" y="11"/>
                  <a:pt x="6" y="6"/>
                </a:cubicBezTo>
                <a:cubicBezTo>
                  <a:pt x="11" y="2"/>
                  <a:pt x="16" y="0"/>
                  <a:pt x="23" y="0"/>
                </a:cubicBezTo>
                <a:cubicBezTo>
                  <a:pt x="357" y="5"/>
                  <a:pt x="357" y="5"/>
                  <a:pt x="357" y="5"/>
                </a:cubicBezTo>
                <a:cubicBezTo>
                  <a:pt x="284" y="78"/>
                  <a:pt x="284" y="78"/>
                  <a:pt x="284" y="78"/>
                </a:cubicBezTo>
                <a:cubicBezTo>
                  <a:pt x="787" y="579"/>
                  <a:pt x="787" y="579"/>
                  <a:pt x="787" y="579"/>
                </a:cubicBezTo>
                <a:lnTo>
                  <a:pt x="361" y="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3" name="Freeform 10">
            <a:extLst>
              <a:ext uri="{FF2B5EF4-FFF2-40B4-BE49-F238E27FC236}">
                <a16:creationId xmlns="" xmlns:a16="http://schemas.microsoft.com/office/drawing/2014/main" id="{A1379EE3-47BF-40F3-8E46-A69D09FA3998}"/>
              </a:ext>
            </a:extLst>
          </p:cNvPr>
          <p:cNvSpPr>
            <a:spLocks/>
          </p:cNvSpPr>
          <p:nvPr/>
        </p:nvSpPr>
        <p:spPr bwMode="auto">
          <a:xfrm>
            <a:off x="4633748" y="3187960"/>
            <a:ext cx="1072260" cy="776205"/>
          </a:xfrm>
          <a:custGeom>
            <a:avLst/>
            <a:gdLst>
              <a:gd name="T0" fmla="*/ 789 w 789"/>
              <a:gd name="T1" fmla="*/ 1 h 570"/>
              <a:gd name="T2" fmla="*/ 290 w 789"/>
              <a:gd name="T3" fmla="*/ 499 h 570"/>
              <a:gd name="T4" fmla="*/ 357 w 789"/>
              <a:gd name="T5" fmla="*/ 567 h 570"/>
              <a:gd name="T6" fmla="*/ 23 w 789"/>
              <a:gd name="T7" fmla="*/ 570 h 570"/>
              <a:gd name="T8" fmla="*/ 7 w 789"/>
              <a:gd name="T9" fmla="*/ 564 h 570"/>
              <a:gd name="T10" fmla="*/ 0 w 789"/>
              <a:gd name="T11" fmla="*/ 548 h 570"/>
              <a:gd name="T12" fmla="*/ 4 w 789"/>
              <a:gd name="T13" fmla="*/ 213 h 570"/>
              <a:gd name="T14" fmla="*/ 77 w 789"/>
              <a:gd name="T15" fmla="*/ 286 h 570"/>
              <a:gd name="T16" fmla="*/ 364 w 789"/>
              <a:gd name="T17" fmla="*/ 0 h 570"/>
              <a:gd name="T18" fmla="*/ 789 w 789"/>
              <a:gd name="T19" fmla="*/ 1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9" h="570">
                <a:moveTo>
                  <a:pt x="789" y="1"/>
                </a:moveTo>
                <a:cubicBezTo>
                  <a:pt x="290" y="499"/>
                  <a:pt x="290" y="499"/>
                  <a:pt x="290" y="499"/>
                </a:cubicBezTo>
                <a:cubicBezTo>
                  <a:pt x="357" y="567"/>
                  <a:pt x="357" y="567"/>
                  <a:pt x="357" y="567"/>
                </a:cubicBezTo>
                <a:cubicBezTo>
                  <a:pt x="23" y="570"/>
                  <a:pt x="23" y="570"/>
                  <a:pt x="23" y="570"/>
                </a:cubicBezTo>
                <a:cubicBezTo>
                  <a:pt x="17" y="570"/>
                  <a:pt x="11" y="568"/>
                  <a:pt x="7" y="564"/>
                </a:cubicBezTo>
                <a:cubicBezTo>
                  <a:pt x="2" y="559"/>
                  <a:pt x="0" y="554"/>
                  <a:pt x="0" y="548"/>
                </a:cubicBezTo>
                <a:cubicBezTo>
                  <a:pt x="4" y="213"/>
                  <a:pt x="4" y="213"/>
                  <a:pt x="4" y="213"/>
                </a:cubicBezTo>
                <a:cubicBezTo>
                  <a:pt x="77" y="286"/>
                  <a:pt x="77" y="286"/>
                  <a:pt x="77" y="286"/>
                </a:cubicBezTo>
                <a:cubicBezTo>
                  <a:pt x="364" y="0"/>
                  <a:pt x="364" y="0"/>
                  <a:pt x="364" y="0"/>
                </a:cubicBezTo>
                <a:lnTo>
                  <a:pt x="789" y="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4" name="Freeform 11">
            <a:extLst>
              <a:ext uri="{FF2B5EF4-FFF2-40B4-BE49-F238E27FC236}">
                <a16:creationId xmlns="" xmlns:a16="http://schemas.microsoft.com/office/drawing/2014/main" id="{1368B16F-DD44-469A-92EC-A6F1EA7CCADD}"/>
              </a:ext>
            </a:extLst>
          </p:cNvPr>
          <p:cNvSpPr>
            <a:spLocks/>
          </p:cNvSpPr>
          <p:nvPr/>
        </p:nvSpPr>
        <p:spPr bwMode="auto">
          <a:xfrm>
            <a:off x="3445772" y="3176689"/>
            <a:ext cx="1065497" cy="788227"/>
          </a:xfrm>
          <a:custGeom>
            <a:avLst/>
            <a:gdLst>
              <a:gd name="T0" fmla="*/ 423 w 784"/>
              <a:gd name="T1" fmla="*/ 0 h 579"/>
              <a:gd name="T2" fmla="*/ 712 w 784"/>
              <a:gd name="T3" fmla="*/ 288 h 579"/>
              <a:gd name="T4" fmla="*/ 779 w 784"/>
              <a:gd name="T5" fmla="*/ 222 h 579"/>
              <a:gd name="T6" fmla="*/ 784 w 784"/>
              <a:gd name="T7" fmla="*/ 556 h 579"/>
              <a:gd name="T8" fmla="*/ 778 w 784"/>
              <a:gd name="T9" fmla="*/ 572 h 579"/>
              <a:gd name="T10" fmla="*/ 762 w 784"/>
              <a:gd name="T11" fmla="*/ 579 h 579"/>
              <a:gd name="T12" fmla="*/ 427 w 784"/>
              <a:gd name="T13" fmla="*/ 573 h 579"/>
              <a:gd name="T14" fmla="*/ 500 w 784"/>
              <a:gd name="T15" fmla="*/ 500 h 579"/>
              <a:gd name="T16" fmla="*/ 0 w 784"/>
              <a:gd name="T17" fmla="*/ 1 h 579"/>
              <a:gd name="T18" fmla="*/ 423 w 784"/>
              <a:gd name="T19" fmla="*/ 0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4" h="579">
                <a:moveTo>
                  <a:pt x="423" y="0"/>
                </a:moveTo>
                <a:cubicBezTo>
                  <a:pt x="712" y="288"/>
                  <a:pt x="712" y="288"/>
                  <a:pt x="712" y="288"/>
                </a:cubicBezTo>
                <a:cubicBezTo>
                  <a:pt x="779" y="222"/>
                  <a:pt x="779" y="222"/>
                  <a:pt x="779" y="222"/>
                </a:cubicBezTo>
                <a:cubicBezTo>
                  <a:pt x="784" y="556"/>
                  <a:pt x="784" y="556"/>
                  <a:pt x="784" y="556"/>
                </a:cubicBezTo>
                <a:cubicBezTo>
                  <a:pt x="784" y="562"/>
                  <a:pt x="782" y="568"/>
                  <a:pt x="778" y="572"/>
                </a:cubicBezTo>
                <a:cubicBezTo>
                  <a:pt x="774" y="576"/>
                  <a:pt x="768" y="579"/>
                  <a:pt x="762" y="579"/>
                </a:cubicBezTo>
                <a:cubicBezTo>
                  <a:pt x="427" y="573"/>
                  <a:pt x="427" y="573"/>
                  <a:pt x="427" y="573"/>
                </a:cubicBezTo>
                <a:cubicBezTo>
                  <a:pt x="500" y="500"/>
                  <a:pt x="500" y="500"/>
                  <a:pt x="500" y="500"/>
                </a:cubicBezTo>
                <a:cubicBezTo>
                  <a:pt x="0" y="1"/>
                  <a:pt x="0" y="1"/>
                  <a:pt x="0" y="1"/>
                </a:cubicBezTo>
                <a:lnTo>
                  <a:pt x="42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55" name="Freeform 12">
            <a:extLst>
              <a:ext uri="{FF2B5EF4-FFF2-40B4-BE49-F238E27FC236}">
                <a16:creationId xmlns="" xmlns:a16="http://schemas.microsoft.com/office/drawing/2014/main" id="{2772AD6F-B2FC-47A7-972E-075C788AB013}"/>
              </a:ext>
            </a:extLst>
          </p:cNvPr>
          <p:cNvSpPr>
            <a:spLocks/>
          </p:cNvSpPr>
          <p:nvPr/>
        </p:nvSpPr>
        <p:spPr bwMode="auto">
          <a:xfrm>
            <a:off x="3441263" y="4086645"/>
            <a:ext cx="1071508" cy="776956"/>
          </a:xfrm>
          <a:custGeom>
            <a:avLst/>
            <a:gdLst>
              <a:gd name="T0" fmla="*/ 0 w 788"/>
              <a:gd name="T1" fmla="*/ 569 h 571"/>
              <a:gd name="T2" fmla="*/ 498 w 788"/>
              <a:gd name="T3" fmla="*/ 71 h 571"/>
              <a:gd name="T4" fmla="*/ 431 w 788"/>
              <a:gd name="T5" fmla="*/ 4 h 571"/>
              <a:gd name="T6" fmla="*/ 766 w 788"/>
              <a:gd name="T7" fmla="*/ 0 h 571"/>
              <a:gd name="T8" fmla="*/ 782 w 788"/>
              <a:gd name="T9" fmla="*/ 7 h 571"/>
              <a:gd name="T10" fmla="*/ 788 w 788"/>
              <a:gd name="T11" fmla="*/ 23 h 571"/>
              <a:gd name="T12" fmla="*/ 785 w 788"/>
              <a:gd name="T13" fmla="*/ 357 h 571"/>
              <a:gd name="T14" fmla="*/ 711 w 788"/>
              <a:gd name="T15" fmla="*/ 284 h 571"/>
              <a:gd name="T16" fmla="*/ 424 w 788"/>
              <a:gd name="T17" fmla="*/ 571 h 571"/>
              <a:gd name="T18" fmla="*/ 0 w 788"/>
              <a:gd name="T19" fmla="*/ 569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8" h="571">
                <a:moveTo>
                  <a:pt x="0" y="569"/>
                </a:moveTo>
                <a:cubicBezTo>
                  <a:pt x="498" y="71"/>
                  <a:pt x="498" y="71"/>
                  <a:pt x="498" y="71"/>
                </a:cubicBezTo>
                <a:cubicBezTo>
                  <a:pt x="431" y="4"/>
                  <a:pt x="431" y="4"/>
                  <a:pt x="431" y="4"/>
                </a:cubicBezTo>
                <a:cubicBezTo>
                  <a:pt x="766" y="0"/>
                  <a:pt x="766" y="0"/>
                  <a:pt x="766" y="0"/>
                </a:cubicBezTo>
                <a:cubicBezTo>
                  <a:pt x="772" y="0"/>
                  <a:pt x="778" y="3"/>
                  <a:pt x="782" y="7"/>
                </a:cubicBezTo>
                <a:cubicBezTo>
                  <a:pt x="786" y="11"/>
                  <a:pt x="788" y="17"/>
                  <a:pt x="788" y="23"/>
                </a:cubicBezTo>
                <a:cubicBezTo>
                  <a:pt x="785" y="357"/>
                  <a:pt x="785" y="357"/>
                  <a:pt x="785" y="357"/>
                </a:cubicBezTo>
                <a:cubicBezTo>
                  <a:pt x="711" y="284"/>
                  <a:pt x="711" y="284"/>
                  <a:pt x="711" y="284"/>
                </a:cubicBezTo>
                <a:cubicBezTo>
                  <a:pt x="424" y="571"/>
                  <a:pt x="424" y="571"/>
                  <a:pt x="424" y="571"/>
                </a:cubicBezTo>
                <a:lnTo>
                  <a:pt x="0" y="569"/>
                </a:lnTo>
                <a:close/>
              </a:path>
            </a:pathLst>
          </a:custGeom>
          <a:solidFill>
            <a:srgbClr val="007CCC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73" name="Group 34">
            <a:extLst>
              <a:ext uri="{FF2B5EF4-FFF2-40B4-BE49-F238E27FC236}">
                <a16:creationId xmlns="" xmlns:a16="http://schemas.microsoft.com/office/drawing/2014/main" id="{8DE79AB7-2872-4AEA-92E4-1A713D7386E0}"/>
              </a:ext>
            </a:extLst>
          </p:cNvPr>
          <p:cNvGrpSpPr/>
          <p:nvPr/>
        </p:nvGrpSpPr>
        <p:grpSpPr>
          <a:xfrm>
            <a:off x="4708236" y="4158442"/>
            <a:ext cx="259323" cy="259323"/>
            <a:chOff x="5588000" y="1962150"/>
            <a:chExt cx="406400" cy="406400"/>
          </a:xfrm>
          <a:solidFill>
            <a:schemeClr val="bg1"/>
          </a:solidFill>
        </p:grpSpPr>
        <p:sp>
          <p:nvSpPr>
            <p:cNvPr id="74" name="Freeform 106">
              <a:extLst>
                <a:ext uri="{FF2B5EF4-FFF2-40B4-BE49-F238E27FC236}">
                  <a16:creationId xmlns="" xmlns:a16="http://schemas.microsoft.com/office/drawing/2014/main" id="{3E575E25-04A8-4F1D-B03F-220F565D06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000" y="1962150"/>
              <a:ext cx="406400" cy="406400"/>
            </a:xfrm>
            <a:custGeom>
              <a:avLst/>
              <a:gdLst/>
              <a:ahLst/>
              <a:cxnLst>
                <a:cxn ang="0">
                  <a:pos x="214" y="86"/>
                </a:cxn>
                <a:cxn ang="0">
                  <a:pos x="230" y="54"/>
                </a:cxn>
                <a:cxn ang="0">
                  <a:pos x="210" y="30"/>
                </a:cxn>
                <a:cxn ang="0">
                  <a:pos x="194" y="26"/>
                </a:cxn>
                <a:cxn ang="0">
                  <a:pos x="160" y="38"/>
                </a:cxn>
                <a:cxn ang="0">
                  <a:pos x="150" y="4"/>
                </a:cxn>
                <a:cxn ang="0">
                  <a:pos x="118" y="0"/>
                </a:cxn>
                <a:cxn ang="0">
                  <a:pos x="102" y="12"/>
                </a:cxn>
                <a:cxn ang="0">
                  <a:pos x="66" y="28"/>
                </a:cxn>
                <a:cxn ang="0">
                  <a:pos x="56" y="26"/>
                </a:cxn>
                <a:cxn ang="0">
                  <a:pos x="30" y="46"/>
                </a:cxn>
                <a:cxn ang="0">
                  <a:pos x="28" y="66"/>
                </a:cxn>
                <a:cxn ang="0">
                  <a:pos x="12" y="102"/>
                </a:cxn>
                <a:cxn ang="0">
                  <a:pos x="0" y="112"/>
                </a:cxn>
                <a:cxn ang="0">
                  <a:pos x="0" y="144"/>
                </a:cxn>
                <a:cxn ang="0">
                  <a:pos x="38" y="160"/>
                </a:cxn>
                <a:cxn ang="0">
                  <a:pos x="28" y="190"/>
                </a:cxn>
                <a:cxn ang="0">
                  <a:pos x="30" y="210"/>
                </a:cxn>
                <a:cxn ang="0">
                  <a:pos x="56" y="230"/>
                </a:cxn>
                <a:cxn ang="0">
                  <a:pos x="86" y="214"/>
                </a:cxn>
                <a:cxn ang="0">
                  <a:pos x="102" y="244"/>
                </a:cxn>
                <a:cxn ang="0">
                  <a:pos x="118" y="256"/>
                </a:cxn>
                <a:cxn ang="0">
                  <a:pos x="150" y="252"/>
                </a:cxn>
                <a:cxn ang="0">
                  <a:pos x="160" y="218"/>
                </a:cxn>
                <a:cxn ang="0">
                  <a:pos x="194" y="230"/>
                </a:cxn>
                <a:cxn ang="0">
                  <a:pos x="210" y="226"/>
                </a:cxn>
                <a:cxn ang="0">
                  <a:pos x="230" y="202"/>
                </a:cxn>
                <a:cxn ang="0">
                  <a:pos x="214" y="170"/>
                </a:cxn>
                <a:cxn ang="0">
                  <a:pos x="248" y="152"/>
                </a:cxn>
                <a:cxn ang="0">
                  <a:pos x="256" y="118"/>
                </a:cxn>
                <a:cxn ang="0">
                  <a:pos x="248" y="104"/>
                </a:cxn>
                <a:cxn ang="0">
                  <a:pos x="208" y="148"/>
                </a:cxn>
                <a:cxn ang="0">
                  <a:pos x="200" y="162"/>
                </a:cxn>
                <a:cxn ang="0">
                  <a:pos x="200" y="214"/>
                </a:cxn>
                <a:cxn ang="0">
                  <a:pos x="170" y="198"/>
                </a:cxn>
                <a:cxn ang="0">
                  <a:pos x="154" y="204"/>
                </a:cxn>
                <a:cxn ang="0">
                  <a:pos x="138" y="240"/>
                </a:cxn>
                <a:cxn ang="0">
                  <a:pos x="108" y="208"/>
                </a:cxn>
                <a:cxn ang="0">
                  <a:pos x="94" y="200"/>
                </a:cxn>
                <a:cxn ang="0">
                  <a:pos x="78" y="202"/>
                </a:cxn>
                <a:cxn ang="0">
                  <a:pos x="54" y="178"/>
                </a:cxn>
                <a:cxn ang="0">
                  <a:pos x="52" y="154"/>
                </a:cxn>
                <a:cxn ang="0">
                  <a:pos x="16" y="138"/>
                </a:cxn>
                <a:cxn ang="0">
                  <a:pos x="48" y="108"/>
                </a:cxn>
                <a:cxn ang="0">
                  <a:pos x="56" y="94"/>
                </a:cxn>
                <a:cxn ang="0">
                  <a:pos x="56" y="42"/>
                </a:cxn>
                <a:cxn ang="0">
                  <a:pos x="86" y="58"/>
                </a:cxn>
                <a:cxn ang="0">
                  <a:pos x="102" y="52"/>
                </a:cxn>
                <a:cxn ang="0">
                  <a:pos x="118" y="16"/>
                </a:cxn>
                <a:cxn ang="0">
                  <a:pos x="148" y="48"/>
                </a:cxn>
                <a:cxn ang="0">
                  <a:pos x="162" y="56"/>
                </a:cxn>
                <a:cxn ang="0">
                  <a:pos x="178" y="54"/>
                </a:cxn>
                <a:cxn ang="0">
                  <a:pos x="202" y="78"/>
                </a:cxn>
                <a:cxn ang="0">
                  <a:pos x="204" y="102"/>
                </a:cxn>
                <a:cxn ang="0">
                  <a:pos x="240" y="118"/>
                </a:cxn>
              </a:cxnLst>
              <a:rect l="0" t="0" r="r" b="b"/>
              <a:pathLst>
                <a:path w="256" h="256">
                  <a:moveTo>
                    <a:pt x="244" y="102"/>
                  </a:moveTo>
                  <a:lnTo>
                    <a:pt x="218" y="96"/>
                  </a:lnTo>
                  <a:lnTo>
                    <a:pt x="218" y="96"/>
                  </a:lnTo>
                  <a:lnTo>
                    <a:pt x="214" y="86"/>
                  </a:lnTo>
                  <a:lnTo>
                    <a:pt x="228" y="66"/>
                  </a:lnTo>
                  <a:lnTo>
                    <a:pt x="228" y="66"/>
                  </a:lnTo>
                  <a:lnTo>
                    <a:pt x="230" y="60"/>
                  </a:lnTo>
                  <a:lnTo>
                    <a:pt x="230" y="54"/>
                  </a:lnTo>
                  <a:lnTo>
                    <a:pt x="230" y="50"/>
                  </a:lnTo>
                  <a:lnTo>
                    <a:pt x="226" y="46"/>
                  </a:lnTo>
                  <a:lnTo>
                    <a:pt x="210" y="30"/>
                  </a:lnTo>
                  <a:lnTo>
                    <a:pt x="210" y="30"/>
                  </a:lnTo>
                  <a:lnTo>
                    <a:pt x="206" y="26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194" y="26"/>
                  </a:lnTo>
                  <a:lnTo>
                    <a:pt x="190" y="28"/>
                  </a:lnTo>
                  <a:lnTo>
                    <a:pt x="170" y="42"/>
                  </a:lnTo>
                  <a:lnTo>
                    <a:pt x="170" y="42"/>
                  </a:lnTo>
                  <a:lnTo>
                    <a:pt x="160" y="38"/>
                  </a:lnTo>
                  <a:lnTo>
                    <a:pt x="154" y="12"/>
                  </a:lnTo>
                  <a:lnTo>
                    <a:pt x="154" y="12"/>
                  </a:lnTo>
                  <a:lnTo>
                    <a:pt x="152" y="8"/>
                  </a:lnTo>
                  <a:lnTo>
                    <a:pt x="150" y="4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6" y="4"/>
                  </a:lnTo>
                  <a:lnTo>
                    <a:pt x="104" y="8"/>
                  </a:lnTo>
                  <a:lnTo>
                    <a:pt x="102" y="12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86" y="4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46" y="30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6" y="50"/>
                  </a:lnTo>
                  <a:lnTo>
                    <a:pt x="26" y="54"/>
                  </a:lnTo>
                  <a:lnTo>
                    <a:pt x="26" y="60"/>
                  </a:lnTo>
                  <a:lnTo>
                    <a:pt x="28" y="6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8" y="96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8" y="104"/>
                  </a:lnTo>
                  <a:lnTo>
                    <a:pt x="4" y="106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4" y="150"/>
                  </a:lnTo>
                  <a:lnTo>
                    <a:pt x="8" y="152"/>
                  </a:lnTo>
                  <a:lnTo>
                    <a:pt x="12" y="154"/>
                  </a:lnTo>
                  <a:lnTo>
                    <a:pt x="38" y="160"/>
                  </a:lnTo>
                  <a:lnTo>
                    <a:pt x="38" y="160"/>
                  </a:lnTo>
                  <a:lnTo>
                    <a:pt x="42" y="170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6" y="196"/>
                  </a:lnTo>
                  <a:lnTo>
                    <a:pt x="26" y="202"/>
                  </a:lnTo>
                  <a:lnTo>
                    <a:pt x="26" y="206"/>
                  </a:lnTo>
                  <a:lnTo>
                    <a:pt x="30" y="210"/>
                  </a:lnTo>
                  <a:lnTo>
                    <a:pt x="46" y="226"/>
                  </a:lnTo>
                  <a:lnTo>
                    <a:pt x="46" y="226"/>
                  </a:lnTo>
                  <a:lnTo>
                    <a:pt x="50" y="230"/>
                  </a:lnTo>
                  <a:lnTo>
                    <a:pt x="56" y="230"/>
                  </a:lnTo>
                  <a:lnTo>
                    <a:pt x="56" y="230"/>
                  </a:lnTo>
                  <a:lnTo>
                    <a:pt x="62" y="230"/>
                  </a:lnTo>
                  <a:lnTo>
                    <a:pt x="66" y="228"/>
                  </a:lnTo>
                  <a:lnTo>
                    <a:pt x="86" y="214"/>
                  </a:lnTo>
                  <a:lnTo>
                    <a:pt x="86" y="214"/>
                  </a:lnTo>
                  <a:lnTo>
                    <a:pt x="96" y="218"/>
                  </a:lnTo>
                  <a:lnTo>
                    <a:pt x="102" y="244"/>
                  </a:lnTo>
                  <a:lnTo>
                    <a:pt x="102" y="244"/>
                  </a:lnTo>
                  <a:lnTo>
                    <a:pt x="104" y="248"/>
                  </a:lnTo>
                  <a:lnTo>
                    <a:pt x="106" y="252"/>
                  </a:lnTo>
                  <a:lnTo>
                    <a:pt x="112" y="256"/>
                  </a:lnTo>
                  <a:lnTo>
                    <a:pt x="118" y="256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44" y="256"/>
                  </a:lnTo>
                  <a:lnTo>
                    <a:pt x="150" y="252"/>
                  </a:lnTo>
                  <a:lnTo>
                    <a:pt x="152" y="248"/>
                  </a:lnTo>
                  <a:lnTo>
                    <a:pt x="154" y="244"/>
                  </a:lnTo>
                  <a:lnTo>
                    <a:pt x="160" y="218"/>
                  </a:lnTo>
                  <a:lnTo>
                    <a:pt x="160" y="218"/>
                  </a:lnTo>
                  <a:lnTo>
                    <a:pt x="170" y="214"/>
                  </a:lnTo>
                  <a:lnTo>
                    <a:pt x="190" y="228"/>
                  </a:lnTo>
                  <a:lnTo>
                    <a:pt x="190" y="228"/>
                  </a:lnTo>
                  <a:lnTo>
                    <a:pt x="194" y="230"/>
                  </a:lnTo>
                  <a:lnTo>
                    <a:pt x="200" y="230"/>
                  </a:lnTo>
                  <a:lnTo>
                    <a:pt x="200" y="230"/>
                  </a:lnTo>
                  <a:lnTo>
                    <a:pt x="206" y="230"/>
                  </a:lnTo>
                  <a:lnTo>
                    <a:pt x="210" y="226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30" y="206"/>
                  </a:lnTo>
                  <a:lnTo>
                    <a:pt x="230" y="202"/>
                  </a:lnTo>
                  <a:lnTo>
                    <a:pt x="230" y="196"/>
                  </a:lnTo>
                  <a:lnTo>
                    <a:pt x="228" y="19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44" y="154"/>
                  </a:lnTo>
                  <a:lnTo>
                    <a:pt x="244" y="154"/>
                  </a:lnTo>
                  <a:lnTo>
                    <a:pt x="248" y="152"/>
                  </a:lnTo>
                  <a:lnTo>
                    <a:pt x="252" y="150"/>
                  </a:lnTo>
                  <a:lnTo>
                    <a:pt x="256" y="144"/>
                  </a:lnTo>
                  <a:lnTo>
                    <a:pt x="256" y="138"/>
                  </a:lnTo>
                  <a:lnTo>
                    <a:pt x="256" y="118"/>
                  </a:lnTo>
                  <a:lnTo>
                    <a:pt x="256" y="118"/>
                  </a:lnTo>
                  <a:lnTo>
                    <a:pt x="256" y="112"/>
                  </a:lnTo>
                  <a:lnTo>
                    <a:pt x="252" y="106"/>
                  </a:lnTo>
                  <a:lnTo>
                    <a:pt x="248" y="104"/>
                  </a:lnTo>
                  <a:lnTo>
                    <a:pt x="244" y="102"/>
                  </a:lnTo>
                  <a:close/>
                  <a:moveTo>
                    <a:pt x="216" y="144"/>
                  </a:moveTo>
                  <a:lnTo>
                    <a:pt x="216" y="144"/>
                  </a:lnTo>
                  <a:lnTo>
                    <a:pt x="208" y="148"/>
                  </a:lnTo>
                  <a:lnTo>
                    <a:pt x="204" y="154"/>
                  </a:lnTo>
                  <a:lnTo>
                    <a:pt x="204" y="154"/>
                  </a:lnTo>
                  <a:lnTo>
                    <a:pt x="200" y="162"/>
                  </a:lnTo>
                  <a:lnTo>
                    <a:pt x="200" y="162"/>
                  </a:lnTo>
                  <a:lnTo>
                    <a:pt x="198" y="170"/>
                  </a:lnTo>
                  <a:lnTo>
                    <a:pt x="202" y="178"/>
                  </a:lnTo>
                  <a:lnTo>
                    <a:pt x="214" y="200"/>
                  </a:lnTo>
                  <a:lnTo>
                    <a:pt x="200" y="214"/>
                  </a:lnTo>
                  <a:lnTo>
                    <a:pt x="178" y="202"/>
                  </a:lnTo>
                  <a:lnTo>
                    <a:pt x="178" y="202"/>
                  </a:lnTo>
                  <a:lnTo>
                    <a:pt x="174" y="198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62" y="200"/>
                  </a:lnTo>
                  <a:lnTo>
                    <a:pt x="162" y="200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8" y="240"/>
                  </a:lnTo>
                  <a:lnTo>
                    <a:pt x="118" y="240"/>
                  </a:lnTo>
                  <a:lnTo>
                    <a:pt x="112" y="216"/>
                  </a:lnTo>
                  <a:lnTo>
                    <a:pt x="112" y="216"/>
                  </a:lnTo>
                  <a:lnTo>
                    <a:pt x="108" y="208"/>
                  </a:lnTo>
                  <a:lnTo>
                    <a:pt x="102" y="204"/>
                  </a:lnTo>
                  <a:lnTo>
                    <a:pt x="102" y="204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2" y="198"/>
                  </a:lnTo>
                  <a:lnTo>
                    <a:pt x="78" y="202"/>
                  </a:lnTo>
                  <a:lnTo>
                    <a:pt x="56" y="214"/>
                  </a:lnTo>
                  <a:lnTo>
                    <a:pt x="42" y="20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8" y="170"/>
                  </a:lnTo>
                  <a:lnTo>
                    <a:pt x="56" y="162"/>
                  </a:lnTo>
                  <a:lnTo>
                    <a:pt x="56" y="162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48" y="148"/>
                  </a:lnTo>
                  <a:lnTo>
                    <a:pt x="40" y="144"/>
                  </a:lnTo>
                  <a:lnTo>
                    <a:pt x="16" y="138"/>
                  </a:lnTo>
                  <a:lnTo>
                    <a:pt x="16" y="118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8" y="108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86"/>
                  </a:lnTo>
                  <a:lnTo>
                    <a:pt x="54" y="78"/>
                  </a:lnTo>
                  <a:lnTo>
                    <a:pt x="42" y="56"/>
                  </a:lnTo>
                  <a:lnTo>
                    <a:pt x="56" y="4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2" y="58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48"/>
                  </a:lnTo>
                  <a:lnTo>
                    <a:pt x="112" y="40"/>
                  </a:lnTo>
                  <a:lnTo>
                    <a:pt x="118" y="16"/>
                  </a:lnTo>
                  <a:lnTo>
                    <a:pt x="138" y="16"/>
                  </a:lnTo>
                  <a:lnTo>
                    <a:pt x="144" y="40"/>
                  </a:lnTo>
                  <a:lnTo>
                    <a:pt x="144" y="40"/>
                  </a:lnTo>
                  <a:lnTo>
                    <a:pt x="148" y="48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62" y="56"/>
                  </a:lnTo>
                  <a:lnTo>
                    <a:pt x="162" y="56"/>
                  </a:lnTo>
                  <a:lnTo>
                    <a:pt x="170" y="58"/>
                  </a:lnTo>
                  <a:lnTo>
                    <a:pt x="170" y="58"/>
                  </a:lnTo>
                  <a:lnTo>
                    <a:pt x="174" y="58"/>
                  </a:lnTo>
                  <a:lnTo>
                    <a:pt x="178" y="54"/>
                  </a:lnTo>
                  <a:lnTo>
                    <a:pt x="200" y="42"/>
                  </a:lnTo>
                  <a:lnTo>
                    <a:pt x="214" y="5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198" y="86"/>
                  </a:lnTo>
                  <a:lnTo>
                    <a:pt x="200" y="94"/>
                  </a:lnTo>
                  <a:lnTo>
                    <a:pt x="200" y="94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8" y="108"/>
                  </a:lnTo>
                  <a:lnTo>
                    <a:pt x="216" y="112"/>
                  </a:lnTo>
                  <a:lnTo>
                    <a:pt x="240" y="118"/>
                  </a:lnTo>
                  <a:lnTo>
                    <a:pt x="240" y="138"/>
                  </a:lnTo>
                  <a:lnTo>
                    <a:pt x="216" y="1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</a:endParaRPr>
            </a:p>
          </p:txBody>
        </p:sp>
        <p:sp>
          <p:nvSpPr>
            <p:cNvPr id="75" name="Freeform 109">
              <a:extLst>
                <a:ext uri="{FF2B5EF4-FFF2-40B4-BE49-F238E27FC236}">
                  <a16:creationId xmlns="" xmlns:a16="http://schemas.microsoft.com/office/drawing/2014/main" id="{81D7F197-7851-43FA-B81C-DF904CC58F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2300" y="2076450"/>
              <a:ext cx="177800" cy="17780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34" y="4"/>
                </a:cxn>
                <a:cxn ang="0">
                  <a:pos x="16" y="16"/>
                </a:cxn>
                <a:cxn ang="0">
                  <a:pos x="4" y="34"/>
                </a:cxn>
                <a:cxn ang="0">
                  <a:pos x="0" y="56"/>
                </a:cxn>
                <a:cxn ang="0">
                  <a:pos x="2" y="68"/>
                </a:cxn>
                <a:cxn ang="0">
                  <a:pos x="10" y="88"/>
                </a:cxn>
                <a:cxn ang="0">
                  <a:pos x="24" y="102"/>
                </a:cxn>
                <a:cxn ang="0">
                  <a:pos x="44" y="110"/>
                </a:cxn>
                <a:cxn ang="0">
                  <a:pos x="56" y="112"/>
                </a:cxn>
                <a:cxn ang="0">
                  <a:pos x="78" y="108"/>
                </a:cxn>
                <a:cxn ang="0">
                  <a:pos x="96" y="96"/>
                </a:cxn>
                <a:cxn ang="0">
                  <a:pos x="108" y="78"/>
                </a:cxn>
                <a:cxn ang="0">
                  <a:pos x="112" y="56"/>
                </a:cxn>
                <a:cxn ang="0">
                  <a:pos x="110" y="44"/>
                </a:cxn>
                <a:cxn ang="0">
                  <a:pos x="102" y="24"/>
                </a:cxn>
                <a:cxn ang="0">
                  <a:pos x="88" y="10"/>
                </a:cxn>
                <a:cxn ang="0">
                  <a:pos x="68" y="2"/>
                </a:cxn>
                <a:cxn ang="0">
                  <a:pos x="56" y="104"/>
                </a:cxn>
                <a:cxn ang="0">
                  <a:pos x="46" y="104"/>
                </a:cxn>
                <a:cxn ang="0">
                  <a:pos x="28" y="96"/>
                </a:cxn>
                <a:cxn ang="0">
                  <a:pos x="16" y="84"/>
                </a:cxn>
                <a:cxn ang="0">
                  <a:pos x="8" y="66"/>
                </a:cxn>
                <a:cxn ang="0">
                  <a:pos x="8" y="56"/>
                </a:cxn>
                <a:cxn ang="0">
                  <a:pos x="10" y="36"/>
                </a:cxn>
                <a:cxn ang="0">
                  <a:pos x="22" y="22"/>
                </a:cxn>
                <a:cxn ang="0">
                  <a:pos x="36" y="10"/>
                </a:cxn>
                <a:cxn ang="0">
                  <a:pos x="56" y="6"/>
                </a:cxn>
                <a:cxn ang="0">
                  <a:pos x="66" y="8"/>
                </a:cxn>
                <a:cxn ang="0">
                  <a:pos x="84" y="16"/>
                </a:cxn>
                <a:cxn ang="0">
                  <a:pos x="96" y="28"/>
                </a:cxn>
                <a:cxn ang="0">
                  <a:pos x="104" y="46"/>
                </a:cxn>
                <a:cxn ang="0">
                  <a:pos x="106" y="56"/>
                </a:cxn>
                <a:cxn ang="0">
                  <a:pos x="102" y="76"/>
                </a:cxn>
                <a:cxn ang="0">
                  <a:pos x="90" y="90"/>
                </a:cxn>
                <a:cxn ang="0">
                  <a:pos x="76" y="102"/>
                </a:cxn>
                <a:cxn ang="0">
                  <a:pos x="56" y="104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4" y="78"/>
                  </a:lnTo>
                  <a:lnTo>
                    <a:pt x="10" y="88"/>
                  </a:lnTo>
                  <a:lnTo>
                    <a:pt x="16" y="96"/>
                  </a:lnTo>
                  <a:lnTo>
                    <a:pt x="24" y="102"/>
                  </a:lnTo>
                  <a:lnTo>
                    <a:pt x="34" y="108"/>
                  </a:lnTo>
                  <a:lnTo>
                    <a:pt x="44" y="110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8" y="110"/>
                  </a:lnTo>
                  <a:lnTo>
                    <a:pt x="78" y="108"/>
                  </a:lnTo>
                  <a:lnTo>
                    <a:pt x="88" y="102"/>
                  </a:lnTo>
                  <a:lnTo>
                    <a:pt x="96" y="96"/>
                  </a:lnTo>
                  <a:lnTo>
                    <a:pt x="102" y="88"/>
                  </a:lnTo>
                  <a:lnTo>
                    <a:pt x="108" y="78"/>
                  </a:lnTo>
                  <a:lnTo>
                    <a:pt x="110" y="68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0" y="44"/>
                  </a:lnTo>
                  <a:lnTo>
                    <a:pt x="108" y="34"/>
                  </a:lnTo>
                  <a:lnTo>
                    <a:pt x="102" y="24"/>
                  </a:lnTo>
                  <a:lnTo>
                    <a:pt x="96" y="16"/>
                  </a:lnTo>
                  <a:lnTo>
                    <a:pt x="88" y="10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close/>
                  <a:moveTo>
                    <a:pt x="56" y="104"/>
                  </a:moveTo>
                  <a:lnTo>
                    <a:pt x="56" y="104"/>
                  </a:lnTo>
                  <a:lnTo>
                    <a:pt x="46" y="104"/>
                  </a:lnTo>
                  <a:lnTo>
                    <a:pt x="36" y="102"/>
                  </a:lnTo>
                  <a:lnTo>
                    <a:pt x="28" y="96"/>
                  </a:lnTo>
                  <a:lnTo>
                    <a:pt x="22" y="90"/>
                  </a:lnTo>
                  <a:lnTo>
                    <a:pt x="16" y="84"/>
                  </a:lnTo>
                  <a:lnTo>
                    <a:pt x="10" y="76"/>
                  </a:lnTo>
                  <a:lnTo>
                    <a:pt x="8" y="6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0" y="36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6" y="10"/>
                  </a:lnTo>
                  <a:lnTo>
                    <a:pt x="46" y="8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66" y="8"/>
                  </a:lnTo>
                  <a:lnTo>
                    <a:pt x="76" y="10"/>
                  </a:lnTo>
                  <a:lnTo>
                    <a:pt x="84" y="16"/>
                  </a:lnTo>
                  <a:lnTo>
                    <a:pt x="90" y="22"/>
                  </a:lnTo>
                  <a:lnTo>
                    <a:pt x="96" y="28"/>
                  </a:lnTo>
                  <a:lnTo>
                    <a:pt x="102" y="36"/>
                  </a:lnTo>
                  <a:lnTo>
                    <a:pt x="104" y="4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4" y="66"/>
                  </a:lnTo>
                  <a:lnTo>
                    <a:pt x="102" y="7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6" y="102"/>
                  </a:lnTo>
                  <a:lnTo>
                    <a:pt x="66" y="104"/>
                  </a:lnTo>
                  <a:lnTo>
                    <a:pt x="56" y="1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</a:endParaRPr>
            </a:p>
          </p:txBody>
        </p:sp>
        <p:sp>
          <p:nvSpPr>
            <p:cNvPr id="76" name="Freeform 112">
              <a:extLst>
                <a:ext uri="{FF2B5EF4-FFF2-40B4-BE49-F238E27FC236}">
                  <a16:creationId xmlns="" xmlns:a16="http://schemas.microsoft.com/office/drawing/2014/main" id="{583DCDE6-FABA-4B8B-B49D-D876BF15BA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0400" y="2114550"/>
              <a:ext cx="101600" cy="10160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0" y="10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4"/>
                </a:cxn>
                <a:cxn ang="0">
                  <a:pos x="10" y="54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54" y="54"/>
                </a:cxn>
                <a:cxn ang="0">
                  <a:pos x="62" y="44"/>
                </a:cxn>
                <a:cxn ang="0">
                  <a:pos x="64" y="38"/>
                </a:cxn>
                <a:cxn ang="0">
                  <a:pos x="64" y="32"/>
                </a:cxn>
                <a:cxn ang="0">
                  <a:pos x="64" y="32"/>
                </a:cxn>
                <a:cxn ang="0">
                  <a:pos x="64" y="26"/>
                </a:cxn>
                <a:cxn ang="0">
                  <a:pos x="62" y="20"/>
                </a:cxn>
                <a:cxn ang="0">
                  <a:pos x="54" y="10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32" y="56"/>
                </a:cxn>
                <a:cxn ang="0">
                  <a:pos x="32" y="56"/>
                </a:cxn>
                <a:cxn ang="0">
                  <a:pos x="22" y="54"/>
                </a:cxn>
                <a:cxn ang="0">
                  <a:pos x="16" y="48"/>
                </a:cxn>
                <a:cxn ang="0">
                  <a:pos x="10" y="4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10" y="22"/>
                </a:cxn>
                <a:cxn ang="0">
                  <a:pos x="16" y="16"/>
                </a:cxn>
                <a:cxn ang="0">
                  <a:pos x="22" y="10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2" y="10"/>
                </a:cxn>
                <a:cxn ang="0">
                  <a:pos x="48" y="16"/>
                </a:cxn>
                <a:cxn ang="0">
                  <a:pos x="54" y="2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4" y="42"/>
                </a:cxn>
                <a:cxn ang="0">
                  <a:pos x="48" y="48"/>
                </a:cxn>
                <a:cxn ang="0">
                  <a:pos x="42" y="54"/>
                </a:cxn>
                <a:cxn ang="0">
                  <a:pos x="32" y="56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10" y="54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54" y="54"/>
                  </a:lnTo>
                  <a:lnTo>
                    <a:pt x="62" y="44"/>
                  </a:lnTo>
                  <a:lnTo>
                    <a:pt x="64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54" y="10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close/>
                  <a:moveTo>
                    <a:pt x="32" y="56"/>
                  </a:moveTo>
                  <a:lnTo>
                    <a:pt x="32" y="56"/>
                  </a:lnTo>
                  <a:lnTo>
                    <a:pt x="22" y="54"/>
                  </a:lnTo>
                  <a:lnTo>
                    <a:pt x="16" y="48"/>
                  </a:lnTo>
                  <a:lnTo>
                    <a:pt x="10" y="4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22"/>
                  </a:lnTo>
                  <a:lnTo>
                    <a:pt x="16" y="16"/>
                  </a:lnTo>
                  <a:lnTo>
                    <a:pt x="22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2" y="10"/>
                  </a:lnTo>
                  <a:lnTo>
                    <a:pt x="48" y="16"/>
                  </a:lnTo>
                  <a:lnTo>
                    <a:pt x="54" y="2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32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</a:endParaRPr>
            </a:p>
          </p:txBody>
        </p:sp>
      </p:grpSp>
      <p:sp>
        <p:nvSpPr>
          <p:cNvPr id="77" name="Freeform 181">
            <a:extLst>
              <a:ext uri="{FF2B5EF4-FFF2-40B4-BE49-F238E27FC236}">
                <a16:creationId xmlns="" xmlns:a16="http://schemas.microsoft.com/office/drawing/2014/main" id="{4808842D-C724-4266-AD5A-3428205049AA}"/>
              </a:ext>
            </a:extLst>
          </p:cNvPr>
          <p:cNvSpPr>
            <a:spLocks noEditPoints="1"/>
          </p:cNvSpPr>
          <p:nvPr/>
        </p:nvSpPr>
        <p:spPr bwMode="auto">
          <a:xfrm>
            <a:off x="4124000" y="4159551"/>
            <a:ext cx="258214" cy="258214"/>
          </a:xfrm>
          <a:custGeom>
            <a:avLst/>
            <a:gdLst>
              <a:gd name="T0" fmla="*/ 252 w 256"/>
              <a:gd name="T1" fmla="*/ 2 h 256"/>
              <a:gd name="T2" fmla="*/ 252 w 256"/>
              <a:gd name="T3" fmla="*/ 2 h 256"/>
              <a:gd name="T4" fmla="*/ 248 w 256"/>
              <a:gd name="T5" fmla="*/ 0 h 256"/>
              <a:gd name="T6" fmla="*/ 248 w 256"/>
              <a:gd name="T7" fmla="*/ 0 h 256"/>
              <a:gd name="T8" fmla="*/ 244 w 256"/>
              <a:gd name="T9" fmla="*/ 2 h 256"/>
              <a:gd name="T10" fmla="*/ 4 w 256"/>
              <a:gd name="T11" fmla="*/ 162 h 256"/>
              <a:gd name="T12" fmla="*/ 4 w 256"/>
              <a:gd name="T13" fmla="*/ 162 h 256"/>
              <a:gd name="T14" fmla="*/ 0 w 256"/>
              <a:gd name="T15" fmla="*/ 164 h 256"/>
              <a:gd name="T16" fmla="*/ 0 w 256"/>
              <a:gd name="T17" fmla="*/ 168 h 256"/>
              <a:gd name="T18" fmla="*/ 0 w 256"/>
              <a:gd name="T19" fmla="*/ 168 h 256"/>
              <a:gd name="T20" fmla="*/ 2 w 256"/>
              <a:gd name="T21" fmla="*/ 172 h 256"/>
              <a:gd name="T22" fmla="*/ 6 w 256"/>
              <a:gd name="T23" fmla="*/ 176 h 256"/>
              <a:gd name="T24" fmla="*/ 68 w 256"/>
              <a:gd name="T25" fmla="*/ 200 h 256"/>
              <a:gd name="T26" fmla="*/ 98 w 256"/>
              <a:gd name="T27" fmla="*/ 252 h 256"/>
              <a:gd name="T28" fmla="*/ 98 w 256"/>
              <a:gd name="T29" fmla="*/ 252 h 256"/>
              <a:gd name="T30" fmla="*/ 100 w 256"/>
              <a:gd name="T31" fmla="*/ 254 h 256"/>
              <a:gd name="T32" fmla="*/ 104 w 256"/>
              <a:gd name="T33" fmla="*/ 256 h 256"/>
              <a:gd name="T34" fmla="*/ 104 w 256"/>
              <a:gd name="T35" fmla="*/ 256 h 256"/>
              <a:gd name="T36" fmla="*/ 104 w 256"/>
              <a:gd name="T37" fmla="*/ 256 h 256"/>
              <a:gd name="T38" fmla="*/ 108 w 256"/>
              <a:gd name="T39" fmla="*/ 254 h 256"/>
              <a:gd name="T40" fmla="*/ 110 w 256"/>
              <a:gd name="T41" fmla="*/ 252 h 256"/>
              <a:gd name="T42" fmla="*/ 128 w 256"/>
              <a:gd name="T43" fmla="*/ 224 h 256"/>
              <a:gd name="T44" fmla="*/ 206 w 256"/>
              <a:gd name="T45" fmla="*/ 256 h 256"/>
              <a:gd name="T46" fmla="*/ 206 w 256"/>
              <a:gd name="T47" fmla="*/ 256 h 256"/>
              <a:gd name="T48" fmla="*/ 208 w 256"/>
              <a:gd name="T49" fmla="*/ 256 h 256"/>
              <a:gd name="T50" fmla="*/ 208 w 256"/>
              <a:gd name="T51" fmla="*/ 256 h 256"/>
              <a:gd name="T52" fmla="*/ 212 w 256"/>
              <a:gd name="T53" fmla="*/ 254 h 256"/>
              <a:gd name="T54" fmla="*/ 212 w 256"/>
              <a:gd name="T55" fmla="*/ 254 h 256"/>
              <a:gd name="T56" fmla="*/ 214 w 256"/>
              <a:gd name="T57" fmla="*/ 252 h 256"/>
              <a:gd name="T58" fmla="*/ 216 w 256"/>
              <a:gd name="T59" fmla="*/ 250 h 256"/>
              <a:gd name="T60" fmla="*/ 256 w 256"/>
              <a:gd name="T61" fmla="*/ 10 h 256"/>
              <a:gd name="T62" fmla="*/ 256 w 256"/>
              <a:gd name="T63" fmla="*/ 10 h 256"/>
              <a:gd name="T64" fmla="*/ 256 w 256"/>
              <a:gd name="T65" fmla="*/ 4 h 256"/>
              <a:gd name="T66" fmla="*/ 252 w 256"/>
              <a:gd name="T67" fmla="*/ 2 h 256"/>
              <a:gd name="T68" fmla="*/ 26 w 256"/>
              <a:gd name="T69" fmla="*/ 166 h 256"/>
              <a:gd name="T70" fmla="*/ 210 w 256"/>
              <a:gd name="T71" fmla="*/ 42 h 256"/>
              <a:gd name="T72" fmla="*/ 76 w 256"/>
              <a:gd name="T73" fmla="*/ 186 h 256"/>
              <a:gd name="T74" fmla="*/ 76 w 256"/>
              <a:gd name="T75" fmla="*/ 186 h 256"/>
              <a:gd name="T76" fmla="*/ 74 w 256"/>
              <a:gd name="T77" fmla="*/ 186 h 256"/>
              <a:gd name="T78" fmla="*/ 26 w 256"/>
              <a:gd name="T79" fmla="*/ 166 h 256"/>
              <a:gd name="T80" fmla="*/ 82 w 256"/>
              <a:gd name="T81" fmla="*/ 192 h 256"/>
              <a:gd name="T82" fmla="*/ 82 w 256"/>
              <a:gd name="T83" fmla="*/ 192 h 256"/>
              <a:gd name="T84" fmla="*/ 82 w 256"/>
              <a:gd name="T85" fmla="*/ 192 h 256"/>
              <a:gd name="T86" fmla="*/ 234 w 256"/>
              <a:gd name="T87" fmla="*/ 30 h 256"/>
              <a:gd name="T88" fmla="*/ 104 w 256"/>
              <a:gd name="T89" fmla="*/ 232 h 256"/>
              <a:gd name="T90" fmla="*/ 82 w 256"/>
              <a:gd name="T91" fmla="*/ 192 h 256"/>
              <a:gd name="T92" fmla="*/ 202 w 256"/>
              <a:gd name="T93" fmla="*/ 236 h 256"/>
              <a:gd name="T94" fmla="*/ 134 w 256"/>
              <a:gd name="T95" fmla="*/ 210 h 256"/>
              <a:gd name="T96" fmla="*/ 134 w 256"/>
              <a:gd name="T97" fmla="*/ 210 h 256"/>
              <a:gd name="T98" fmla="*/ 128 w 256"/>
              <a:gd name="T99" fmla="*/ 208 h 256"/>
              <a:gd name="T100" fmla="*/ 234 w 256"/>
              <a:gd name="T101" fmla="*/ 46 h 256"/>
              <a:gd name="T102" fmla="*/ 202 w 256"/>
              <a:gd name="T103" fmla="*/ 236 h 25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56" h="256">
                <a:moveTo>
                  <a:pt x="252" y="2"/>
                </a:moveTo>
                <a:lnTo>
                  <a:pt x="252" y="2"/>
                </a:lnTo>
                <a:lnTo>
                  <a:pt x="248" y="0"/>
                </a:lnTo>
                <a:lnTo>
                  <a:pt x="244" y="2"/>
                </a:lnTo>
                <a:lnTo>
                  <a:pt x="4" y="162"/>
                </a:lnTo>
                <a:lnTo>
                  <a:pt x="0" y="164"/>
                </a:lnTo>
                <a:lnTo>
                  <a:pt x="0" y="168"/>
                </a:lnTo>
                <a:lnTo>
                  <a:pt x="2" y="172"/>
                </a:lnTo>
                <a:lnTo>
                  <a:pt x="6" y="176"/>
                </a:lnTo>
                <a:lnTo>
                  <a:pt x="68" y="200"/>
                </a:lnTo>
                <a:lnTo>
                  <a:pt x="98" y="252"/>
                </a:lnTo>
                <a:lnTo>
                  <a:pt x="100" y="254"/>
                </a:lnTo>
                <a:lnTo>
                  <a:pt x="104" y="256"/>
                </a:lnTo>
                <a:lnTo>
                  <a:pt x="108" y="254"/>
                </a:lnTo>
                <a:lnTo>
                  <a:pt x="110" y="252"/>
                </a:lnTo>
                <a:lnTo>
                  <a:pt x="128" y="224"/>
                </a:lnTo>
                <a:lnTo>
                  <a:pt x="206" y="256"/>
                </a:lnTo>
                <a:lnTo>
                  <a:pt x="208" y="256"/>
                </a:lnTo>
                <a:lnTo>
                  <a:pt x="212" y="254"/>
                </a:lnTo>
                <a:lnTo>
                  <a:pt x="214" y="252"/>
                </a:lnTo>
                <a:lnTo>
                  <a:pt x="216" y="250"/>
                </a:lnTo>
                <a:lnTo>
                  <a:pt x="256" y="10"/>
                </a:lnTo>
                <a:lnTo>
                  <a:pt x="256" y="4"/>
                </a:lnTo>
                <a:lnTo>
                  <a:pt x="252" y="2"/>
                </a:lnTo>
                <a:close/>
                <a:moveTo>
                  <a:pt x="26" y="166"/>
                </a:moveTo>
                <a:lnTo>
                  <a:pt x="210" y="42"/>
                </a:lnTo>
                <a:lnTo>
                  <a:pt x="76" y="186"/>
                </a:lnTo>
                <a:lnTo>
                  <a:pt x="74" y="186"/>
                </a:lnTo>
                <a:lnTo>
                  <a:pt x="26" y="166"/>
                </a:lnTo>
                <a:close/>
                <a:moveTo>
                  <a:pt x="82" y="192"/>
                </a:moveTo>
                <a:lnTo>
                  <a:pt x="82" y="192"/>
                </a:lnTo>
                <a:lnTo>
                  <a:pt x="234" y="30"/>
                </a:lnTo>
                <a:lnTo>
                  <a:pt x="104" y="232"/>
                </a:lnTo>
                <a:lnTo>
                  <a:pt x="82" y="192"/>
                </a:lnTo>
                <a:close/>
                <a:moveTo>
                  <a:pt x="202" y="236"/>
                </a:moveTo>
                <a:lnTo>
                  <a:pt x="134" y="210"/>
                </a:lnTo>
                <a:lnTo>
                  <a:pt x="128" y="208"/>
                </a:lnTo>
                <a:lnTo>
                  <a:pt x="234" y="46"/>
                </a:lnTo>
                <a:lnTo>
                  <a:pt x="202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78" name="Group 506">
            <a:extLst>
              <a:ext uri="{FF2B5EF4-FFF2-40B4-BE49-F238E27FC236}">
                <a16:creationId xmlns="" xmlns:a16="http://schemas.microsoft.com/office/drawing/2014/main" id="{A1B6E592-A4CA-4D96-B499-CA5CF2143C46}"/>
              </a:ext>
            </a:extLst>
          </p:cNvPr>
          <p:cNvGrpSpPr/>
          <p:nvPr/>
        </p:nvGrpSpPr>
        <p:grpSpPr>
          <a:xfrm>
            <a:off x="4722636" y="3597478"/>
            <a:ext cx="244923" cy="257558"/>
            <a:chOff x="2919413" y="3781425"/>
            <a:chExt cx="400050" cy="420688"/>
          </a:xfrm>
          <a:solidFill>
            <a:schemeClr val="bg1"/>
          </a:solidFill>
        </p:grpSpPr>
        <p:sp>
          <p:nvSpPr>
            <p:cNvPr id="79" name="Freeform 64">
              <a:extLst>
                <a:ext uri="{FF2B5EF4-FFF2-40B4-BE49-F238E27FC236}">
                  <a16:creationId xmlns="" xmlns:a16="http://schemas.microsoft.com/office/drawing/2014/main" id="{3D4EEA11-E190-4CAA-ADEC-F8DA9A0C68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9113" y="3781425"/>
              <a:ext cx="120650" cy="420688"/>
            </a:xfrm>
            <a:custGeom>
              <a:avLst/>
              <a:gdLst>
                <a:gd name="T0" fmla="*/ 137 w 156"/>
                <a:gd name="T1" fmla="*/ 548 h 548"/>
                <a:gd name="T2" fmla="*/ 0 w 156"/>
                <a:gd name="T3" fmla="*/ 528 h 548"/>
                <a:gd name="T4" fmla="*/ 137 w 156"/>
                <a:gd name="T5" fmla="*/ 509 h 548"/>
                <a:gd name="T6" fmla="*/ 137 w 156"/>
                <a:gd name="T7" fmla="*/ 453 h 548"/>
                <a:gd name="T8" fmla="*/ 0 w 156"/>
                <a:gd name="T9" fmla="*/ 472 h 548"/>
                <a:gd name="T10" fmla="*/ 137 w 156"/>
                <a:gd name="T11" fmla="*/ 492 h 548"/>
                <a:gd name="T12" fmla="*/ 137 w 156"/>
                <a:gd name="T13" fmla="*/ 453 h 548"/>
                <a:gd name="T14" fmla="*/ 19 w 156"/>
                <a:gd name="T15" fmla="*/ 397 h 548"/>
                <a:gd name="T16" fmla="*/ 19 w 156"/>
                <a:gd name="T17" fmla="*/ 436 h 548"/>
                <a:gd name="T18" fmla="*/ 156 w 156"/>
                <a:gd name="T19" fmla="*/ 416 h 548"/>
                <a:gd name="T20" fmla="*/ 137 w 156"/>
                <a:gd name="T21" fmla="*/ 341 h 548"/>
                <a:gd name="T22" fmla="*/ 0 w 156"/>
                <a:gd name="T23" fmla="*/ 361 h 548"/>
                <a:gd name="T24" fmla="*/ 137 w 156"/>
                <a:gd name="T25" fmla="*/ 380 h 548"/>
                <a:gd name="T26" fmla="*/ 137 w 156"/>
                <a:gd name="T27" fmla="*/ 341 h 548"/>
                <a:gd name="T28" fmla="*/ 19 w 156"/>
                <a:gd name="T29" fmla="*/ 285 h 548"/>
                <a:gd name="T30" fmla="*/ 19 w 156"/>
                <a:gd name="T31" fmla="*/ 324 h 548"/>
                <a:gd name="T32" fmla="*/ 156 w 156"/>
                <a:gd name="T33" fmla="*/ 305 h 548"/>
                <a:gd name="T34" fmla="*/ 137 w 156"/>
                <a:gd name="T35" fmla="*/ 229 h 548"/>
                <a:gd name="T36" fmla="*/ 0 w 156"/>
                <a:gd name="T37" fmla="*/ 249 h 548"/>
                <a:gd name="T38" fmla="*/ 137 w 156"/>
                <a:gd name="T39" fmla="*/ 268 h 548"/>
                <a:gd name="T40" fmla="*/ 137 w 156"/>
                <a:gd name="T41" fmla="*/ 229 h 548"/>
                <a:gd name="T42" fmla="*/ 19 w 156"/>
                <a:gd name="T43" fmla="*/ 168 h 548"/>
                <a:gd name="T44" fmla="*/ 19 w 156"/>
                <a:gd name="T45" fmla="*/ 207 h 548"/>
                <a:gd name="T46" fmla="*/ 156 w 156"/>
                <a:gd name="T47" fmla="*/ 188 h 548"/>
                <a:gd name="T48" fmla="*/ 137 w 156"/>
                <a:gd name="T49" fmla="*/ 112 h 548"/>
                <a:gd name="T50" fmla="*/ 0 w 156"/>
                <a:gd name="T51" fmla="*/ 132 h 548"/>
                <a:gd name="T52" fmla="*/ 137 w 156"/>
                <a:gd name="T53" fmla="*/ 151 h 548"/>
                <a:gd name="T54" fmla="*/ 137 w 156"/>
                <a:gd name="T55" fmla="*/ 112 h 548"/>
                <a:gd name="T56" fmla="*/ 19 w 156"/>
                <a:gd name="T57" fmla="*/ 56 h 548"/>
                <a:gd name="T58" fmla="*/ 19 w 156"/>
                <a:gd name="T59" fmla="*/ 95 h 548"/>
                <a:gd name="T60" fmla="*/ 156 w 156"/>
                <a:gd name="T61" fmla="*/ 76 h 548"/>
                <a:gd name="T62" fmla="*/ 137 w 156"/>
                <a:gd name="T63" fmla="*/ 0 h 548"/>
                <a:gd name="T64" fmla="*/ 0 w 156"/>
                <a:gd name="T65" fmla="*/ 20 h 548"/>
                <a:gd name="T66" fmla="*/ 137 w 156"/>
                <a:gd name="T67" fmla="*/ 40 h 548"/>
                <a:gd name="T68" fmla="*/ 137 w 156"/>
                <a:gd name="T69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548">
                  <a:moveTo>
                    <a:pt x="156" y="528"/>
                  </a:moveTo>
                  <a:cubicBezTo>
                    <a:pt x="156" y="539"/>
                    <a:pt x="148" y="548"/>
                    <a:pt x="137" y="548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8" y="548"/>
                    <a:pt x="0" y="539"/>
                    <a:pt x="0" y="528"/>
                  </a:cubicBezTo>
                  <a:cubicBezTo>
                    <a:pt x="0" y="517"/>
                    <a:pt x="8" y="509"/>
                    <a:pt x="19" y="509"/>
                  </a:cubicBezTo>
                  <a:cubicBezTo>
                    <a:pt x="137" y="509"/>
                    <a:pt x="137" y="509"/>
                    <a:pt x="137" y="509"/>
                  </a:cubicBezTo>
                  <a:cubicBezTo>
                    <a:pt x="148" y="509"/>
                    <a:pt x="156" y="517"/>
                    <a:pt x="156" y="528"/>
                  </a:cubicBezTo>
                  <a:close/>
                  <a:moveTo>
                    <a:pt x="137" y="453"/>
                  </a:moveTo>
                  <a:cubicBezTo>
                    <a:pt x="19" y="453"/>
                    <a:pt x="19" y="453"/>
                    <a:pt x="19" y="453"/>
                  </a:cubicBezTo>
                  <a:cubicBezTo>
                    <a:pt x="8" y="453"/>
                    <a:pt x="0" y="461"/>
                    <a:pt x="0" y="472"/>
                  </a:cubicBezTo>
                  <a:cubicBezTo>
                    <a:pt x="0" y="483"/>
                    <a:pt x="8" y="492"/>
                    <a:pt x="19" y="492"/>
                  </a:cubicBezTo>
                  <a:cubicBezTo>
                    <a:pt x="137" y="492"/>
                    <a:pt x="137" y="492"/>
                    <a:pt x="137" y="492"/>
                  </a:cubicBezTo>
                  <a:cubicBezTo>
                    <a:pt x="148" y="492"/>
                    <a:pt x="156" y="483"/>
                    <a:pt x="156" y="472"/>
                  </a:cubicBezTo>
                  <a:cubicBezTo>
                    <a:pt x="156" y="461"/>
                    <a:pt x="148" y="453"/>
                    <a:pt x="137" y="453"/>
                  </a:cubicBezTo>
                  <a:close/>
                  <a:moveTo>
                    <a:pt x="137" y="397"/>
                  </a:moveTo>
                  <a:cubicBezTo>
                    <a:pt x="19" y="397"/>
                    <a:pt x="19" y="397"/>
                    <a:pt x="19" y="397"/>
                  </a:cubicBezTo>
                  <a:cubicBezTo>
                    <a:pt x="8" y="397"/>
                    <a:pt x="0" y="406"/>
                    <a:pt x="0" y="416"/>
                  </a:cubicBezTo>
                  <a:cubicBezTo>
                    <a:pt x="0" y="427"/>
                    <a:pt x="8" y="436"/>
                    <a:pt x="19" y="436"/>
                  </a:cubicBezTo>
                  <a:cubicBezTo>
                    <a:pt x="137" y="436"/>
                    <a:pt x="137" y="436"/>
                    <a:pt x="137" y="436"/>
                  </a:cubicBezTo>
                  <a:cubicBezTo>
                    <a:pt x="148" y="436"/>
                    <a:pt x="156" y="427"/>
                    <a:pt x="156" y="416"/>
                  </a:cubicBezTo>
                  <a:cubicBezTo>
                    <a:pt x="156" y="406"/>
                    <a:pt x="148" y="397"/>
                    <a:pt x="137" y="397"/>
                  </a:cubicBezTo>
                  <a:close/>
                  <a:moveTo>
                    <a:pt x="137" y="341"/>
                  </a:moveTo>
                  <a:cubicBezTo>
                    <a:pt x="19" y="341"/>
                    <a:pt x="19" y="341"/>
                    <a:pt x="19" y="341"/>
                  </a:cubicBezTo>
                  <a:cubicBezTo>
                    <a:pt x="8" y="341"/>
                    <a:pt x="0" y="350"/>
                    <a:pt x="0" y="361"/>
                  </a:cubicBezTo>
                  <a:cubicBezTo>
                    <a:pt x="0" y="371"/>
                    <a:pt x="8" y="380"/>
                    <a:pt x="19" y="380"/>
                  </a:cubicBezTo>
                  <a:cubicBezTo>
                    <a:pt x="137" y="380"/>
                    <a:pt x="137" y="380"/>
                    <a:pt x="137" y="380"/>
                  </a:cubicBezTo>
                  <a:cubicBezTo>
                    <a:pt x="148" y="380"/>
                    <a:pt x="156" y="371"/>
                    <a:pt x="156" y="361"/>
                  </a:cubicBezTo>
                  <a:cubicBezTo>
                    <a:pt x="156" y="350"/>
                    <a:pt x="148" y="341"/>
                    <a:pt x="137" y="341"/>
                  </a:cubicBezTo>
                  <a:close/>
                  <a:moveTo>
                    <a:pt x="137" y="285"/>
                  </a:moveTo>
                  <a:cubicBezTo>
                    <a:pt x="19" y="285"/>
                    <a:pt x="19" y="285"/>
                    <a:pt x="19" y="285"/>
                  </a:cubicBezTo>
                  <a:cubicBezTo>
                    <a:pt x="8" y="285"/>
                    <a:pt x="0" y="294"/>
                    <a:pt x="0" y="305"/>
                  </a:cubicBezTo>
                  <a:cubicBezTo>
                    <a:pt x="0" y="315"/>
                    <a:pt x="8" y="324"/>
                    <a:pt x="19" y="324"/>
                  </a:cubicBezTo>
                  <a:cubicBezTo>
                    <a:pt x="137" y="324"/>
                    <a:pt x="137" y="324"/>
                    <a:pt x="137" y="324"/>
                  </a:cubicBezTo>
                  <a:cubicBezTo>
                    <a:pt x="148" y="324"/>
                    <a:pt x="156" y="315"/>
                    <a:pt x="156" y="305"/>
                  </a:cubicBezTo>
                  <a:cubicBezTo>
                    <a:pt x="156" y="294"/>
                    <a:pt x="148" y="285"/>
                    <a:pt x="137" y="285"/>
                  </a:cubicBezTo>
                  <a:close/>
                  <a:moveTo>
                    <a:pt x="137" y="229"/>
                  </a:moveTo>
                  <a:cubicBezTo>
                    <a:pt x="19" y="229"/>
                    <a:pt x="19" y="229"/>
                    <a:pt x="19" y="229"/>
                  </a:cubicBezTo>
                  <a:cubicBezTo>
                    <a:pt x="8" y="229"/>
                    <a:pt x="0" y="238"/>
                    <a:pt x="0" y="249"/>
                  </a:cubicBezTo>
                  <a:cubicBezTo>
                    <a:pt x="0" y="260"/>
                    <a:pt x="8" y="268"/>
                    <a:pt x="19" y="268"/>
                  </a:cubicBezTo>
                  <a:cubicBezTo>
                    <a:pt x="137" y="268"/>
                    <a:pt x="137" y="268"/>
                    <a:pt x="137" y="268"/>
                  </a:cubicBezTo>
                  <a:cubicBezTo>
                    <a:pt x="148" y="268"/>
                    <a:pt x="156" y="260"/>
                    <a:pt x="156" y="249"/>
                  </a:cubicBezTo>
                  <a:cubicBezTo>
                    <a:pt x="156" y="238"/>
                    <a:pt x="148" y="229"/>
                    <a:pt x="137" y="229"/>
                  </a:cubicBezTo>
                  <a:close/>
                  <a:moveTo>
                    <a:pt x="137" y="168"/>
                  </a:moveTo>
                  <a:cubicBezTo>
                    <a:pt x="19" y="168"/>
                    <a:pt x="19" y="168"/>
                    <a:pt x="19" y="168"/>
                  </a:cubicBezTo>
                  <a:cubicBezTo>
                    <a:pt x="8" y="168"/>
                    <a:pt x="0" y="177"/>
                    <a:pt x="0" y="188"/>
                  </a:cubicBezTo>
                  <a:cubicBezTo>
                    <a:pt x="0" y="198"/>
                    <a:pt x="8" y="207"/>
                    <a:pt x="19" y="207"/>
                  </a:cubicBezTo>
                  <a:cubicBezTo>
                    <a:pt x="137" y="207"/>
                    <a:pt x="137" y="207"/>
                    <a:pt x="137" y="207"/>
                  </a:cubicBezTo>
                  <a:cubicBezTo>
                    <a:pt x="148" y="207"/>
                    <a:pt x="156" y="198"/>
                    <a:pt x="156" y="188"/>
                  </a:cubicBezTo>
                  <a:cubicBezTo>
                    <a:pt x="156" y="177"/>
                    <a:pt x="148" y="168"/>
                    <a:pt x="137" y="168"/>
                  </a:cubicBezTo>
                  <a:close/>
                  <a:moveTo>
                    <a:pt x="137" y="112"/>
                  </a:moveTo>
                  <a:cubicBezTo>
                    <a:pt x="19" y="112"/>
                    <a:pt x="19" y="112"/>
                    <a:pt x="19" y="112"/>
                  </a:cubicBezTo>
                  <a:cubicBezTo>
                    <a:pt x="8" y="112"/>
                    <a:pt x="0" y="121"/>
                    <a:pt x="0" y="132"/>
                  </a:cubicBezTo>
                  <a:cubicBezTo>
                    <a:pt x="0" y="142"/>
                    <a:pt x="8" y="151"/>
                    <a:pt x="19" y="151"/>
                  </a:cubicBezTo>
                  <a:cubicBezTo>
                    <a:pt x="137" y="151"/>
                    <a:pt x="137" y="151"/>
                    <a:pt x="137" y="151"/>
                  </a:cubicBezTo>
                  <a:cubicBezTo>
                    <a:pt x="148" y="151"/>
                    <a:pt x="156" y="142"/>
                    <a:pt x="156" y="132"/>
                  </a:cubicBezTo>
                  <a:cubicBezTo>
                    <a:pt x="156" y="121"/>
                    <a:pt x="148" y="112"/>
                    <a:pt x="137" y="112"/>
                  </a:cubicBezTo>
                  <a:close/>
                  <a:moveTo>
                    <a:pt x="137" y="56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8" y="56"/>
                    <a:pt x="0" y="65"/>
                    <a:pt x="0" y="76"/>
                  </a:cubicBezTo>
                  <a:cubicBezTo>
                    <a:pt x="0" y="87"/>
                    <a:pt x="8" y="95"/>
                    <a:pt x="19" y="95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48" y="95"/>
                    <a:pt x="156" y="87"/>
                    <a:pt x="156" y="76"/>
                  </a:cubicBezTo>
                  <a:cubicBezTo>
                    <a:pt x="156" y="65"/>
                    <a:pt x="148" y="56"/>
                    <a:pt x="137" y="56"/>
                  </a:cubicBezTo>
                  <a:close/>
                  <a:moveTo>
                    <a:pt x="13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40"/>
                    <a:pt x="19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48" y="40"/>
                    <a:pt x="156" y="31"/>
                    <a:pt x="156" y="20"/>
                  </a:cubicBezTo>
                  <a:cubicBezTo>
                    <a:pt x="156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0" name="Freeform 65">
              <a:extLst>
                <a:ext uri="{FF2B5EF4-FFF2-40B4-BE49-F238E27FC236}">
                  <a16:creationId xmlns="" xmlns:a16="http://schemas.microsoft.com/office/drawing/2014/main" id="{7C568FA4-373B-4075-91F7-DC324003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17195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1" name="Freeform 66">
              <a:extLst>
                <a:ext uri="{FF2B5EF4-FFF2-40B4-BE49-F238E27FC236}">
                  <a16:creationId xmlns="" xmlns:a16="http://schemas.microsoft.com/office/drawing/2014/main" id="{2E28185A-5CDC-401C-B9DC-873A41949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129088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2" name="Freeform 67">
              <a:extLst>
                <a:ext uri="{FF2B5EF4-FFF2-40B4-BE49-F238E27FC236}">
                  <a16:creationId xmlns="" xmlns:a16="http://schemas.microsoft.com/office/drawing/2014/main" id="{D2C2AAEF-1EDC-4D7F-AD37-D7BAEB04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86225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3" name="Freeform 68">
              <a:extLst>
                <a:ext uri="{FF2B5EF4-FFF2-40B4-BE49-F238E27FC236}">
                  <a16:creationId xmlns="" xmlns:a16="http://schemas.microsoft.com/office/drawing/2014/main" id="{07FAED60-74B3-416B-83E3-64A0A8BFD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43363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4" name="Freeform 69">
              <a:extLst>
                <a:ext uri="{FF2B5EF4-FFF2-40B4-BE49-F238E27FC236}">
                  <a16:creationId xmlns="" xmlns:a16="http://schemas.microsoft.com/office/drawing/2014/main" id="{9EB13C6E-9323-46A6-8963-BE11CB619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0050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5" name="Freeform 70">
              <a:extLst>
                <a:ext uri="{FF2B5EF4-FFF2-40B4-BE49-F238E27FC236}">
                  <a16:creationId xmlns="" xmlns:a16="http://schemas.microsoft.com/office/drawing/2014/main" id="{95A6EF53-52CF-4ED6-A5D8-328755DA7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3957638"/>
              <a:ext cx="120650" cy="28575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1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6" name="Freeform 71">
              <a:extLst>
                <a:ext uri="{FF2B5EF4-FFF2-40B4-BE49-F238E27FC236}">
                  <a16:creationId xmlns="" xmlns:a16="http://schemas.microsoft.com/office/drawing/2014/main" id="{F78AC95C-DCEA-44C6-AC43-33058F81D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17195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7" name="Freeform 72">
              <a:extLst>
                <a:ext uri="{FF2B5EF4-FFF2-40B4-BE49-F238E27FC236}">
                  <a16:creationId xmlns="" xmlns:a16="http://schemas.microsoft.com/office/drawing/2014/main" id="{05A70D41-F7E3-47E1-96C3-59F2F5763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129088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8" name="Freeform 73">
              <a:extLst>
                <a:ext uri="{FF2B5EF4-FFF2-40B4-BE49-F238E27FC236}">
                  <a16:creationId xmlns="" xmlns:a16="http://schemas.microsoft.com/office/drawing/2014/main" id="{0E8F4487-DE59-4E3A-889E-E8FE9F9E1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086225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9" name="Freeform 74">
              <a:extLst>
                <a:ext uri="{FF2B5EF4-FFF2-40B4-BE49-F238E27FC236}">
                  <a16:creationId xmlns="" xmlns:a16="http://schemas.microsoft.com/office/drawing/2014/main" id="{C8A9D11B-9F8B-45BF-A607-F496B330B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043363"/>
              <a:ext cx="120650" cy="30163"/>
            </a:xfrm>
            <a:custGeom>
              <a:avLst/>
              <a:gdLst>
                <a:gd name="T0" fmla="*/ 20 w 157"/>
                <a:gd name="T1" fmla="*/ 39 h 39"/>
                <a:gd name="T2" fmla="*/ 137 w 157"/>
                <a:gd name="T3" fmla="*/ 39 h 39"/>
                <a:gd name="T4" fmla="*/ 157 w 157"/>
                <a:gd name="T5" fmla="*/ 20 h 39"/>
                <a:gd name="T6" fmla="*/ 137 w 157"/>
                <a:gd name="T7" fmla="*/ 0 h 39"/>
                <a:gd name="T8" fmla="*/ 20 w 157"/>
                <a:gd name="T9" fmla="*/ 0 h 39"/>
                <a:gd name="T10" fmla="*/ 0 w 157"/>
                <a:gd name="T11" fmla="*/ 20 h 39"/>
                <a:gd name="T12" fmla="*/ 20 w 15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20" y="39"/>
                  </a:move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90" name="Group 668">
            <a:extLst>
              <a:ext uri="{FF2B5EF4-FFF2-40B4-BE49-F238E27FC236}">
                <a16:creationId xmlns="" xmlns:a16="http://schemas.microsoft.com/office/drawing/2014/main" id="{7DC42613-7997-4A73-AB3B-760D0997B8E1}"/>
              </a:ext>
            </a:extLst>
          </p:cNvPr>
          <p:cNvGrpSpPr/>
          <p:nvPr/>
        </p:nvGrpSpPr>
        <p:grpSpPr>
          <a:xfrm>
            <a:off x="4147997" y="3586958"/>
            <a:ext cx="259323" cy="290637"/>
            <a:chOff x="4608513" y="6291263"/>
            <a:chExt cx="420688" cy="471488"/>
          </a:xfrm>
          <a:solidFill>
            <a:schemeClr val="bg1"/>
          </a:solidFill>
        </p:grpSpPr>
        <p:sp>
          <p:nvSpPr>
            <p:cNvPr id="91" name="Freeform 218">
              <a:extLst>
                <a:ext uri="{FF2B5EF4-FFF2-40B4-BE49-F238E27FC236}">
                  <a16:creationId xmlns="" xmlns:a16="http://schemas.microsoft.com/office/drawing/2014/main" id="{C0F6F66C-D606-450A-ACFD-BB3AD9E4D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550" y="6627813"/>
              <a:ext cx="80963" cy="84138"/>
            </a:xfrm>
            <a:custGeom>
              <a:avLst/>
              <a:gdLst>
                <a:gd name="T0" fmla="*/ 13 w 105"/>
                <a:gd name="T1" fmla="*/ 20 h 108"/>
                <a:gd name="T2" fmla="*/ 27 w 105"/>
                <a:gd name="T3" fmla="*/ 9 h 108"/>
                <a:gd name="T4" fmla="*/ 65 w 105"/>
                <a:gd name="T5" fmla="*/ 13 h 108"/>
                <a:gd name="T6" fmla="*/ 105 w 105"/>
                <a:gd name="T7" fmla="*/ 64 h 108"/>
                <a:gd name="T8" fmla="*/ 49 w 105"/>
                <a:gd name="T9" fmla="*/ 108 h 108"/>
                <a:gd name="T10" fmla="*/ 9 w 105"/>
                <a:gd name="T11" fmla="*/ 57 h 108"/>
                <a:gd name="T12" fmla="*/ 13 w 105"/>
                <a:gd name="T13" fmla="*/ 2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08">
                  <a:moveTo>
                    <a:pt x="13" y="20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39" y="0"/>
                    <a:pt x="56" y="2"/>
                    <a:pt x="65" y="13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0" y="46"/>
                    <a:pt x="2" y="29"/>
                    <a:pt x="13" y="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2" name="Freeform 219">
              <a:extLst>
                <a:ext uri="{FF2B5EF4-FFF2-40B4-BE49-F238E27FC236}">
                  <a16:creationId xmlns="" xmlns:a16="http://schemas.microsoft.com/office/drawing/2014/main" id="{A1951201-C137-4BDD-A66E-312E0804D7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8513" y="6291263"/>
              <a:ext cx="403225" cy="401638"/>
            </a:xfrm>
            <a:custGeom>
              <a:avLst/>
              <a:gdLst>
                <a:gd name="T0" fmla="*/ 445 w 524"/>
                <a:gd name="T1" fmla="*/ 119 h 523"/>
                <a:gd name="T2" fmla="*/ 119 w 524"/>
                <a:gd name="T3" fmla="*/ 79 h 523"/>
                <a:gd name="T4" fmla="*/ 79 w 524"/>
                <a:gd name="T5" fmla="*/ 404 h 523"/>
                <a:gd name="T6" fmla="*/ 405 w 524"/>
                <a:gd name="T7" fmla="*/ 444 h 523"/>
                <a:gd name="T8" fmla="*/ 445 w 524"/>
                <a:gd name="T9" fmla="*/ 119 h 523"/>
                <a:gd name="T10" fmla="*/ 373 w 524"/>
                <a:gd name="T11" fmla="*/ 404 h 523"/>
                <a:gd name="T12" fmla="*/ 119 w 524"/>
                <a:gd name="T13" fmla="*/ 373 h 523"/>
                <a:gd name="T14" fmla="*/ 151 w 524"/>
                <a:gd name="T15" fmla="*/ 119 h 523"/>
                <a:gd name="T16" fmla="*/ 404 w 524"/>
                <a:gd name="T17" fmla="*/ 150 h 523"/>
                <a:gd name="T18" fmla="*/ 373 w 524"/>
                <a:gd name="T19" fmla="*/ 40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" h="523">
                  <a:moveTo>
                    <a:pt x="445" y="119"/>
                  </a:moveTo>
                  <a:cubicBezTo>
                    <a:pt x="366" y="18"/>
                    <a:pt x="220" y="0"/>
                    <a:pt x="119" y="79"/>
                  </a:cubicBezTo>
                  <a:cubicBezTo>
                    <a:pt x="18" y="157"/>
                    <a:pt x="0" y="303"/>
                    <a:pt x="79" y="404"/>
                  </a:cubicBezTo>
                  <a:cubicBezTo>
                    <a:pt x="158" y="505"/>
                    <a:pt x="304" y="523"/>
                    <a:pt x="405" y="444"/>
                  </a:cubicBezTo>
                  <a:cubicBezTo>
                    <a:pt x="506" y="366"/>
                    <a:pt x="524" y="220"/>
                    <a:pt x="445" y="119"/>
                  </a:cubicBezTo>
                  <a:close/>
                  <a:moveTo>
                    <a:pt x="373" y="404"/>
                  </a:moveTo>
                  <a:cubicBezTo>
                    <a:pt x="294" y="465"/>
                    <a:pt x="181" y="451"/>
                    <a:pt x="119" y="373"/>
                  </a:cubicBezTo>
                  <a:cubicBezTo>
                    <a:pt x="58" y="294"/>
                    <a:pt x="72" y="180"/>
                    <a:pt x="151" y="119"/>
                  </a:cubicBezTo>
                  <a:cubicBezTo>
                    <a:pt x="229" y="58"/>
                    <a:pt x="343" y="72"/>
                    <a:pt x="404" y="150"/>
                  </a:cubicBezTo>
                  <a:cubicBezTo>
                    <a:pt x="466" y="229"/>
                    <a:pt x="452" y="343"/>
                    <a:pt x="373" y="40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3" name="Freeform 220">
              <a:extLst>
                <a:ext uri="{FF2B5EF4-FFF2-40B4-BE49-F238E27FC236}">
                  <a16:creationId xmlns="" xmlns:a16="http://schemas.microsoft.com/office/drawing/2014/main" id="{9AA125FA-2EFA-4C73-94D8-7C814C5CA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763" y="6691313"/>
              <a:ext cx="71438" cy="71438"/>
            </a:xfrm>
            <a:custGeom>
              <a:avLst/>
              <a:gdLst>
                <a:gd name="T0" fmla="*/ 78 w 92"/>
                <a:gd name="T1" fmla="*/ 72 h 92"/>
                <a:gd name="T2" fmla="*/ 64 w 92"/>
                <a:gd name="T3" fmla="*/ 83 h 92"/>
                <a:gd name="T4" fmla="*/ 27 w 92"/>
                <a:gd name="T5" fmla="*/ 78 h 92"/>
                <a:gd name="T6" fmla="*/ 0 w 92"/>
                <a:gd name="T7" fmla="*/ 44 h 92"/>
                <a:gd name="T8" fmla="*/ 56 w 92"/>
                <a:gd name="T9" fmla="*/ 0 h 92"/>
                <a:gd name="T10" fmla="*/ 83 w 92"/>
                <a:gd name="T11" fmla="*/ 34 h 92"/>
                <a:gd name="T12" fmla="*/ 78 w 92"/>
                <a:gd name="T13" fmla="*/ 7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2">
                  <a:moveTo>
                    <a:pt x="78" y="72"/>
                  </a:moveTo>
                  <a:cubicBezTo>
                    <a:pt x="64" y="83"/>
                    <a:pt x="64" y="83"/>
                    <a:pt x="64" y="83"/>
                  </a:cubicBezTo>
                  <a:cubicBezTo>
                    <a:pt x="53" y="92"/>
                    <a:pt x="36" y="90"/>
                    <a:pt x="27" y="7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92" y="46"/>
                    <a:pt x="90" y="63"/>
                    <a:pt x="78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81DD6B46-378D-4EF3-A803-1E1634FA2027}"/>
              </a:ext>
            </a:extLst>
          </p:cNvPr>
          <p:cNvSpPr txBox="1"/>
          <p:nvPr/>
        </p:nvSpPr>
        <p:spPr>
          <a:xfrm>
            <a:off x="392648" y="3237129"/>
            <a:ext cx="2933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Выявление и поиск продукции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07BC5FA4-BE5D-49CC-BCE8-748DC54107A7}"/>
              </a:ext>
            </a:extLst>
          </p:cNvPr>
          <p:cNvSpPr txBox="1"/>
          <p:nvPr/>
        </p:nvSpPr>
        <p:spPr>
          <a:xfrm>
            <a:off x="392647" y="4514721"/>
            <a:ext cx="2933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Информационная поддержка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10A53A49-A277-40B0-B177-B6696E189F7C}"/>
              </a:ext>
            </a:extLst>
          </p:cNvPr>
          <p:cNvSpPr txBox="1"/>
          <p:nvPr/>
        </p:nvSpPr>
        <p:spPr>
          <a:xfrm>
            <a:off x="6241200" y="3227934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Повышение ликвидности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5B7AF014-C8E8-45D4-8500-EB4F2EE9DAD6}"/>
              </a:ext>
            </a:extLst>
          </p:cNvPr>
          <p:cNvSpPr txBox="1"/>
          <p:nvPr/>
        </p:nvSpPr>
        <p:spPr>
          <a:xfrm>
            <a:off x="5752284" y="4504576"/>
            <a:ext cx="2941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Сотрудничество и кооперация</a:t>
            </a:r>
          </a:p>
        </p:txBody>
      </p:sp>
    </p:spTree>
    <p:extLst>
      <p:ext uri="{BB962C8B-B14F-4D97-AF65-F5344CB8AC3E}">
        <p14:creationId xmlns:p14="http://schemas.microsoft.com/office/powerpoint/2010/main" val="2526291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75">
            <a:extLst>
              <a:ext uri="{FF2B5EF4-FFF2-40B4-BE49-F238E27FC236}">
                <a16:creationId xmlns="" xmlns:a16="http://schemas.microsoft.com/office/drawing/2014/main" id="{053D3041-7D17-4432-BA16-1D0F736F06FC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33" name="Freeform 287">
              <a:extLst>
                <a:ext uri="{FF2B5EF4-FFF2-40B4-BE49-F238E27FC236}">
                  <a16:creationId xmlns="" xmlns:a16="http://schemas.microsoft.com/office/drawing/2014/main" id="{47860B12-329E-4E2D-8A4A-1B9208DA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34" name="Freeform 288">
              <a:extLst>
                <a:ext uri="{FF2B5EF4-FFF2-40B4-BE49-F238E27FC236}">
                  <a16:creationId xmlns="" xmlns:a16="http://schemas.microsoft.com/office/drawing/2014/main" id="{3C892FB6-58BC-4A39-8D5F-F336FEF30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35" name="Freeform 289">
              <a:extLst>
                <a:ext uri="{FF2B5EF4-FFF2-40B4-BE49-F238E27FC236}">
                  <a16:creationId xmlns="" xmlns:a16="http://schemas.microsoft.com/office/drawing/2014/main" id="{AE385439-028B-44E6-A381-65F5D4E06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36" name="Freeform 290">
              <a:extLst>
                <a:ext uri="{FF2B5EF4-FFF2-40B4-BE49-F238E27FC236}">
                  <a16:creationId xmlns="" xmlns:a16="http://schemas.microsoft.com/office/drawing/2014/main" id="{66F53ADD-F629-42AF-9A2B-294ADFCB8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37" name="Freeform 291">
              <a:extLst>
                <a:ext uri="{FF2B5EF4-FFF2-40B4-BE49-F238E27FC236}">
                  <a16:creationId xmlns="" xmlns:a16="http://schemas.microsoft.com/office/drawing/2014/main" id="{6920983E-0DE5-4DA1-9C2C-E25CF1EB1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38" name="Freeform 292">
              <a:extLst>
                <a:ext uri="{FF2B5EF4-FFF2-40B4-BE49-F238E27FC236}">
                  <a16:creationId xmlns="" xmlns:a16="http://schemas.microsoft.com/office/drawing/2014/main" id="{39178E79-1A6E-41C4-AF3F-7A0AB019E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39" name="Freeform 293">
              <a:extLst>
                <a:ext uri="{FF2B5EF4-FFF2-40B4-BE49-F238E27FC236}">
                  <a16:creationId xmlns="" xmlns:a16="http://schemas.microsoft.com/office/drawing/2014/main" id="{DAF44603-B120-44F5-AD6B-FD6ACE437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40" name="Freeform 294">
              <a:extLst>
                <a:ext uri="{FF2B5EF4-FFF2-40B4-BE49-F238E27FC236}">
                  <a16:creationId xmlns="" xmlns:a16="http://schemas.microsoft.com/office/drawing/2014/main" id="{498AC8CB-9904-4A3E-8ECE-71D34EBBF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48" name="Freeform 295">
              <a:extLst>
                <a:ext uri="{FF2B5EF4-FFF2-40B4-BE49-F238E27FC236}">
                  <a16:creationId xmlns="" xmlns:a16="http://schemas.microsoft.com/office/drawing/2014/main" id="{6AC16D28-8CF8-410D-84B7-13E62F0A5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2" name="Прямоугольник: усеченные противолежащие углы 1">
            <a:extLst>
              <a:ext uri="{FF2B5EF4-FFF2-40B4-BE49-F238E27FC236}">
                <a16:creationId xmlns="" xmlns:a16="http://schemas.microsoft.com/office/drawing/2014/main" id="{93A131E7-3AE5-42E5-85BD-CB238AB6F533}"/>
              </a:ext>
            </a:extLst>
          </p:cNvPr>
          <p:cNvSpPr/>
          <p:nvPr/>
        </p:nvSpPr>
        <p:spPr>
          <a:xfrm>
            <a:off x="323527" y="4011910"/>
            <a:ext cx="8426183" cy="907949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C2C598E-AD9C-4FAA-A7F1-C906FB645CEC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араллелограмм 41">
            <a:extLst>
              <a:ext uri="{FF2B5EF4-FFF2-40B4-BE49-F238E27FC236}">
                <a16:creationId xmlns="" xmlns:a16="http://schemas.microsoft.com/office/drawing/2014/main" id="{AD83FD23-3694-4BB2-89C7-833C435100D7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="" xmlns:a16="http://schemas.microsoft.com/office/drawing/2014/main" id="{1CBEB093-7EE5-495D-9CB6-1AAD78181FC7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Фонд содействия инновациям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http://fasie.ru</a:t>
            </a:r>
            <a:endParaRPr lang="ru-RU" sz="1000" dirty="0">
              <a:solidFill>
                <a:schemeClr val="bg1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44" name="TextBox 3">
            <a:extLst>
              <a:ext uri="{FF2B5EF4-FFF2-40B4-BE49-F238E27FC236}">
                <a16:creationId xmlns="" xmlns:a16="http://schemas.microsoft.com/office/drawing/2014/main" id="{6DC47002-F0D8-4EA1-BDCD-0380F9C4ECE6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18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="" xmlns:a16="http://schemas.microsoft.com/office/drawing/2014/main" id="{2726469B-C08E-42F7-8D1A-8FB332F084AB}"/>
              </a:ext>
            </a:extLst>
          </p:cNvPr>
          <p:cNvSpPr txBox="1"/>
          <p:nvPr/>
        </p:nvSpPr>
        <p:spPr>
          <a:xfrm>
            <a:off x="397609" y="1109687"/>
            <a:ext cx="714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Программа «Старт»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="" xmlns:a16="http://schemas.microsoft.com/office/drawing/2014/main" id="{E967F822-8AE3-4AA2-8D41-FC9F5BE0803F}"/>
              </a:ext>
            </a:extLst>
          </p:cNvPr>
          <p:cNvSpPr txBox="1"/>
          <p:nvPr/>
        </p:nvSpPr>
        <p:spPr>
          <a:xfrm>
            <a:off x="392648" y="1995686"/>
            <a:ext cx="3724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Размер гранта: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10 млн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="" xmlns:a16="http://schemas.microsoft.com/office/drawing/2014/main" id="{7ECE66F1-6620-458E-B4F9-B87C26F1FF22}"/>
              </a:ext>
            </a:extLst>
          </p:cNvPr>
          <p:cNvSpPr txBox="1"/>
          <p:nvPr/>
        </p:nvSpPr>
        <p:spPr>
          <a:xfrm>
            <a:off x="3707904" y="1995686"/>
            <a:ext cx="2776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Срок выполнения: 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 год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777D7499-F6E3-466F-82CD-AE9FDD4A4A18}"/>
              </a:ext>
            </a:extLst>
          </p:cNvPr>
          <p:cNvSpPr/>
          <p:nvPr/>
        </p:nvSpPr>
        <p:spPr>
          <a:xfrm>
            <a:off x="394290" y="4044129"/>
            <a:ext cx="4946673" cy="815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Направления программы (лоты):</a:t>
            </a: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Н1.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 Цифровые технологии</a:t>
            </a:r>
          </a:p>
          <a:p>
            <a:pPr marL="171450" indent="-171450">
              <a:buFontTx/>
              <a:buChar char="-"/>
            </a:pP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Н2.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 Медицина и технологии здоровьесбережения</a:t>
            </a:r>
          </a:p>
          <a:p>
            <a:pPr marL="171450" indent="-171450">
              <a:buFontTx/>
              <a:buChar char="-"/>
            </a:pP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Н3.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 Новые материалы и химические технологии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EBB64C83-7C82-4368-99A0-06803EF43F07}"/>
              </a:ext>
            </a:extLst>
          </p:cNvPr>
          <p:cNvSpPr/>
          <p:nvPr/>
        </p:nvSpPr>
        <p:spPr>
          <a:xfrm rot="5400000">
            <a:off x="163670" y="1257609"/>
            <a:ext cx="247707" cy="72007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="" xmlns:a16="http://schemas.microsoft.com/office/drawing/2014/main" id="{6537D288-28C4-4530-945D-9C858F470D0F}"/>
              </a:ext>
            </a:extLst>
          </p:cNvPr>
          <p:cNvSpPr txBox="1"/>
          <p:nvPr/>
        </p:nvSpPr>
        <p:spPr>
          <a:xfrm>
            <a:off x="397609" y="1544474"/>
            <a:ext cx="5218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Поддержка стартапов на ранних стадиях развития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5CE8F80C-93D1-4E67-A214-B3DF9D969063}"/>
              </a:ext>
            </a:extLst>
          </p:cNvPr>
          <p:cNvSpPr/>
          <p:nvPr/>
        </p:nvSpPr>
        <p:spPr>
          <a:xfrm>
            <a:off x="392324" y="2403736"/>
            <a:ext cx="8299654" cy="1646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Средства грантового финансирования могут быть использованы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финансового обеспечения расходов на выполнение НИОКР в рамках реализации инновационного проекта в соответствии с утвержденной сметой расходов средств гранта: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Заработная плата и начисления на заработную плату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Материалы, сырье, комплектующие (не более 20% от суммы гранта)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Прочие общехозяйственные расходы (не более 5% от суммы гранта)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Оплата работ соисполнителей и прочие работы и услуги производственного характера, выполняемые сторонними организациями (в совокупности не более 25% от суммы гранта)</a:t>
            </a:r>
          </a:p>
          <a:p>
            <a:pPr marL="171450" indent="-171450"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AF2DDB42-D011-4D05-9245-E9192FF70042}"/>
              </a:ext>
            </a:extLst>
          </p:cNvPr>
          <p:cNvSpPr/>
          <p:nvPr/>
        </p:nvSpPr>
        <p:spPr>
          <a:xfrm>
            <a:off x="3923928" y="4306899"/>
            <a:ext cx="4946673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Н4.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 Новые приборы, интеллектуальные технологии производства</a:t>
            </a:r>
          </a:p>
          <a:p>
            <a:pPr marL="171450" indent="-171450">
              <a:buFontTx/>
              <a:buChar char="-"/>
            </a:pP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Н5.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 Биотехнологии</a:t>
            </a:r>
          </a:p>
          <a:p>
            <a:pPr marL="171450" indent="-171450">
              <a:buFontTx/>
              <a:buChar char="-"/>
            </a:pP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Н6.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 Ресурсосберегающая энергетика</a:t>
            </a:r>
          </a:p>
        </p:txBody>
      </p:sp>
    </p:spTree>
    <p:extLst>
      <p:ext uri="{BB962C8B-B14F-4D97-AF65-F5344CB8AC3E}">
        <p14:creationId xmlns:p14="http://schemas.microsoft.com/office/powerpoint/2010/main" val="113912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75">
            <a:extLst>
              <a:ext uri="{FF2B5EF4-FFF2-40B4-BE49-F238E27FC236}">
                <a16:creationId xmlns="" xmlns:a16="http://schemas.microsoft.com/office/drawing/2014/main" id="{EECEB1F2-2C72-4922-AEEB-930AED46C1D9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19" name="Freeform 287">
              <a:extLst>
                <a:ext uri="{FF2B5EF4-FFF2-40B4-BE49-F238E27FC236}">
                  <a16:creationId xmlns="" xmlns:a16="http://schemas.microsoft.com/office/drawing/2014/main" id="{30C4DA2F-9AB1-4467-8C76-DCBD35D4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0" name="Freeform 288">
              <a:extLst>
                <a:ext uri="{FF2B5EF4-FFF2-40B4-BE49-F238E27FC236}">
                  <a16:creationId xmlns="" xmlns:a16="http://schemas.microsoft.com/office/drawing/2014/main" id="{D5F31E69-B1E7-4A92-AB6B-E2FBC13ED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1" name="Freeform 289">
              <a:extLst>
                <a:ext uri="{FF2B5EF4-FFF2-40B4-BE49-F238E27FC236}">
                  <a16:creationId xmlns="" xmlns:a16="http://schemas.microsoft.com/office/drawing/2014/main" id="{B2E8ED63-3AE9-4B23-8592-925A14608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2" name="Freeform 290">
              <a:extLst>
                <a:ext uri="{FF2B5EF4-FFF2-40B4-BE49-F238E27FC236}">
                  <a16:creationId xmlns="" xmlns:a16="http://schemas.microsoft.com/office/drawing/2014/main" id="{C1449206-000C-4749-B6C6-1A7270B3D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3" name="Freeform 291">
              <a:extLst>
                <a:ext uri="{FF2B5EF4-FFF2-40B4-BE49-F238E27FC236}">
                  <a16:creationId xmlns="" xmlns:a16="http://schemas.microsoft.com/office/drawing/2014/main" id="{6E067F45-E2BD-4B91-AA3E-DC49CC918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4" name="Freeform 292">
              <a:extLst>
                <a:ext uri="{FF2B5EF4-FFF2-40B4-BE49-F238E27FC236}">
                  <a16:creationId xmlns="" xmlns:a16="http://schemas.microsoft.com/office/drawing/2014/main" id="{400A742F-76C0-4E1F-9223-2E2BAC4E3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5" name="Freeform 293">
              <a:extLst>
                <a:ext uri="{FF2B5EF4-FFF2-40B4-BE49-F238E27FC236}">
                  <a16:creationId xmlns="" xmlns:a16="http://schemas.microsoft.com/office/drawing/2014/main" id="{18390EDD-4B98-4017-95A2-6200A6AB1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6" name="Freeform 294">
              <a:extLst>
                <a:ext uri="{FF2B5EF4-FFF2-40B4-BE49-F238E27FC236}">
                  <a16:creationId xmlns="" xmlns:a16="http://schemas.microsoft.com/office/drawing/2014/main" id="{18A3CE72-FB85-4D0C-B0AE-E883CFE1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7" name="Freeform 295">
              <a:extLst>
                <a:ext uri="{FF2B5EF4-FFF2-40B4-BE49-F238E27FC236}">
                  <a16:creationId xmlns="" xmlns:a16="http://schemas.microsoft.com/office/drawing/2014/main" id="{6C87A445-EC9A-444E-9488-396B42C9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DBA777F2-49D8-4446-8611-A4293896D0C6}"/>
              </a:ext>
            </a:extLst>
          </p:cNvPr>
          <p:cNvSpPr/>
          <p:nvPr/>
        </p:nvSpPr>
        <p:spPr>
          <a:xfrm>
            <a:off x="451260" y="3239816"/>
            <a:ext cx="8300092" cy="1549376"/>
          </a:xfrm>
          <a:prstGeom prst="roundRect">
            <a:avLst/>
          </a:prstGeom>
          <a:solidFill>
            <a:srgbClr val="00467A"/>
          </a:solidFill>
          <a:ln>
            <a:noFill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4D5C070-CB3B-45E7-ACC4-8FAB0D708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83" b="19477"/>
          <a:stretch/>
        </p:blipFill>
        <p:spPr>
          <a:xfrm>
            <a:off x="5869407" y="3239815"/>
            <a:ext cx="2591025" cy="154937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="" xmlns:a16="http://schemas.microsoft.com/office/drawing/2014/main" id="{F984750A-80D3-419D-8E41-DF1DE6CE98BB}"/>
              </a:ext>
            </a:extLst>
          </p:cNvPr>
          <p:cNvSpPr txBox="1"/>
          <p:nvPr/>
        </p:nvSpPr>
        <p:spPr>
          <a:xfrm>
            <a:off x="397609" y="1544474"/>
            <a:ext cx="8353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Поддержка компаний, имеющих опыт разработки и продаж наукоемкой продукции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C2C598E-AD9C-4FAA-A7F1-C906FB645CEC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араллелограмм 41">
            <a:extLst>
              <a:ext uri="{FF2B5EF4-FFF2-40B4-BE49-F238E27FC236}">
                <a16:creationId xmlns="" xmlns:a16="http://schemas.microsoft.com/office/drawing/2014/main" id="{AD83FD23-3694-4BB2-89C7-833C435100D7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="" xmlns:a16="http://schemas.microsoft.com/office/drawing/2014/main" id="{1CBEB093-7EE5-495D-9CB6-1AAD78181FC7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Фонд содействия инновациям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http://fasie.ru</a:t>
            </a:r>
            <a:endParaRPr lang="ru-RU" sz="1000" dirty="0">
              <a:solidFill>
                <a:schemeClr val="bg1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44" name="TextBox 3">
            <a:extLst>
              <a:ext uri="{FF2B5EF4-FFF2-40B4-BE49-F238E27FC236}">
                <a16:creationId xmlns="" xmlns:a16="http://schemas.microsoft.com/office/drawing/2014/main" id="{6DC47002-F0D8-4EA1-BDCD-0380F9C4ECE6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19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="" xmlns:a16="http://schemas.microsoft.com/office/drawing/2014/main" id="{F0BF7C7E-7942-4C82-91AF-FC518F0D3F4F}"/>
              </a:ext>
            </a:extLst>
          </p:cNvPr>
          <p:cNvSpPr txBox="1"/>
          <p:nvPr/>
        </p:nvSpPr>
        <p:spPr>
          <a:xfrm>
            <a:off x="397609" y="1109687"/>
            <a:ext cx="714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Программа «Развитие»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="" xmlns:a16="http://schemas.microsoft.com/office/drawing/2014/main" id="{96123881-ADBF-490A-85E4-1CCD091B080C}"/>
              </a:ext>
            </a:extLst>
          </p:cNvPr>
          <p:cNvSpPr txBox="1"/>
          <p:nvPr/>
        </p:nvSpPr>
        <p:spPr>
          <a:xfrm>
            <a:off x="392648" y="1995686"/>
            <a:ext cx="3724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Размер гранта: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20 млн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="" xmlns:a16="http://schemas.microsoft.com/office/drawing/2014/main" id="{9825077B-F61F-4294-BF41-BCD977D8D17D}"/>
              </a:ext>
            </a:extLst>
          </p:cNvPr>
          <p:cNvSpPr txBox="1"/>
          <p:nvPr/>
        </p:nvSpPr>
        <p:spPr>
          <a:xfrm>
            <a:off x="3707904" y="1995686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Срок выполнения: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не более 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2-х лет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FD08F000-9B0F-4495-B8FA-16719BC8BA58}"/>
              </a:ext>
            </a:extLst>
          </p:cNvPr>
          <p:cNvSpPr/>
          <p:nvPr/>
        </p:nvSpPr>
        <p:spPr>
          <a:xfrm rot="5400000">
            <a:off x="163670" y="1257609"/>
            <a:ext cx="247707" cy="72007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13C3B85A-0F96-4C83-A0D7-E908F2476DCA}"/>
              </a:ext>
            </a:extLst>
          </p:cNvPr>
          <p:cNvSpPr/>
          <p:nvPr/>
        </p:nvSpPr>
        <p:spPr>
          <a:xfrm>
            <a:off x="392324" y="2403736"/>
            <a:ext cx="829965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Средства грантового финансирования могут быть использованы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финансового обеспечения расходов на выполнение НИОКР в рамках реализации инновационного проекта в соответствии с утвержденной сметой расходов средств гранта.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F6640BB7-4AD3-4083-9908-DA675FD26879}"/>
              </a:ext>
            </a:extLst>
          </p:cNvPr>
          <p:cNvSpPr/>
          <p:nvPr/>
        </p:nvSpPr>
        <p:spPr>
          <a:xfrm>
            <a:off x="686456" y="3372678"/>
            <a:ext cx="8008410" cy="1277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Ожидаемые результаты:</a:t>
            </a:r>
            <a:endParaRPr lang="ru-RU" sz="1200" b="1" dirty="0">
              <a:solidFill>
                <a:schemeClr val="bg1"/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Защита ИС в процессе выполнения НИОКР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Создание собственного производства наукоемкой продукции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Прирост объема реализации инновационной продукции, созданной в результате выполнения проекта (ежегодные плановые показатели на 5 лет устанавливаются при заключении договора гранта)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Прирост количества созданных или модернизируемых высокопроизводительных рабочих мест в рамках реализации проекта (ежегодные плановые показатели на 5 лет устанавливаются при заключении договора гранта)</a:t>
            </a:r>
          </a:p>
        </p:txBody>
      </p:sp>
    </p:spTree>
    <p:extLst>
      <p:ext uri="{BB962C8B-B14F-4D97-AF65-F5344CB8AC3E}">
        <p14:creationId xmlns:p14="http://schemas.microsoft.com/office/powerpoint/2010/main" val="2357661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60">
            <a:extLst>
              <a:ext uri="{FF2B5EF4-FFF2-40B4-BE49-F238E27FC236}">
                <a16:creationId xmlns="" xmlns:a16="http://schemas.microsoft.com/office/drawing/2014/main" id="{92C13ED4-F59A-4254-A900-391379951313}"/>
              </a:ext>
            </a:extLst>
          </p:cNvPr>
          <p:cNvSpPr>
            <a:spLocks noEditPoints="1"/>
          </p:cNvSpPr>
          <p:nvPr/>
        </p:nvSpPr>
        <p:spPr bwMode="auto">
          <a:xfrm>
            <a:off x="7878465" y="3861283"/>
            <a:ext cx="949607" cy="949607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88 w 176"/>
              <a:gd name="T15" fmla="*/ 8 h 176"/>
              <a:gd name="T16" fmla="*/ 168 w 176"/>
              <a:gd name="T17" fmla="*/ 88 h 176"/>
              <a:gd name="T18" fmla="*/ 88 w 176"/>
              <a:gd name="T19" fmla="*/ 168 h 176"/>
              <a:gd name="T20" fmla="*/ 100 w 176"/>
              <a:gd name="T21" fmla="*/ 72 h 176"/>
              <a:gd name="T22" fmla="*/ 86 w 176"/>
              <a:gd name="T23" fmla="*/ 36 h 176"/>
              <a:gd name="T24" fmla="*/ 72 w 176"/>
              <a:gd name="T25" fmla="*/ 72 h 176"/>
              <a:gd name="T26" fmla="*/ 36 w 176"/>
              <a:gd name="T27" fmla="*/ 72 h 176"/>
              <a:gd name="T28" fmla="*/ 66 w 176"/>
              <a:gd name="T29" fmla="*/ 95 h 176"/>
              <a:gd name="T30" fmla="*/ 52 w 176"/>
              <a:gd name="T31" fmla="*/ 136 h 176"/>
              <a:gd name="T32" fmla="*/ 86 w 176"/>
              <a:gd name="T33" fmla="*/ 111 h 176"/>
              <a:gd name="T34" fmla="*/ 120 w 176"/>
              <a:gd name="T35" fmla="*/ 136 h 176"/>
              <a:gd name="T36" fmla="*/ 106 w 176"/>
              <a:gd name="T37" fmla="*/ 95 h 176"/>
              <a:gd name="T38" fmla="*/ 136 w 176"/>
              <a:gd name="T39" fmla="*/ 72 h 176"/>
              <a:gd name="T40" fmla="*/ 100 w 176"/>
              <a:gd name="T41" fmla="*/ 72 h 176"/>
              <a:gd name="T42" fmla="*/ 99 w 176"/>
              <a:gd name="T43" fmla="*/ 97 h 176"/>
              <a:gd name="T44" fmla="*/ 105 w 176"/>
              <a:gd name="T45" fmla="*/ 114 h 176"/>
              <a:gd name="T46" fmla="*/ 91 w 176"/>
              <a:gd name="T47" fmla="*/ 104 h 176"/>
              <a:gd name="T48" fmla="*/ 86 w 176"/>
              <a:gd name="T49" fmla="*/ 101 h 176"/>
              <a:gd name="T50" fmla="*/ 81 w 176"/>
              <a:gd name="T51" fmla="*/ 104 h 176"/>
              <a:gd name="T52" fmla="*/ 67 w 176"/>
              <a:gd name="T53" fmla="*/ 114 h 176"/>
              <a:gd name="T54" fmla="*/ 73 w 176"/>
              <a:gd name="T55" fmla="*/ 97 h 176"/>
              <a:gd name="T56" fmla="*/ 75 w 176"/>
              <a:gd name="T57" fmla="*/ 92 h 176"/>
              <a:gd name="T58" fmla="*/ 70 w 176"/>
              <a:gd name="T59" fmla="*/ 89 h 176"/>
              <a:gd name="T60" fmla="*/ 59 w 176"/>
              <a:gd name="T61" fmla="*/ 80 h 176"/>
              <a:gd name="T62" fmla="*/ 78 w 176"/>
              <a:gd name="T63" fmla="*/ 80 h 176"/>
              <a:gd name="T64" fmla="*/ 80 w 176"/>
              <a:gd name="T65" fmla="*/ 75 h 176"/>
              <a:gd name="T66" fmla="*/ 86 w 176"/>
              <a:gd name="T67" fmla="*/ 58 h 176"/>
              <a:gd name="T68" fmla="*/ 92 w 176"/>
              <a:gd name="T69" fmla="*/ 75 h 176"/>
              <a:gd name="T70" fmla="*/ 94 w 176"/>
              <a:gd name="T71" fmla="*/ 80 h 176"/>
              <a:gd name="T72" fmla="*/ 113 w 176"/>
              <a:gd name="T73" fmla="*/ 80 h 176"/>
              <a:gd name="T74" fmla="*/ 102 w 176"/>
              <a:gd name="T75" fmla="*/ 89 h 176"/>
              <a:gd name="T76" fmla="*/ 97 w 176"/>
              <a:gd name="T77" fmla="*/ 92 h 176"/>
              <a:gd name="T78" fmla="*/ 99 w 176"/>
              <a:gd name="T79" fmla="*/ 9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100" y="72"/>
                </a:moveTo>
                <a:cubicBezTo>
                  <a:pt x="86" y="36"/>
                  <a:pt x="86" y="36"/>
                  <a:pt x="86" y="36"/>
                </a:cubicBezTo>
                <a:cubicBezTo>
                  <a:pt x="72" y="72"/>
                  <a:pt x="72" y="72"/>
                  <a:pt x="72" y="72"/>
                </a:cubicBezTo>
                <a:cubicBezTo>
                  <a:pt x="36" y="72"/>
                  <a:pt x="36" y="72"/>
                  <a:pt x="36" y="72"/>
                </a:cubicBezTo>
                <a:cubicBezTo>
                  <a:pt x="66" y="95"/>
                  <a:pt x="66" y="95"/>
                  <a:pt x="66" y="95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86" y="111"/>
                  <a:pt x="86" y="111"/>
                  <a:pt x="86" y="111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106" y="95"/>
                  <a:pt x="106" y="95"/>
                  <a:pt x="106" y="95"/>
                </a:cubicBezTo>
                <a:cubicBezTo>
                  <a:pt x="136" y="72"/>
                  <a:pt x="136" y="72"/>
                  <a:pt x="136" y="72"/>
                </a:cubicBezTo>
                <a:lnTo>
                  <a:pt x="100" y="72"/>
                </a:lnTo>
                <a:close/>
                <a:moveTo>
                  <a:pt x="99" y="97"/>
                </a:moveTo>
                <a:cubicBezTo>
                  <a:pt x="105" y="114"/>
                  <a:pt x="105" y="114"/>
                  <a:pt x="105" y="114"/>
                </a:cubicBezTo>
                <a:cubicBezTo>
                  <a:pt x="91" y="104"/>
                  <a:pt x="91" y="104"/>
                  <a:pt x="91" y="104"/>
                </a:cubicBezTo>
                <a:cubicBezTo>
                  <a:pt x="86" y="101"/>
                  <a:pt x="86" y="101"/>
                  <a:pt x="86" y="101"/>
                </a:cubicBezTo>
                <a:cubicBezTo>
                  <a:pt x="81" y="104"/>
                  <a:pt x="81" y="104"/>
                  <a:pt x="81" y="104"/>
                </a:cubicBezTo>
                <a:cubicBezTo>
                  <a:pt x="67" y="114"/>
                  <a:pt x="67" y="114"/>
                  <a:pt x="67" y="114"/>
                </a:cubicBezTo>
                <a:cubicBezTo>
                  <a:pt x="73" y="97"/>
                  <a:pt x="73" y="97"/>
                  <a:pt x="73" y="97"/>
                </a:cubicBezTo>
                <a:cubicBezTo>
                  <a:pt x="75" y="92"/>
                  <a:pt x="75" y="92"/>
                  <a:pt x="75" y="92"/>
                </a:cubicBezTo>
                <a:cubicBezTo>
                  <a:pt x="70" y="89"/>
                  <a:pt x="70" y="89"/>
                  <a:pt x="70" y="89"/>
                </a:cubicBezTo>
                <a:cubicBezTo>
                  <a:pt x="59" y="80"/>
                  <a:pt x="59" y="80"/>
                  <a:pt x="59" y="80"/>
                </a:cubicBezTo>
                <a:cubicBezTo>
                  <a:pt x="78" y="80"/>
                  <a:pt x="78" y="80"/>
                  <a:pt x="78" y="80"/>
                </a:cubicBezTo>
                <a:cubicBezTo>
                  <a:pt x="80" y="75"/>
                  <a:pt x="80" y="75"/>
                  <a:pt x="80" y="75"/>
                </a:cubicBezTo>
                <a:cubicBezTo>
                  <a:pt x="86" y="58"/>
                  <a:pt x="86" y="58"/>
                  <a:pt x="86" y="58"/>
                </a:cubicBezTo>
                <a:cubicBezTo>
                  <a:pt x="92" y="75"/>
                  <a:pt x="92" y="75"/>
                  <a:pt x="92" y="75"/>
                </a:cubicBezTo>
                <a:cubicBezTo>
                  <a:pt x="94" y="80"/>
                  <a:pt x="94" y="80"/>
                  <a:pt x="94" y="80"/>
                </a:cubicBezTo>
                <a:cubicBezTo>
                  <a:pt x="113" y="80"/>
                  <a:pt x="113" y="80"/>
                  <a:pt x="113" y="80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97" y="92"/>
                  <a:pt x="97" y="92"/>
                  <a:pt x="97" y="92"/>
                </a:cubicBezTo>
                <a:lnTo>
                  <a:pt x="99" y="97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31">
            <a:extLst>
              <a:ext uri="{FF2B5EF4-FFF2-40B4-BE49-F238E27FC236}">
                <a16:creationId xmlns="" xmlns:a16="http://schemas.microsoft.com/office/drawing/2014/main" id="{E1255FB7-9BCF-4515-B16E-8A6CB4D0FDCF}"/>
              </a:ext>
            </a:extLst>
          </p:cNvPr>
          <p:cNvSpPr>
            <a:spLocks noEditPoints="1"/>
          </p:cNvSpPr>
          <p:nvPr/>
        </p:nvSpPr>
        <p:spPr bwMode="auto">
          <a:xfrm>
            <a:off x="7878466" y="2459744"/>
            <a:ext cx="949607" cy="949609"/>
          </a:xfrm>
          <a:custGeom>
            <a:avLst/>
            <a:gdLst>
              <a:gd name="T0" fmla="*/ 0 w 176"/>
              <a:gd name="T1" fmla="*/ 88 h 176"/>
              <a:gd name="T2" fmla="*/ 176 w 176"/>
              <a:gd name="T3" fmla="*/ 88 h 176"/>
              <a:gd name="T4" fmla="*/ 132 w 176"/>
              <a:gd name="T5" fmla="*/ 21 h 176"/>
              <a:gd name="T6" fmla="*/ 130 w 176"/>
              <a:gd name="T7" fmla="*/ 48 h 176"/>
              <a:gd name="T8" fmla="*/ 123 w 176"/>
              <a:gd name="T9" fmla="*/ 68 h 176"/>
              <a:gd name="T10" fmla="*/ 85 w 176"/>
              <a:gd name="T11" fmla="*/ 26 h 176"/>
              <a:gd name="T12" fmla="*/ 132 w 176"/>
              <a:gd name="T13" fmla="*/ 21 h 176"/>
              <a:gd name="T14" fmla="*/ 138 w 176"/>
              <a:gd name="T15" fmla="*/ 118 h 176"/>
              <a:gd name="T16" fmla="*/ 100 w 176"/>
              <a:gd name="T17" fmla="*/ 119 h 176"/>
              <a:gd name="T18" fmla="*/ 115 w 176"/>
              <a:gd name="T19" fmla="*/ 100 h 176"/>
              <a:gd name="T20" fmla="*/ 101 w 176"/>
              <a:gd name="T21" fmla="*/ 9 h 176"/>
              <a:gd name="T22" fmla="*/ 84 w 176"/>
              <a:gd name="T23" fmla="*/ 8 h 176"/>
              <a:gd name="T24" fmla="*/ 109 w 176"/>
              <a:gd name="T25" fmla="*/ 94 h 176"/>
              <a:gd name="T26" fmla="*/ 88 w 176"/>
              <a:gd name="T27" fmla="*/ 108 h 176"/>
              <a:gd name="T28" fmla="*/ 32 w 176"/>
              <a:gd name="T29" fmla="*/ 97 h 176"/>
              <a:gd name="T30" fmla="*/ 52 w 176"/>
              <a:gd name="T31" fmla="*/ 60 h 176"/>
              <a:gd name="T32" fmla="*/ 63 w 176"/>
              <a:gd name="T33" fmla="*/ 43 h 176"/>
              <a:gd name="T34" fmla="*/ 109 w 176"/>
              <a:gd name="T35" fmla="*/ 94 h 176"/>
              <a:gd name="T36" fmla="*/ 8 w 176"/>
              <a:gd name="T37" fmla="*/ 90 h 176"/>
              <a:gd name="T38" fmla="*/ 20 w 176"/>
              <a:gd name="T39" fmla="*/ 128 h 176"/>
              <a:gd name="T40" fmla="*/ 25 w 176"/>
              <a:gd name="T41" fmla="*/ 93 h 176"/>
              <a:gd name="T42" fmla="*/ 76 w 176"/>
              <a:gd name="T43" fmla="*/ 9 h 176"/>
              <a:gd name="T44" fmla="*/ 58 w 176"/>
              <a:gd name="T45" fmla="*/ 37 h 176"/>
              <a:gd name="T46" fmla="*/ 40 w 176"/>
              <a:gd name="T47" fmla="*/ 48 h 176"/>
              <a:gd name="T48" fmla="*/ 25 w 176"/>
              <a:gd name="T49" fmla="*/ 93 h 176"/>
              <a:gd name="T50" fmla="*/ 28 w 176"/>
              <a:gd name="T51" fmla="*/ 128 h 176"/>
              <a:gd name="T52" fmla="*/ 77 w 176"/>
              <a:gd name="T53" fmla="*/ 124 h 176"/>
              <a:gd name="T54" fmla="*/ 30 w 176"/>
              <a:gd name="T55" fmla="*/ 143 h 176"/>
              <a:gd name="T56" fmla="*/ 88 w 176"/>
              <a:gd name="T57" fmla="*/ 168 h 176"/>
              <a:gd name="T58" fmla="*/ 83 w 176"/>
              <a:gd name="T59" fmla="*/ 131 h 176"/>
              <a:gd name="T60" fmla="*/ 97 w 176"/>
              <a:gd name="T61" fmla="*/ 127 h 176"/>
              <a:gd name="T62" fmla="*/ 149 w 176"/>
              <a:gd name="T63" fmla="*/ 123 h 176"/>
              <a:gd name="T64" fmla="*/ 88 w 176"/>
              <a:gd name="T65" fmla="*/ 168 h 176"/>
              <a:gd name="T66" fmla="*/ 120 w 176"/>
              <a:gd name="T67" fmla="*/ 93 h 176"/>
              <a:gd name="T68" fmla="*/ 132 w 176"/>
              <a:gd name="T69" fmla="*/ 72 h 176"/>
              <a:gd name="T70" fmla="*/ 137 w 176"/>
              <a:gd name="T71" fmla="*/ 49 h 176"/>
              <a:gd name="T72" fmla="*/ 168 w 176"/>
              <a:gd name="T73" fmla="*/ 88 h 176"/>
              <a:gd name="T74" fmla="*/ 150 w 176"/>
              <a:gd name="T75" fmla="*/ 11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132" y="21"/>
                </a:moveTo>
                <a:cubicBezTo>
                  <a:pt x="132" y="22"/>
                  <a:pt x="132" y="23"/>
                  <a:pt x="132" y="24"/>
                </a:cubicBezTo>
                <a:cubicBezTo>
                  <a:pt x="132" y="32"/>
                  <a:pt x="131" y="40"/>
                  <a:pt x="130" y="48"/>
                </a:cubicBezTo>
                <a:cubicBezTo>
                  <a:pt x="124" y="49"/>
                  <a:pt x="120" y="54"/>
                  <a:pt x="120" y="60"/>
                </a:cubicBezTo>
                <a:cubicBezTo>
                  <a:pt x="120" y="63"/>
                  <a:pt x="121" y="66"/>
                  <a:pt x="123" y="68"/>
                </a:cubicBezTo>
                <a:cubicBezTo>
                  <a:pt x="121" y="75"/>
                  <a:pt x="118" y="81"/>
                  <a:pt x="114" y="87"/>
                </a:cubicBezTo>
                <a:cubicBezTo>
                  <a:pt x="99" y="70"/>
                  <a:pt x="89" y="49"/>
                  <a:pt x="85" y="26"/>
                </a:cubicBezTo>
                <a:cubicBezTo>
                  <a:pt x="94" y="20"/>
                  <a:pt x="104" y="16"/>
                  <a:pt x="115" y="13"/>
                </a:cubicBezTo>
                <a:cubicBezTo>
                  <a:pt x="121" y="15"/>
                  <a:pt x="127" y="18"/>
                  <a:pt x="132" y="21"/>
                </a:cubicBezTo>
                <a:moveTo>
                  <a:pt x="115" y="100"/>
                </a:moveTo>
                <a:cubicBezTo>
                  <a:pt x="122" y="107"/>
                  <a:pt x="130" y="113"/>
                  <a:pt x="138" y="118"/>
                </a:cubicBezTo>
                <a:cubicBezTo>
                  <a:pt x="130" y="119"/>
                  <a:pt x="121" y="120"/>
                  <a:pt x="112" y="120"/>
                </a:cubicBezTo>
                <a:cubicBezTo>
                  <a:pt x="108" y="120"/>
                  <a:pt x="104" y="120"/>
                  <a:pt x="100" y="119"/>
                </a:cubicBezTo>
                <a:cubicBezTo>
                  <a:pt x="100" y="119"/>
                  <a:pt x="100" y="118"/>
                  <a:pt x="100" y="117"/>
                </a:cubicBezTo>
                <a:cubicBezTo>
                  <a:pt x="105" y="112"/>
                  <a:pt x="110" y="106"/>
                  <a:pt x="115" y="100"/>
                </a:cubicBezTo>
                <a:moveTo>
                  <a:pt x="88" y="8"/>
                </a:moveTo>
                <a:cubicBezTo>
                  <a:pt x="92" y="8"/>
                  <a:pt x="97" y="8"/>
                  <a:pt x="101" y="9"/>
                </a:cubicBezTo>
                <a:cubicBezTo>
                  <a:pt x="95" y="11"/>
                  <a:pt x="90" y="14"/>
                  <a:pt x="84" y="17"/>
                </a:cubicBezTo>
                <a:cubicBezTo>
                  <a:pt x="84" y="14"/>
                  <a:pt x="84" y="11"/>
                  <a:pt x="84" y="8"/>
                </a:cubicBezTo>
                <a:cubicBezTo>
                  <a:pt x="85" y="8"/>
                  <a:pt x="87" y="8"/>
                  <a:pt x="88" y="8"/>
                </a:cubicBezTo>
                <a:moveTo>
                  <a:pt x="109" y="94"/>
                </a:moveTo>
                <a:cubicBezTo>
                  <a:pt x="105" y="100"/>
                  <a:pt x="100" y="105"/>
                  <a:pt x="95" y="110"/>
                </a:cubicBezTo>
                <a:cubicBezTo>
                  <a:pt x="93" y="109"/>
                  <a:pt x="91" y="108"/>
                  <a:pt x="88" y="108"/>
                </a:cubicBezTo>
                <a:cubicBezTo>
                  <a:pt x="83" y="108"/>
                  <a:pt x="78" y="111"/>
                  <a:pt x="77" y="116"/>
                </a:cubicBezTo>
                <a:cubicBezTo>
                  <a:pt x="61" y="112"/>
                  <a:pt x="46" y="106"/>
                  <a:pt x="32" y="97"/>
                </a:cubicBezTo>
                <a:cubicBezTo>
                  <a:pt x="36" y="84"/>
                  <a:pt x="42" y="71"/>
                  <a:pt x="49" y="60"/>
                </a:cubicBezTo>
                <a:cubicBezTo>
                  <a:pt x="50" y="60"/>
                  <a:pt x="51" y="60"/>
                  <a:pt x="52" y="60"/>
                </a:cubicBezTo>
                <a:cubicBezTo>
                  <a:pt x="59" y="60"/>
                  <a:pt x="64" y="55"/>
                  <a:pt x="64" y="48"/>
                </a:cubicBezTo>
                <a:cubicBezTo>
                  <a:pt x="64" y="46"/>
                  <a:pt x="64" y="45"/>
                  <a:pt x="63" y="43"/>
                </a:cubicBezTo>
                <a:cubicBezTo>
                  <a:pt x="68" y="39"/>
                  <a:pt x="73" y="34"/>
                  <a:pt x="78" y="31"/>
                </a:cubicBezTo>
                <a:cubicBezTo>
                  <a:pt x="82" y="55"/>
                  <a:pt x="94" y="77"/>
                  <a:pt x="109" y="94"/>
                </a:cubicBezTo>
                <a:moveTo>
                  <a:pt x="20" y="130"/>
                </a:moveTo>
                <a:cubicBezTo>
                  <a:pt x="13" y="118"/>
                  <a:pt x="8" y="104"/>
                  <a:pt x="8" y="90"/>
                </a:cubicBezTo>
                <a:cubicBezTo>
                  <a:pt x="13" y="94"/>
                  <a:pt x="18" y="97"/>
                  <a:pt x="23" y="101"/>
                </a:cubicBezTo>
                <a:cubicBezTo>
                  <a:pt x="21" y="110"/>
                  <a:pt x="20" y="119"/>
                  <a:pt x="20" y="128"/>
                </a:cubicBezTo>
                <a:cubicBezTo>
                  <a:pt x="20" y="129"/>
                  <a:pt x="20" y="129"/>
                  <a:pt x="20" y="130"/>
                </a:cubicBezTo>
                <a:moveTo>
                  <a:pt x="25" y="93"/>
                </a:moveTo>
                <a:cubicBezTo>
                  <a:pt x="19" y="89"/>
                  <a:pt x="14" y="84"/>
                  <a:pt x="9" y="79"/>
                </a:cubicBezTo>
                <a:cubicBezTo>
                  <a:pt x="12" y="43"/>
                  <a:pt x="40" y="14"/>
                  <a:pt x="76" y="9"/>
                </a:cubicBezTo>
                <a:cubicBezTo>
                  <a:pt x="76" y="13"/>
                  <a:pt x="76" y="17"/>
                  <a:pt x="77" y="22"/>
                </a:cubicBezTo>
                <a:cubicBezTo>
                  <a:pt x="70" y="26"/>
                  <a:pt x="63" y="32"/>
                  <a:pt x="58" y="37"/>
                </a:cubicBezTo>
                <a:cubicBezTo>
                  <a:pt x="56" y="37"/>
                  <a:pt x="54" y="36"/>
                  <a:pt x="52" y="36"/>
                </a:cubicBezTo>
                <a:cubicBezTo>
                  <a:pt x="45" y="36"/>
                  <a:pt x="40" y="41"/>
                  <a:pt x="40" y="48"/>
                </a:cubicBezTo>
                <a:cubicBezTo>
                  <a:pt x="40" y="51"/>
                  <a:pt x="41" y="53"/>
                  <a:pt x="43" y="55"/>
                </a:cubicBezTo>
                <a:cubicBezTo>
                  <a:pt x="35" y="67"/>
                  <a:pt x="29" y="79"/>
                  <a:pt x="25" y="93"/>
                </a:cubicBezTo>
                <a:moveTo>
                  <a:pt x="29" y="142"/>
                </a:moveTo>
                <a:cubicBezTo>
                  <a:pt x="28" y="137"/>
                  <a:pt x="28" y="133"/>
                  <a:pt x="28" y="128"/>
                </a:cubicBezTo>
                <a:cubicBezTo>
                  <a:pt x="28" y="120"/>
                  <a:pt x="29" y="113"/>
                  <a:pt x="30" y="105"/>
                </a:cubicBezTo>
                <a:cubicBezTo>
                  <a:pt x="44" y="114"/>
                  <a:pt x="60" y="120"/>
                  <a:pt x="77" y="124"/>
                </a:cubicBezTo>
                <a:cubicBezTo>
                  <a:pt x="77" y="124"/>
                  <a:pt x="77" y="125"/>
                  <a:pt x="77" y="125"/>
                </a:cubicBezTo>
                <a:cubicBezTo>
                  <a:pt x="63" y="134"/>
                  <a:pt x="47" y="140"/>
                  <a:pt x="30" y="143"/>
                </a:cubicBezTo>
                <a:cubicBezTo>
                  <a:pt x="29" y="142"/>
                  <a:pt x="29" y="142"/>
                  <a:pt x="29" y="142"/>
                </a:cubicBezTo>
                <a:moveTo>
                  <a:pt x="88" y="168"/>
                </a:moveTo>
                <a:cubicBezTo>
                  <a:pt x="68" y="168"/>
                  <a:pt x="51" y="161"/>
                  <a:pt x="37" y="149"/>
                </a:cubicBezTo>
                <a:cubicBezTo>
                  <a:pt x="53" y="146"/>
                  <a:pt x="69" y="140"/>
                  <a:pt x="83" y="131"/>
                </a:cubicBezTo>
                <a:cubicBezTo>
                  <a:pt x="84" y="131"/>
                  <a:pt x="86" y="132"/>
                  <a:pt x="88" y="132"/>
                </a:cubicBezTo>
                <a:cubicBezTo>
                  <a:pt x="92" y="132"/>
                  <a:pt x="95" y="130"/>
                  <a:pt x="97" y="127"/>
                </a:cubicBezTo>
                <a:cubicBezTo>
                  <a:pt x="102" y="128"/>
                  <a:pt x="107" y="128"/>
                  <a:pt x="112" y="128"/>
                </a:cubicBezTo>
                <a:cubicBezTo>
                  <a:pt x="125" y="128"/>
                  <a:pt x="137" y="126"/>
                  <a:pt x="149" y="123"/>
                </a:cubicBezTo>
                <a:cubicBezTo>
                  <a:pt x="152" y="125"/>
                  <a:pt x="155" y="126"/>
                  <a:pt x="158" y="127"/>
                </a:cubicBezTo>
                <a:cubicBezTo>
                  <a:pt x="144" y="152"/>
                  <a:pt x="118" y="168"/>
                  <a:pt x="88" y="168"/>
                </a:cubicBezTo>
                <a:moveTo>
                  <a:pt x="150" y="115"/>
                </a:moveTo>
                <a:cubicBezTo>
                  <a:pt x="139" y="109"/>
                  <a:pt x="129" y="102"/>
                  <a:pt x="120" y="93"/>
                </a:cubicBezTo>
                <a:cubicBezTo>
                  <a:pt x="124" y="87"/>
                  <a:pt x="128" y="79"/>
                  <a:pt x="131" y="72"/>
                </a:cubicBezTo>
                <a:cubicBezTo>
                  <a:pt x="131" y="72"/>
                  <a:pt x="132" y="72"/>
                  <a:pt x="132" y="72"/>
                </a:cubicBezTo>
                <a:cubicBezTo>
                  <a:pt x="139" y="72"/>
                  <a:pt x="144" y="67"/>
                  <a:pt x="144" y="60"/>
                </a:cubicBezTo>
                <a:cubicBezTo>
                  <a:pt x="144" y="55"/>
                  <a:pt x="141" y="51"/>
                  <a:pt x="137" y="49"/>
                </a:cubicBezTo>
                <a:cubicBezTo>
                  <a:pt x="139" y="42"/>
                  <a:pt x="140" y="35"/>
                  <a:pt x="140" y="27"/>
                </a:cubicBezTo>
                <a:cubicBezTo>
                  <a:pt x="157" y="42"/>
                  <a:pt x="168" y="64"/>
                  <a:pt x="168" y="88"/>
                </a:cubicBezTo>
                <a:cubicBezTo>
                  <a:pt x="168" y="96"/>
                  <a:pt x="167" y="103"/>
                  <a:pt x="165" y="111"/>
                </a:cubicBezTo>
                <a:cubicBezTo>
                  <a:pt x="160" y="112"/>
                  <a:pt x="155" y="114"/>
                  <a:pt x="150" y="115"/>
                </a:cubicBezTo>
              </a:path>
            </a:pathLst>
          </a:custGeom>
          <a:solidFill>
            <a:srgbClr val="F4F4F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71">
            <a:extLst>
              <a:ext uri="{FF2B5EF4-FFF2-40B4-BE49-F238E27FC236}">
                <a16:creationId xmlns="" xmlns:a16="http://schemas.microsoft.com/office/drawing/2014/main" id="{50A37824-7612-4EB9-B578-1A94FD37A934}"/>
              </a:ext>
            </a:extLst>
          </p:cNvPr>
          <p:cNvSpPr>
            <a:spLocks noEditPoints="1"/>
          </p:cNvSpPr>
          <p:nvPr/>
        </p:nvSpPr>
        <p:spPr bwMode="auto">
          <a:xfrm>
            <a:off x="7884368" y="1188267"/>
            <a:ext cx="953387" cy="951435"/>
          </a:xfrm>
          <a:custGeom>
            <a:avLst/>
            <a:gdLst>
              <a:gd name="T0" fmla="*/ 88 w 176"/>
              <a:gd name="T1" fmla="*/ 136 h 176"/>
              <a:gd name="T2" fmla="*/ 88 w 176"/>
              <a:gd name="T3" fmla="*/ 48 h 176"/>
              <a:gd name="T4" fmla="*/ 88 w 176"/>
              <a:gd name="T5" fmla="*/ 72 h 176"/>
              <a:gd name="T6" fmla="*/ 88 w 176"/>
              <a:gd name="T7" fmla="*/ 48 h 176"/>
              <a:gd name="T8" fmla="*/ 51 w 176"/>
              <a:gd name="T9" fmla="*/ 72 h 176"/>
              <a:gd name="T10" fmla="*/ 84 w 176"/>
              <a:gd name="T11" fmla="*/ 103 h 176"/>
              <a:gd name="T12" fmla="*/ 88 w 176"/>
              <a:gd name="T13" fmla="*/ 80 h 176"/>
              <a:gd name="T14" fmla="*/ 80 w 176"/>
              <a:gd name="T15" fmla="*/ 88 h 176"/>
              <a:gd name="T16" fmla="*/ 92 w 176"/>
              <a:gd name="T17" fmla="*/ 103 h 176"/>
              <a:gd name="T18" fmla="*/ 125 w 176"/>
              <a:gd name="T19" fmla="*/ 72 h 176"/>
              <a:gd name="T20" fmla="*/ 162 w 176"/>
              <a:gd name="T21" fmla="*/ 68 h 176"/>
              <a:gd name="T22" fmla="*/ 159 w 176"/>
              <a:gd name="T23" fmla="*/ 34 h 176"/>
              <a:gd name="T24" fmla="*/ 134 w 176"/>
              <a:gd name="T25" fmla="*/ 17 h 176"/>
              <a:gd name="T26" fmla="*/ 106 w 176"/>
              <a:gd name="T27" fmla="*/ 6 h 176"/>
              <a:gd name="T28" fmla="*/ 70 w 176"/>
              <a:gd name="T29" fmla="*/ 6 h 176"/>
              <a:gd name="T30" fmla="*/ 42 w 176"/>
              <a:gd name="T31" fmla="*/ 17 h 176"/>
              <a:gd name="T32" fmla="*/ 17 w 176"/>
              <a:gd name="T33" fmla="*/ 34 h 176"/>
              <a:gd name="T34" fmla="*/ 14 w 176"/>
              <a:gd name="T35" fmla="*/ 68 h 176"/>
              <a:gd name="T36" fmla="*/ 0 w 176"/>
              <a:gd name="T37" fmla="*/ 100 h 176"/>
              <a:gd name="T38" fmla="*/ 22 w 176"/>
              <a:gd name="T39" fmla="*/ 126 h 176"/>
              <a:gd name="T40" fmla="*/ 34 w 176"/>
              <a:gd name="T41" fmla="*/ 159 h 176"/>
              <a:gd name="T42" fmla="*/ 50 w 176"/>
              <a:gd name="T43" fmla="*/ 154 h 176"/>
              <a:gd name="T44" fmla="*/ 76 w 176"/>
              <a:gd name="T45" fmla="*/ 176 h 176"/>
              <a:gd name="T46" fmla="*/ 108 w 176"/>
              <a:gd name="T47" fmla="*/ 162 h 176"/>
              <a:gd name="T48" fmla="*/ 138 w 176"/>
              <a:gd name="T49" fmla="*/ 160 h 176"/>
              <a:gd name="T50" fmla="*/ 159 w 176"/>
              <a:gd name="T51" fmla="*/ 134 h 176"/>
              <a:gd name="T52" fmla="*/ 170 w 176"/>
              <a:gd name="T53" fmla="*/ 106 h 176"/>
              <a:gd name="T54" fmla="*/ 170 w 176"/>
              <a:gd name="T55" fmla="*/ 70 h 176"/>
              <a:gd name="T56" fmla="*/ 160 w 176"/>
              <a:gd name="T57" fmla="*/ 100 h 176"/>
              <a:gd name="T58" fmla="*/ 147 w 176"/>
              <a:gd name="T59" fmla="*/ 130 h 176"/>
              <a:gd name="T60" fmla="*/ 138 w 176"/>
              <a:gd name="T61" fmla="*/ 152 h 176"/>
              <a:gd name="T62" fmla="*/ 122 w 176"/>
              <a:gd name="T63" fmla="*/ 147 h 176"/>
              <a:gd name="T64" fmla="*/ 98 w 176"/>
              <a:gd name="T65" fmla="*/ 168 h 176"/>
              <a:gd name="T66" fmla="*/ 76 w 176"/>
              <a:gd name="T67" fmla="*/ 160 h 176"/>
              <a:gd name="T68" fmla="*/ 50 w 176"/>
              <a:gd name="T69" fmla="*/ 146 h 176"/>
              <a:gd name="T70" fmla="*/ 38 w 176"/>
              <a:gd name="T71" fmla="*/ 152 h 176"/>
              <a:gd name="T72" fmla="*/ 29 w 176"/>
              <a:gd name="T73" fmla="*/ 122 h 176"/>
              <a:gd name="T74" fmla="*/ 8 w 176"/>
              <a:gd name="T75" fmla="*/ 98 h 176"/>
              <a:gd name="T76" fmla="*/ 16 w 176"/>
              <a:gd name="T77" fmla="*/ 76 h 176"/>
              <a:gd name="T78" fmla="*/ 29 w 176"/>
              <a:gd name="T79" fmla="*/ 46 h 176"/>
              <a:gd name="T80" fmla="*/ 38 w 176"/>
              <a:gd name="T81" fmla="*/ 24 h 176"/>
              <a:gd name="T82" fmla="*/ 54 w 176"/>
              <a:gd name="T83" fmla="*/ 29 h 176"/>
              <a:gd name="T84" fmla="*/ 78 w 176"/>
              <a:gd name="T85" fmla="*/ 8 h 176"/>
              <a:gd name="T86" fmla="*/ 100 w 176"/>
              <a:gd name="T87" fmla="*/ 16 h 176"/>
              <a:gd name="T88" fmla="*/ 126 w 176"/>
              <a:gd name="T89" fmla="*/ 30 h 176"/>
              <a:gd name="T90" fmla="*/ 152 w 176"/>
              <a:gd name="T91" fmla="*/ 38 h 176"/>
              <a:gd name="T92" fmla="*/ 147 w 176"/>
              <a:gd name="T93" fmla="*/ 54 h 176"/>
              <a:gd name="T94" fmla="*/ 168 w 176"/>
              <a:gd name="T95" fmla="*/ 7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6" h="176">
                <a:moveTo>
                  <a:pt x="88" y="40"/>
                </a:moveTo>
                <a:cubicBezTo>
                  <a:pt x="61" y="40"/>
                  <a:pt x="40" y="61"/>
                  <a:pt x="40" y="88"/>
                </a:cubicBezTo>
                <a:cubicBezTo>
                  <a:pt x="40" y="115"/>
                  <a:pt x="61" y="136"/>
                  <a:pt x="88" y="136"/>
                </a:cubicBezTo>
                <a:cubicBezTo>
                  <a:pt x="115" y="136"/>
                  <a:pt x="136" y="115"/>
                  <a:pt x="136" y="88"/>
                </a:cubicBezTo>
                <a:cubicBezTo>
                  <a:pt x="136" y="61"/>
                  <a:pt x="115" y="40"/>
                  <a:pt x="88" y="40"/>
                </a:cubicBezTo>
                <a:moveTo>
                  <a:pt x="88" y="48"/>
                </a:moveTo>
                <a:cubicBezTo>
                  <a:pt x="102" y="48"/>
                  <a:pt x="114" y="55"/>
                  <a:pt x="121" y="65"/>
                </a:cubicBezTo>
                <a:cubicBezTo>
                  <a:pt x="100" y="77"/>
                  <a:pt x="100" y="77"/>
                  <a:pt x="100" y="77"/>
                </a:cubicBezTo>
                <a:cubicBezTo>
                  <a:pt x="97" y="74"/>
                  <a:pt x="93" y="72"/>
                  <a:pt x="88" y="72"/>
                </a:cubicBezTo>
                <a:cubicBezTo>
                  <a:pt x="83" y="72"/>
                  <a:pt x="79" y="74"/>
                  <a:pt x="76" y="77"/>
                </a:cubicBezTo>
                <a:cubicBezTo>
                  <a:pt x="55" y="65"/>
                  <a:pt x="55" y="65"/>
                  <a:pt x="55" y="65"/>
                </a:cubicBezTo>
                <a:cubicBezTo>
                  <a:pt x="62" y="55"/>
                  <a:pt x="74" y="48"/>
                  <a:pt x="88" y="48"/>
                </a:cubicBezTo>
                <a:moveTo>
                  <a:pt x="84" y="128"/>
                </a:moveTo>
                <a:cubicBezTo>
                  <a:pt x="64" y="126"/>
                  <a:pt x="48" y="109"/>
                  <a:pt x="48" y="88"/>
                </a:cubicBezTo>
                <a:cubicBezTo>
                  <a:pt x="48" y="82"/>
                  <a:pt x="49" y="77"/>
                  <a:pt x="51" y="72"/>
                </a:cubicBezTo>
                <a:cubicBezTo>
                  <a:pt x="73" y="84"/>
                  <a:pt x="73" y="84"/>
                  <a:pt x="73" y="84"/>
                </a:cubicBezTo>
                <a:cubicBezTo>
                  <a:pt x="72" y="85"/>
                  <a:pt x="72" y="87"/>
                  <a:pt x="72" y="88"/>
                </a:cubicBezTo>
                <a:cubicBezTo>
                  <a:pt x="72" y="95"/>
                  <a:pt x="77" y="102"/>
                  <a:pt x="84" y="103"/>
                </a:cubicBezTo>
                <a:lnTo>
                  <a:pt x="84" y="128"/>
                </a:lnTo>
                <a:close/>
                <a:moveTo>
                  <a:pt x="80" y="88"/>
                </a:moveTo>
                <a:cubicBezTo>
                  <a:pt x="80" y="84"/>
                  <a:pt x="84" y="80"/>
                  <a:pt x="88" y="80"/>
                </a:cubicBezTo>
                <a:cubicBezTo>
                  <a:pt x="92" y="80"/>
                  <a:pt x="96" y="84"/>
                  <a:pt x="96" y="88"/>
                </a:cubicBezTo>
                <a:cubicBezTo>
                  <a:pt x="96" y="92"/>
                  <a:pt x="92" y="96"/>
                  <a:pt x="88" y="96"/>
                </a:cubicBezTo>
                <a:cubicBezTo>
                  <a:pt x="84" y="96"/>
                  <a:pt x="80" y="92"/>
                  <a:pt x="80" y="88"/>
                </a:cubicBezTo>
                <a:moveTo>
                  <a:pt x="128" y="88"/>
                </a:moveTo>
                <a:cubicBezTo>
                  <a:pt x="128" y="109"/>
                  <a:pt x="112" y="126"/>
                  <a:pt x="92" y="128"/>
                </a:cubicBezTo>
                <a:cubicBezTo>
                  <a:pt x="92" y="103"/>
                  <a:pt x="92" y="103"/>
                  <a:pt x="92" y="103"/>
                </a:cubicBezTo>
                <a:cubicBezTo>
                  <a:pt x="99" y="102"/>
                  <a:pt x="104" y="95"/>
                  <a:pt x="104" y="88"/>
                </a:cubicBezTo>
                <a:cubicBezTo>
                  <a:pt x="104" y="87"/>
                  <a:pt x="104" y="85"/>
                  <a:pt x="103" y="84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7" y="77"/>
                  <a:pt x="128" y="82"/>
                  <a:pt x="128" y="88"/>
                </a:cubicBezTo>
                <a:moveTo>
                  <a:pt x="170" y="70"/>
                </a:moveTo>
                <a:cubicBezTo>
                  <a:pt x="162" y="68"/>
                  <a:pt x="162" y="68"/>
                  <a:pt x="162" y="68"/>
                </a:cubicBezTo>
                <a:cubicBezTo>
                  <a:pt x="160" y="62"/>
                  <a:pt x="157" y="56"/>
                  <a:pt x="154" y="50"/>
                </a:cubicBezTo>
                <a:cubicBezTo>
                  <a:pt x="159" y="42"/>
                  <a:pt x="159" y="42"/>
                  <a:pt x="159" y="42"/>
                </a:cubicBezTo>
                <a:cubicBezTo>
                  <a:pt x="160" y="40"/>
                  <a:pt x="161" y="36"/>
                  <a:pt x="159" y="34"/>
                </a:cubicBezTo>
                <a:cubicBezTo>
                  <a:pt x="142" y="17"/>
                  <a:pt x="142" y="17"/>
                  <a:pt x="142" y="17"/>
                </a:cubicBezTo>
                <a:cubicBezTo>
                  <a:pt x="141" y="16"/>
                  <a:pt x="140" y="16"/>
                  <a:pt x="138" y="16"/>
                </a:cubicBezTo>
                <a:cubicBezTo>
                  <a:pt x="137" y="16"/>
                  <a:pt x="135" y="17"/>
                  <a:pt x="134" y="1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0" y="19"/>
                  <a:pt x="114" y="16"/>
                  <a:pt x="108" y="14"/>
                </a:cubicBezTo>
                <a:cubicBezTo>
                  <a:pt x="106" y="6"/>
                  <a:pt x="106" y="6"/>
                  <a:pt x="106" y="6"/>
                </a:cubicBezTo>
                <a:cubicBezTo>
                  <a:pt x="105" y="3"/>
                  <a:pt x="103" y="0"/>
                  <a:pt x="100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3" y="0"/>
                  <a:pt x="71" y="3"/>
                  <a:pt x="70" y="6"/>
                </a:cubicBezTo>
                <a:cubicBezTo>
                  <a:pt x="68" y="14"/>
                  <a:pt x="68" y="14"/>
                  <a:pt x="68" y="14"/>
                </a:cubicBezTo>
                <a:cubicBezTo>
                  <a:pt x="62" y="16"/>
                  <a:pt x="56" y="19"/>
                  <a:pt x="50" y="22"/>
                </a:cubicBezTo>
                <a:cubicBezTo>
                  <a:pt x="42" y="17"/>
                  <a:pt x="42" y="17"/>
                  <a:pt x="42" y="17"/>
                </a:cubicBezTo>
                <a:cubicBezTo>
                  <a:pt x="41" y="17"/>
                  <a:pt x="39" y="16"/>
                  <a:pt x="38" y="16"/>
                </a:cubicBezTo>
                <a:cubicBezTo>
                  <a:pt x="36" y="16"/>
                  <a:pt x="35" y="16"/>
                  <a:pt x="34" y="17"/>
                </a:cubicBezTo>
                <a:cubicBezTo>
                  <a:pt x="17" y="34"/>
                  <a:pt x="17" y="34"/>
                  <a:pt x="17" y="34"/>
                </a:cubicBezTo>
                <a:cubicBezTo>
                  <a:pt x="15" y="36"/>
                  <a:pt x="16" y="40"/>
                  <a:pt x="17" y="42"/>
                </a:cubicBezTo>
                <a:cubicBezTo>
                  <a:pt x="22" y="50"/>
                  <a:pt x="22" y="50"/>
                  <a:pt x="22" y="50"/>
                </a:cubicBezTo>
                <a:cubicBezTo>
                  <a:pt x="19" y="56"/>
                  <a:pt x="16" y="62"/>
                  <a:pt x="14" y="68"/>
                </a:cubicBezTo>
                <a:cubicBezTo>
                  <a:pt x="6" y="70"/>
                  <a:pt x="6" y="70"/>
                  <a:pt x="6" y="70"/>
                </a:cubicBezTo>
                <a:cubicBezTo>
                  <a:pt x="3" y="71"/>
                  <a:pt x="0" y="73"/>
                  <a:pt x="0" y="76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3"/>
                  <a:pt x="3" y="105"/>
                  <a:pt x="6" y="106"/>
                </a:cubicBezTo>
                <a:cubicBezTo>
                  <a:pt x="14" y="108"/>
                  <a:pt x="14" y="108"/>
                  <a:pt x="14" y="108"/>
                </a:cubicBezTo>
                <a:cubicBezTo>
                  <a:pt x="16" y="114"/>
                  <a:pt x="19" y="120"/>
                  <a:pt x="22" y="126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6" y="136"/>
                  <a:pt x="15" y="140"/>
                  <a:pt x="17" y="142"/>
                </a:cubicBezTo>
                <a:cubicBezTo>
                  <a:pt x="34" y="159"/>
                  <a:pt x="34" y="159"/>
                  <a:pt x="34" y="159"/>
                </a:cubicBezTo>
                <a:cubicBezTo>
                  <a:pt x="35" y="160"/>
                  <a:pt x="36" y="160"/>
                  <a:pt x="38" y="160"/>
                </a:cubicBezTo>
                <a:cubicBezTo>
                  <a:pt x="39" y="160"/>
                  <a:pt x="41" y="159"/>
                  <a:pt x="42" y="159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6" y="157"/>
                  <a:pt x="62" y="160"/>
                  <a:pt x="68" y="162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1" y="173"/>
                  <a:pt x="73" y="176"/>
                  <a:pt x="76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3" y="176"/>
                  <a:pt x="105" y="173"/>
                  <a:pt x="106" y="170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14" y="160"/>
                  <a:pt x="120" y="157"/>
                  <a:pt x="126" y="154"/>
                </a:cubicBezTo>
                <a:cubicBezTo>
                  <a:pt x="134" y="159"/>
                  <a:pt x="134" y="159"/>
                  <a:pt x="134" y="159"/>
                </a:cubicBezTo>
                <a:cubicBezTo>
                  <a:pt x="135" y="159"/>
                  <a:pt x="137" y="160"/>
                  <a:pt x="138" y="160"/>
                </a:cubicBezTo>
                <a:cubicBezTo>
                  <a:pt x="140" y="160"/>
                  <a:pt x="141" y="160"/>
                  <a:pt x="142" y="159"/>
                </a:cubicBezTo>
                <a:cubicBezTo>
                  <a:pt x="159" y="142"/>
                  <a:pt x="159" y="142"/>
                  <a:pt x="159" y="142"/>
                </a:cubicBezTo>
                <a:cubicBezTo>
                  <a:pt x="161" y="140"/>
                  <a:pt x="160" y="136"/>
                  <a:pt x="159" y="134"/>
                </a:cubicBezTo>
                <a:cubicBezTo>
                  <a:pt x="154" y="126"/>
                  <a:pt x="154" y="126"/>
                  <a:pt x="154" y="126"/>
                </a:cubicBezTo>
                <a:cubicBezTo>
                  <a:pt x="157" y="120"/>
                  <a:pt x="160" y="114"/>
                  <a:pt x="162" y="108"/>
                </a:cubicBezTo>
                <a:cubicBezTo>
                  <a:pt x="170" y="106"/>
                  <a:pt x="170" y="106"/>
                  <a:pt x="170" y="106"/>
                </a:cubicBezTo>
                <a:cubicBezTo>
                  <a:pt x="173" y="105"/>
                  <a:pt x="176" y="103"/>
                  <a:pt x="176" y="100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73"/>
                  <a:pt x="173" y="71"/>
                  <a:pt x="170" y="70"/>
                </a:cubicBezTo>
                <a:moveTo>
                  <a:pt x="168" y="98"/>
                </a:moveTo>
                <a:cubicBezTo>
                  <a:pt x="168" y="98"/>
                  <a:pt x="168" y="98"/>
                  <a:pt x="168" y="98"/>
                </a:cubicBezTo>
                <a:cubicBezTo>
                  <a:pt x="160" y="100"/>
                  <a:pt x="160" y="100"/>
                  <a:pt x="160" y="100"/>
                </a:cubicBezTo>
                <a:cubicBezTo>
                  <a:pt x="157" y="101"/>
                  <a:pt x="155" y="103"/>
                  <a:pt x="154" y="106"/>
                </a:cubicBezTo>
                <a:cubicBezTo>
                  <a:pt x="152" y="111"/>
                  <a:pt x="150" y="117"/>
                  <a:pt x="147" y="122"/>
                </a:cubicBezTo>
                <a:cubicBezTo>
                  <a:pt x="146" y="125"/>
                  <a:pt x="146" y="128"/>
                  <a:pt x="147" y="130"/>
                </a:cubicBezTo>
                <a:cubicBezTo>
                  <a:pt x="152" y="138"/>
                  <a:pt x="152" y="138"/>
                  <a:pt x="152" y="138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9" y="146"/>
                  <a:pt x="128" y="146"/>
                  <a:pt x="126" y="146"/>
                </a:cubicBezTo>
                <a:cubicBezTo>
                  <a:pt x="125" y="146"/>
                  <a:pt x="123" y="146"/>
                  <a:pt x="122" y="147"/>
                </a:cubicBezTo>
                <a:cubicBezTo>
                  <a:pt x="117" y="150"/>
                  <a:pt x="111" y="152"/>
                  <a:pt x="106" y="154"/>
                </a:cubicBezTo>
                <a:cubicBezTo>
                  <a:pt x="103" y="155"/>
                  <a:pt x="101" y="157"/>
                  <a:pt x="100" y="160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6" y="160"/>
                  <a:pt x="76" y="160"/>
                  <a:pt x="76" y="160"/>
                </a:cubicBezTo>
                <a:cubicBezTo>
                  <a:pt x="75" y="157"/>
                  <a:pt x="73" y="155"/>
                  <a:pt x="70" y="154"/>
                </a:cubicBezTo>
                <a:cubicBezTo>
                  <a:pt x="65" y="152"/>
                  <a:pt x="59" y="150"/>
                  <a:pt x="54" y="147"/>
                </a:cubicBezTo>
                <a:cubicBezTo>
                  <a:pt x="53" y="146"/>
                  <a:pt x="51" y="146"/>
                  <a:pt x="50" y="146"/>
                </a:cubicBezTo>
                <a:cubicBezTo>
                  <a:pt x="48" y="146"/>
                  <a:pt x="47" y="146"/>
                  <a:pt x="46" y="147"/>
                </a:cubicBezTo>
                <a:cubicBezTo>
                  <a:pt x="39" y="152"/>
                  <a:pt x="39" y="152"/>
                  <a:pt x="39" y="152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9" y="130"/>
                  <a:pt x="29" y="130"/>
                  <a:pt x="29" y="130"/>
                </a:cubicBezTo>
                <a:cubicBezTo>
                  <a:pt x="30" y="128"/>
                  <a:pt x="30" y="125"/>
                  <a:pt x="29" y="122"/>
                </a:cubicBezTo>
                <a:cubicBezTo>
                  <a:pt x="26" y="117"/>
                  <a:pt x="24" y="111"/>
                  <a:pt x="22" y="106"/>
                </a:cubicBezTo>
                <a:cubicBezTo>
                  <a:pt x="21" y="103"/>
                  <a:pt x="19" y="101"/>
                  <a:pt x="16" y="100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78"/>
                  <a:pt x="8" y="78"/>
                  <a:pt x="8" y="78"/>
                </a:cubicBezTo>
                <a:cubicBezTo>
                  <a:pt x="16" y="76"/>
                  <a:pt x="16" y="76"/>
                  <a:pt x="16" y="76"/>
                </a:cubicBezTo>
                <a:cubicBezTo>
                  <a:pt x="19" y="75"/>
                  <a:pt x="21" y="73"/>
                  <a:pt x="22" y="70"/>
                </a:cubicBezTo>
                <a:cubicBezTo>
                  <a:pt x="24" y="65"/>
                  <a:pt x="26" y="59"/>
                  <a:pt x="29" y="54"/>
                </a:cubicBezTo>
                <a:cubicBezTo>
                  <a:pt x="30" y="51"/>
                  <a:pt x="30" y="48"/>
                  <a:pt x="29" y="46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38" y="24"/>
                  <a:pt x="38" y="24"/>
                  <a:pt x="38" y="24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30"/>
                  <a:pt x="48" y="30"/>
                  <a:pt x="50" y="30"/>
                </a:cubicBezTo>
                <a:cubicBezTo>
                  <a:pt x="51" y="30"/>
                  <a:pt x="53" y="30"/>
                  <a:pt x="54" y="29"/>
                </a:cubicBezTo>
                <a:cubicBezTo>
                  <a:pt x="59" y="26"/>
                  <a:pt x="65" y="24"/>
                  <a:pt x="70" y="22"/>
                </a:cubicBezTo>
                <a:cubicBezTo>
                  <a:pt x="73" y="21"/>
                  <a:pt x="75" y="19"/>
                  <a:pt x="76" y="16"/>
                </a:cubicBezTo>
                <a:cubicBezTo>
                  <a:pt x="78" y="8"/>
                  <a:pt x="78" y="8"/>
                  <a:pt x="7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1" y="19"/>
                  <a:pt x="103" y="21"/>
                  <a:pt x="106" y="22"/>
                </a:cubicBezTo>
                <a:cubicBezTo>
                  <a:pt x="111" y="24"/>
                  <a:pt x="117" y="26"/>
                  <a:pt x="122" y="29"/>
                </a:cubicBezTo>
                <a:cubicBezTo>
                  <a:pt x="123" y="30"/>
                  <a:pt x="125" y="30"/>
                  <a:pt x="126" y="30"/>
                </a:cubicBezTo>
                <a:cubicBezTo>
                  <a:pt x="128" y="30"/>
                  <a:pt x="129" y="30"/>
                  <a:pt x="130" y="29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52" y="38"/>
                  <a:pt x="152" y="38"/>
                  <a:pt x="152" y="38"/>
                </a:cubicBezTo>
                <a:cubicBezTo>
                  <a:pt x="152" y="38"/>
                  <a:pt x="152" y="38"/>
                  <a:pt x="152" y="39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6" y="48"/>
                  <a:pt x="146" y="51"/>
                  <a:pt x="147" y="54"/>
                </a:cubicBezTo>
                <a:cubicBezTo>
                  <a:pt x="150" y="59"/>
                  <a:pt x="152" y="65"/>
                  <a:pt x="154" y="70"/>
                </a:cubicBezTo>
                <a:cubicBezTo>
                  <a:pt x="155" y="73"/>
                  <a:pt x="157" y="75"/>
                  <a:pt x="160" y="76"/>
                </a:cubicBezTo>
                <a:cubicBezTo>
                  <a:pt x="168" y="78"/>
                  <a:pt x="168" y="78"/>
                  <a:pt x="168" y="78"/>
                </a:cubicBezTo>
                <a:lnTo>
                  <a:pt x="168" y="98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E7B17CE0-2A4B-437E-AA06-D6532C5C1422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араллелограмм 33">
            <a:extLst>
              <a:ext uri="{FF2B5EF4-FFF2-40B4-BE49-F238E27FC236}">
                <a16:creationId xmlns="" xmlns:a16="http://schemas.microsoft.com/office/drawing/2014/main" id="{9BB72D71-6733-4DF6-AC91-67BAE68615A2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36" name="TextBox 1"/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Содержание</a:t>
            </a:r>
            <a:endParaRPr lang="en-US" b="1" dirty="0">
              <a:solidFill>
                <a:schemeClr val="bg1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Поддержка предпринимательства, промышленности и научной деятельности в Московской области</a:t>
            </a:r>
            <a:endParaRPr lang="en-US" sz="1000" dirty="0">
              <a:solidFill>
                <a:schemeClr val="bg1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1048649" name="TextBox 3"/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02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51B17A7-BE4A-4940-ADB4-444353EE6C7A}"/>
              </a:ext>
            </a:extLst>
          </p:cNvPr>
          <p:cNvSpPr txBox="1"/>
          <p:nvPr/>
        </p:nvSpPr>
        <p:spPr>
          <a:xfrm>
            <a:off x="529737" y="2538808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565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3419AEC4-DEBC-4340-BA6B-F18F40E58535}"/>
              </a:ext>
            </a:extLst>
          </p:cNvPr>
          <p:cNvSpPr/>
          <p:nvPr/>
        </p:nvSpPr>
        <p:spPr>
          <a:xfrm flipV="1">
            <a:off x="2041905" y="1923678"/>
            <a:ext cx="6408000" cy="7200"/>
          </a:xfrm>
          <a:prstGeom prst="rect">
            <a:avLst/>
          </a:prstGeom>
          <a:solidFill>
            <a:srgbClr val="00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AB8339-49F3-46C8-90A3-B54668E0ED3C}"/>
              </a:ext>
            </a:extLst>
          </p:cNvPr>
          <p:cNvSpPr txBox="1"/>
          <p:nvPr/>
        </p:nvSpPr>
        <p:spPr>
          <a:xfrm>
            <a:off x="1960082" y="915566"/>
            <a:ext cx="3416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Меры поддержки промышленности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033B0EB-4E1D-4E46-8AEA-4684274BD88F}"/>
              </a:ext>
            </a:extLst>
          </p:cNvPr>
          <p:cNvSpPr txBox="1"/>
          <p:nvPr/>
        </p:nvSpPr>
        <p:spPr>
          <a:xfrm>
            <a:off x="1960082" y="1949938"/>
            <a:ext cx="3871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Меры поддержки научной деятельности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EB9933E-15BA-4724-AFCF-2F60F76B3771}"/>
              </a:ext>
            </a:extLst>
          </p:cNvPr>
          <p:cNvSpPr txBox="1"/>
          <p:nvPr/>
        </p:nvSpPr>
        <p:spPr>
          <a:xfrm>
            <a:off x="1960082" y="3352761"/>
            <a:ext cx="2670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Поддержка субъектов МСП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="" xmlns:a16="http://schemas.microsoft.com/office/drawing/2014/main" id="{887A5EE8-6059-425D-9F5B-36C92DCC3921}"/>
              </a:ext>
            </a:extLst>
          </p:cNvPr>
          <p:cNvSpPr txBox="1"/>
          <p:nvPr/>
        </p:nvSpPr>
        <p:spPr>
          <a:xfrm>
            <a:off x="1790346" y="1222699"/>
            <a:ext cx="6659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Субсидия на компенсацию затрат на создание инженерной инфраструктуры ………………………………………………………………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Фонд развития промышленности МО ………………………………………………………………………………………………………………….……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Портал кооперации промышленных предприятий МО …………………………………………………………………………………………….….</a:t>
            </a:r>
            <a:endParaRPr lang="en-US" sz="8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Поддержка участников нацпроекта «Производительность труда и поддержка занятости» …………………………………………….</a:t>
            </a:r>
          </a:p>
          <a:p>
            <a:endParaRPr lang="ru-RU" sz="8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909817-51A3-4850-9C46-E840342E71AB}"/>
              </a:ext>
            </a:extLst>
          </p:cNvPr>
          <p:cNvSpPr txBox="1"/>
          <p:nvPr/>
        </p:nvSpPr>
        <p:spPr>
          <a:xfrm>
            <a:off x="1790345" y="3658346"/>
            <a:ext cx="6659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Компенсация затрат на покупку оборудования ………………………………………………………………………………………………………..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Компенсация затрат на первый взнос при лизинге оборудования </a:t>
            </a:r>
            <a:r>
              <a:rPr lang="ru-RU" sz="8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………………………………………………………………………………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Компенсация </a:t>
            </a:r>
            <a:r>
              <a:rPr lang="ru-RU" sz="8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затрат социальным предпринимателям ………………………………………………………………………………………………</a:t>
            </a:r>
            <a:endParaRPr lang="ru-RU" sz="8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грантов социальным предпринимателям …………………………………………………………………………………………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Компенсация затрат </a:t>
            </a:r>
            <a:r>
              <a:rPr lang="ru-RU" sz="8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продвижение товаров, работ и услуг на торговых площадках……………………………………………………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Компенсация % ставки по кредитам</a:t>
            </a:r>
            <a:r>
              <a:rPr lang="ru-RU" sz="8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…………………………………………………………………………………………………………………….….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Московский </a:t>
            </a: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областной Фонд развития микрофинансирования субъектов МСП ……………………………………………………………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Московский областной гарантийный Фонд ………………………………………………………………………………………………………………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АО «Корпорация МСП» ……………………………………………………………………………………………………………………………………........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Льготное кредитование субъектов МСП …………………………………………………………………………………………………………………..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Центры «Мой бизнес» в Подмосковье ……………………………………………………………………………………………………………………..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="" xmlns:a16="http://schemas.microsoft.com/office/drawing/2014/main" id="{B0C966BB-FB81-4BA5-A8DE-C7A466F121B0}"/>
              </a:ext>
            </a:extLst>
          </p:cNvPr>
          <p:cNvSpPr txBox="1"/>
          <p:nvPr/>
        </p:nvSpPr>
        <p:spPr>
          <a:xfrm>
            <a:off x="1790344" y="2263468"/>
            <a:ext cx="6659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Социальная ипотека ……………………………………………………………………………………………………………………………………………..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Гранты Правительства Московской области …………………………………………………………………………………..………………………..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Премии Губернатора Московской области ………………………….…………………………………………………………………………………...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Наукограды Московской области ……………………………………………………………………………………………….…………………………..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Центры молодежного инновационного творчества ………………………………………...……………………………………………………...…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Перечень инновационной продукции ………………………………………………………………………………………………………………..….…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Фонд содействия инновациям ………………………………………………………………………………………………………………………………..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="" xmlns:a16="http://schemas.microsoft.com/office/drawing/2014/main" id="{E839C5CD-13DB-453D-9CB0-185FA0480022}"/>
              </a:ext>
            </a:extLst>
          </p:cNvPr>
          <p:cNvSpPr txBox="1"/>
          <p:nvPr/>
        </p:nvSpPr>
        <p:spPr>
          <a:xfrm>
            <a:off x="8199059" y="1222698"/>
            <a:ext cx="467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04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05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08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09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="" xmlns:a16="http://schemas.microsoft.com/office/drawing/2014/main" id="{18FC6006-880B-4ABD-9E0E-A82CC38357A6}"/>
              </a:ext>
            </a:extLst>
          </p:cNvPr>
          <p:cNvSpPr txBox="1"/>
          <p:nvPr/>
        </p:nvSpPr>
        <p:spPr>
          <a:xfrm>
            <a:off x="8199059" y="2263468"/>
            <a:ext cx="467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11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12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13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15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16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17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1CEA457-2417-4161-B118-124D3A794D1C}"/>
              </a:ext>
            </a:extLst>
          </p:cNvPr>
          <p:cNvSpPr txBox="1"/>
          <p:nvPr/>
        </p:nvSpPr>
        <p:spPr>
          <a:xfrm>
            <a:off x="8199059" y="3658345"/>
            <a:ext cx="4675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24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25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26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27</a:t>
            </a:r>
          </a:p>
          <a:p>
            <a:r>
              <a:rPr lang="ru-RU" sz="8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28</a:t>
            </a:r>
          </a:p>
          <a:p>
            <a:r>
              <a:rPr lang="ru-RU" sz="8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29</a:t>
            </a:r>
            <a:endParaRPr lang="ru-RU" sz="800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r>
              <a:rPr lang="ru-RU" sz="8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30</a:t>
            </a:r>
          </a:p>
          <a:p>
            <a:r>
              <a:rPr lang="ru-RU" sz="8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31</a:t>
            </a:r>
          </a:p>
          <a:p>
            <a:r>
              <a:rPr lang="ru-RU" sz="8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32</a:t>
            </a:r>
          </a:p>
          <a:p>
            <a:r>
              <a:rPr lang="ru-RU" sz="8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35</a:t>
            </a:r>
          </a:p>
          <a:p>
            <a:r>
              <a:rPr lang="ru-RU" sz="8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36</a:t>
            </a:r>
            <a:endParaRPr lang="ru-RU" sz="800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C3664726-E8F0-4387-8D0B-2163652A03CA}"/>
              </a:ext>
            </a:extLst>
          </p:cNvPr>
          <p:cNvSpPr/>
          <p:nvPr/>
        </p:nvSpPr>
        <p:spPr>
          <a:xfrm flipV="1">
            <a:off x="2041905" y="3300455"/>
            <a:ext cx="6408000" cy="7200"/>
          </a:xfrm>
          <a:prstGeom prst="rect">
            <a:avLst/>
          </a:prstGeom>
          <a:solidFill>
            <a:srgbClr val="00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4070E660-B7FB-4D50-B930-D2BE0BABBEB5}"/>
              </a:ext>
            </a:extLst>
          </p:cNvPr>
          <p:cNvSpPr>
            <a:spLocks/>
          </p:cNvSpPr>
          <p:nvPr/>
        </p:nvSpPr>
        <p:spPr bwMode="auto">
          <a:xfrm>
            <a:off x="529737" y="1275606"/>
            <a:ext cx="1041797" cy="810816"/>
          </a:xfrm>
          <a:custGeom>
            <a:avLst/>
            <a:gdLst>
              <a:gd name="T0" fmla="*/ 243 w 892"/>
              <a:gd name="T1" fmla="*/ 694 h 694"/>
              <a:gd name="T2" fmla="*/ 237 w 892"/>
              <a:gd name="T3" fmla="*/ 694 h 694"/>
              <a:gd name="T4" fmla="*/ 2 w 892"/>
              <a:gd name="T5" fmla="*/ 694 h 694"/>
              <a:gd name="T6" fmla="*/ 2 w 892"/>
              <a:gd name="T7" fmla="*/ 459 h 694"/>
              <a:gd name="T8" fmla="*/ 2 w 892"/>
              <a:gd name="T9" fmla="*/ 261 h 694"/>
              <a:gd name="T10" fmla="*/ 2 w 892"/>
              <a:gd name="T11" fmla="*/ 257 h 694"/>
              <a:gd name="T12" fmla="*/ 2 w 892"/>
              <a:gd name="T13" fmla="*/ 0 h 694"/>
              <a:gd name="T14" fmla="*/ 33 w 892"/>
              <a:gd name="T15" fmla="*/ 1 h 694"/>
              <a:gd name="T16" fmla="*/ 244 w 892"/>
              <a:gd name="T17" fmla="*/ 1 h 694"/>
              <a:gd name="T18" fmla="*/ 244 w 892"/>
              <a:gd name="T19" fmla="*/ 1 h 694"/>
              <a:gd name="T20" fmla="*/ 244 w 892"/>
              <a:gd name="T21" fmla="*/ 1 h 694"/>
              <a:gd name="T22" fmla="*/ 443 w 892"/>
              <a:gd name="T23" fmla="*/ 1 h 694"/>
              <a:gd name="T24" fmla="*/ 564 w 892"/>
              <a:gd name="T25" fmla="*/ 1 h 694"/>
              <a:gd name="T26" fmla="*/ 564 w 892"/>
              <a:gd name="T27" fmla="*/ 0 h 694"/>
              <a:gd name="T28" fmla="*/ 655 w 892"/>
              <a:gd name="T29" fmla="*/ 0 h 694"/>
              <a:gd name="T30" fmla="*/ 696 w 892"/>
              <a:gd name="T31" fmla="*/ 0 h 694"/>
              <a:gd name="T32" fmla="*/ 696 w 892"/>
              <a:gd name="T33" fmla="*/ 255 h 694"/>
              <a:gd name="T34" fmla="*/ 696 w 892"/>
              <a:gd name="T35" fmla="*/ 260 h 694"/>
              <a:gd name="T36" fmla="*/ 697 w 892"/>
              <a:gd name="T37" fmla="*/ 260 h 694"/>
              <a:gd name="T38" fmla="*/ 697 w 892"/>
              <a:gd name="T39" fmla="*/ 262 h 694"/>
              <a:gd name="T40" fmla="*/ 710 w 892"/>
              <a:gd name="T41" fmla="*/ 261 h 694"/>
              <a:gd name="T42" fmla="*/ 712 w 892"/>
              <a:gd name="T43" fmla="*/ 261 h 694"/>
              <a:gd name="T44" fmla="*/ 697 w 892"/>
              <a:gd name="T45" fmla="*/ 262 h 694"/>
              <a:gd name="T46" fmla="*/ 741 w 892"/>
              <a:gd name="T47" fmla="*/ 308 h 694"/>
              <a:gd name="T48" fmla="*/ 765 w 892"/>
              <a:gd name="T49" fmla="*/ 302 h 694"/>
              <a:gd name="T50" fmla="*/ 827 w 892"/>
              <a:gd name="T51" fmla="*/ 281 h 694"/>
              <a:gd name="T52" fmla="*/ 892 w 892"/>
              <a:gd name="T53" fmla="*/ 356 h 694"/>
              <a:gd name="T54" fmla="*/ 827 w 892"/>
              <a:gd name="T55" fmla="*/ 432 h 694"/>
              <a:gd name="T56" fmla="*/ 765 w 892"/>
              <a:gd name="T57" fmla="*/ 411 h 694"/>
              <a:gd name="T58" fmla="*/ 741 w 892"/>
              <a:gd name="T59" fmla="*/ 405 h 694"/>
              <a:gd name="T60" fmla="*/ 697 w 892"/>
              <a:gd name="T61" fmla="*/ 453 h 694"/>
              <a:gd name="T62" fmla="*/ 696 w 892"/>
              <a:gd name="T63" fmla="*/ 454 h 694"/>
              <a:gd name="T64" fmla="*/ 696 w 892"/>
              <a:gd name="T65" fmla="*/ 459 h 694"/>
              <a:gd name="T66" fmla="*/ 696 w 892"/>
              <a:gd name="T67" fmla="*/ 694 h 694"/>
              <a:gd name="T68" fmla="*/ 649 w 892"/>
              <a:gd name="T69" fmla="*/ 694 h 694"/>
              <a:gd name="T70" fmla="*/ 649 w 892"/>
              <a:gd name="T71" fmla="*/ 694 h 694"/>
              <a:gd name="T72" fmla="*/ 442 w 892"/>
              <a:gd name="T73" fmla="*/ 694 h 694"/>
              <a:gd name="T74" fmla="*/ 435 w 892"/>
              <a:gd name="T75" fmla="*/ 694 h 694"/>
              <a:gd name="T76" fmla="*/ 435 w 892"/>
              <a:gd name="T77" fmla="*/ 694 h 694"/>
              <a:gd name="T78" fmla="*/ 416 w 892"/>
              <a:gd name="T79" fmla="*/ 684 h 694"/>
              <a:gd name="T80" fmla="*/ 418 w 892"/>
              <a:gd name="T81" fmla="*/ 663 h 694"/>
              <a:gd name="T82" fmla="*/ 441 w 892"/>
              <a:gd name="T83" fmla="*/ 590 h 694"/>
              <a:gd name="T84" fmla="*/ 340 w 892"/>
              <a:gd name="T85" fmla="*/ 499 h 694"/>
              <a:gd name="T86" fmla="*/ 240 w 892"/>
              <a:gd name="T87" fmla="*/ 590 h 694"/>
              <a:gd name="T88" fmla="*/ 263 w 892"/>
              <a:gd name="T89" fmla="*/ 663 h 694"/>
              <a:gd name="T90" fmla="*/ 264 w 892"/>
              <a:gd name="T91" fmla="*/ 684 h 694"/>
              <a:gd name="T92" fmla="*/ 244 w 892"/>
              <a:gd name="T93" fmla="*/ 694 h 694"/>
              <a:gd name="T94" fmla="*/ 243 w 892"/>
              <a:gd name="T95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92" h="694">
                <a:moveTo>
                  <a:pt x="243" y="694"/>
                </a:moveTo>
                <a:cubicBezTo>
                  <a:pt x="237" y="694"/>
                  <a:pt x="237" y="694"/>
                  <a:pt x="237" y="694"/>
                </a:cubicBezTo>
                <a:cubicBezTo>
                  <a:pt x="2" y="694"/>
                  <a:pt x="2" y="694"/>
                  <a:pt x="2" y="694"/>
                </a:cubicBezTo>
                <a:cubicBezTo>
                  <a:pt x="2" y="459"/>
                  <a:pt x="2" y="459"/>
                  <a:pt x="2" y="459"/>
                </a:cubicBezTo>
                <a:cubicBezTo>
                  <a:pt x="2" y="458"/>
                  <a:pt x="0" y="294"/>
                  <a:pt x="2" y="261"/>
                </a:cubicBezTo>
                <a:cubicBezTo>
                  <a:pt x="2" y="260"/>
                  <a:pt x="2" y="258"/>
                  <a:pt x="2" y="257"/>
                </a:cubicBezTo>
                <a:cubicBezTo>
                  <a:pt x="2" y="0"/>
                  <a:pt x="2" y="0"/>
                  <a:pt x="2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443" y="1"/>
                  <a:pt x="443" y="1"/>
                  <a:pt x="443" y="1"/>
                </a:cubicBezTo>
                <a:cubicBezTo>
                  <a:pt x="564" y="1"/>
                  <a:pt x="564" y="1"/>
                  <a:pt x="564" y="1"/>
                </a:cubicBezTo>
                <a:cubicBezTo>
                  <a:pt x="564" y="0"/>
                  <a:pt x="564" y="0"/>
                  <a:pt x="564" y="0"/>
                </a:cubicBezTo>
                <a:cubicBezTo>
                  <a:pt x="655" y="0"/>
                  <a:pt x="655" y="0"/>
                  <a:pt x="655" y="0"/>
                </a:cubicBezTo>
                <a:cubicBezTo>
                  <a:pt x="658" y="0"/>
                  <a:pt x="681" y="0"/>
                  <a:pt x="696" y="0"/>
                </a:cubicBezTo>
                <a:cubicBezTo>
                  <a:pt x="696" y="255"/>
                  <a:pt x="696" y="255"/>
                  <a:pt x="696" y="255"/>
                </a:cubicBezTo>
                <a:cubicBezTo>
                  <a:pt x="696" y="257"/>
                  <a:pt x="696" y="259"/>
                  <a:pt x="696" y="260"/>
                </a:cubicBezTo>
                <a:cubicBezTo>
                  <a:pt x="697" y="260"/>
                  <a:pt x="697" y="260"/>
                  <a:pt x="697" y="260"/>
                </a:cubicBezTo>
                <a:cubicBezTo>
                  <a:pt x="697" y="261"/>
                  <a:pt x="697" y="261"/>
                  <a:pt x="697" y="262"/>
                </a:cubicBezTo>
                <a:cubicBezTo>
                  <a:pt x="710" y="261"/>
                  <a:pt x="710" y="261"/>
                  <a:pt x="710" y="261"/>
                </a:cubicBezTo>
                <a:cubicBezTo>
                  <a:pt x="712" y="261"/>
                  <a:pt x="712" y="261"/>
                  <a:pt x="712" y="261"/>
                </a:cubicBezTo>
                <a:cubicBezTo>
                  <a:pt x="697" y="262"/>
                  <a:pt x="697" y="262"/>
                  <a:pt x="697" y="262"/>
                </a:cubicBezTo>
                <a:cubicBezTo>
                  <a:pt x="700" y="290"/>
                  <a:pt x="717" y="308"/>
                  <a:pt x="741" y="308"/>
                </a:cubicBezTo>
                <a:cubicBezTo>
                  <a:pt x="748" y="308"/>
                  <a:pt x="756" y="306"/>
                  <a:pt x="765" y="302"/>
                </a:cubicBezTo>
                <a:cubicBezTo>
                  <a:pt x="781" y="294"/>
                  <a:pt x="812" y="281"/>
                  <a:pt x="827" y="281"/>
                </a:cubicBezTo>
                <a:cubicBezTo>
                  <a:pt x="863" y="281"/>
                  <a:pt x="892" y="315"/>
                  <a:pt x="892" y="356"/>
                </a:cubicBezTo>
                <a:cubicBezTo>
                  <a:pt x="892" y="398"/>
                  <a:pt x="863" y="432"/>
                  <a:pt x="827" y="432"/>
                </a:cubicBezTo>
                <a:cubicBezTo>
                  <a:pt x="812" y="432"/>
                  <a:pt x="781" y="419"/>
                  <a:pt x="765" y="411"/>
                </a:cubicBezTo>
                <a:cubicBezTo>
                  <a:pt x="756" y="407"/>
                  <a:pt x="748" y="405"/>
                  <a:pt x="741" y="405"/>
                </a:cubicBezTo>
                <a:cubicBezTo>
                  <a:pt x="716" y="405"/>
                  <a:pt x="699" y="424"/>
                  <a:pt x="697" y="453"/>
                </a:cubicBezTo>
                <a:cubicBezTo>
                  <a:pt x="696" y="454"/>
                  <a:pt x="696" y="454"/>
                  <a:pt x="696" y="454"/>
                </a:cubicBezTo>
                <a:cubicBezTo>
                  <a:pt x="696" y="459"/>
                  <a:pt x="696" y="459"/>
                  <a:pt x="696" y="459"/>
                </a:cubicBezTo>
                <a:cubicBezTo>
                  <a:pt x="696" y="694"/>
                  <a:pt x="696" y="694"/>
                  <a:pt x="696" y="694"/>
                </a:cubicBezTo>
                <a:cubicBezTo>
                  <a:pt x="649" y="694"/>
                  <a:pt x="649" y="694"/>
                  <a:pt x="649" y="694"/>
                </a:cubicBezTo>
                <a:cubicBezTo>
                  <a:pt x="649" y="694"/>
                  <a:pt x="649" y="694"/>
                  <a:pt x="649" y="694"/>
                </a:cubicBezTo>
                <a:cubicBezTo>
                  <a:pt x="442" y="694"/>
                  <a:pt x="442" y="694"/>
                  <a:pt x="442" y="694"/>
                </a:cubicBezTo>
                <a:cubicBezTo>
                  <a:pt x="439" y="694"/>
                  <a:pt x="436" y="694"/>
                  <a:pt x="435" y="694"/>
                </a:cubicBezTo>
                <a:cubicBezTo>
                  <a:pt x="435" y="694"/>
                  <a:pt x="435" y="694"/>
                  <a:pt x="435" y="694"/>
                </a:cubicBezTo>
                <a:cubicBezTo>
                  <a:pt x="426" y="693"/>
                  <a:pt x="419" y="689"/>
                  <a:pt x="416" y="684"/>
                </a:cubicBezTo>
                <a:cubicBezTo>
                  <a:pt x="413" y="677"/>
                  <a:pt x="415" y="669"/>
                  <a:pt x="418" y="663"/>
                </a:cubicBezTo>
                <a:cubicBezTo>
                  <a:pt x="420" y="658"/>
                  <a:pt x="441" y="615"/>
                  <a:pt x="441" y="590"/>
                </a:cubicBezTo>
                <a:cubicBezTo>
                  <a:pt x="441" y="540"/>
                  <a:pt x="396" y="499"/>
                  <a:pt x="340" y="499"/>
                </a:cubicBezTo>
                <a:cubicBezTo>
                  <a:pt x="285" y="499"/>
                  <a:pt x="240" y="540"/>
                  <a:pt x="240" y="590"/>
                </a:cubicBezTo>
                <a:cubicBezTo>
                  <a:pt x="240" y="615"/>
                  <a:pt x="261" y="658"/>
                  <a:pt x="263" y="663"/>
                </a:cubicBezTo>
                <a:cubicBezTo>
                  <a:pt x="267" y="671"/>
                  <a:pt x="267" y="679"/>
                  <a:pt x="264" y="684"/>
                </a:cubicBezTo>
                <a:cubicBezTo>
                  <a:pt x="261" y="690"/>
                  <a:pt x="254" y="693"/>
                  <a:pt x="244" y="694"/>
                </a:cubicBezTo>
                <a:cubicBezTo>
                  <a:pt x="244" y="694"/>
                  <a:pt x="243" y="694"/>
                  <a:pt x="243" y="694"/>
                </a:cubicBezTo>
                <a:close/>
              </a:path>
            </a:pathLst>
          </a:custGeom>
          <a:solidFill>
            <a:srgbClr val="00407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="" xmlns:a16="http://schemas.microsoft.com/office/drawing/2014/main" id="{B8A3A3A8-00FA-4D21-B338-288655B870B3}"/>
              </a:ext>
            </a:extLst>
          </p:cNvPr>
          <p:cNvSpPr>
            <a:spLocks/>
          </p:cNvSpPr>
          <p:nvPr/>
        </p:nvSpPr>
        <p:spPr bwMode="auto">
          <a:xfrm>
            <a:off x="515450" y="3741450"/>
            <a:ext cx="1041797" cy="810816"/>
          </a:xfrm>
          <a:custGeom>
            <a:avLst/>
            <a:gdLst>
              <a:gd name="T0" fmla="*/ 654 w 892"/>
              <a:gd name="T1" fmla="*/ 694 h 694"/>
              <a:gd name="T2" fmla="*/ 562 w 892"/>
              <a:gd name="T3" fmla="*/ 694 h 694"/>
              <a:gd name="T4" fmla="*/ 550 w 892"/>
              <a:gd name="T5" fmla="*/ 694 h 694"/>
              <a:gd name="T6" fmla="*/ 442 w 892"/>
              <a:gd name="T7" fmla="*/ 693 h 694"/>
              <a:gd name="T8" fmla="*/ 244 w 892"/>
              <a:gd name="T9" fmla="*/ 693 h 694"/>
              <a:gd name="T10" fmla="*/ 243 w 892"/>
              <a:gd name="T11" fmla="*/ 693 h 694"/>
              <a:gd name="T12" fmla="*/ 33 w 892"/>
              <a:gd name="T13" fmla="*/ 694 h 694"/>
              <a:gd name="T14" fmla="*/ 2 w 892"/>
              <a:gd name="T15" fmla="*/ 694 h 694"/>
              <a:gd name="T16" fmla="*/ 2 w 892"/>
              <a:gd name="T17" fmla="*/ 437 h 694"/>
              <a:gd name="T18" fmla="*/ 1 w 892"/>
              <a:gd name="T19" fmla="*/ 433 h 694"/>
              <a:gd name="T20" fmla="*/ 2 w 892"/>
              <a:gd name="T21" fmla="*/ 235 h 694"/>
              <a:gd name="T22" fmla="*/ 2 w 892"/>
              <a:gd name="T23" fmla="*/ 0 h 694"/>
              <a:gd name="T24" fmla="*/ 236 w 892"/>
              <a:gd name="T25" fmla="*/ 0 h 694"/>
              <a:gd name="T26" fmla="*/ 242 w 892"/>
              <a:gd name="T27" fmla="*/ 0 h 694"/>
              <a:gd name="T28" fmla="*/ 243 w 892"/>
              <a:gd name="T29" fmla="*/ 0 h 694"/>
              <a:gd name="T30" fmla="*/ 264 w 892"/>
              <a:gd name="T31" fmla="*/ 10 h 694"/>
              <a:gd name="T32" fmla="*/ 262 w 892"/>
              <a:gd name="T33" fmla="*/ 31 h 694"/>
              <a:gd name="T34" fmla="*/ 239 w 892"/>
              <a:gd name="T35" fmla="*/ 104 h 694"/>
              <a:gd name="T36" fmla="*/ 340 w 892"/>
              <a:gd name="T37" fmla="*/ 195 h 694"/>
              <a:gd name="T38" fmla="*/ 440 w 892"/>
              <a:gd name="T39" fmla="*/ 104 h 694"/>
              <a:gd name="T40" fmla="*/ 417 w 892"/>
              <a:gd name="T41" fmla="*/ 31 h 694"/>
              <a:gd name="T42" fmla="*/ 416 w 892"/>
              <a:gd name="T43" fmla="*/ 10 h 694"/>
              <a:gd name="T44" fmla="*/ 435 w 892"/>
              <a:gd name="T45" fmla="*/ 0 h 694"/>
              <a:gd name="T46" fmla="*/ 435 w 892"/>
              <a:gd name="T47" fmla="*/ 0 h 694"/>
              <a:gd name="T48" fmla="*/ 441 w 892"/>
              <a:gd name="T49" fmla="*/ 0 h 694"/>
              <a:gd name="T50" fmla="*/ 648 w 892"/>
              <a:gd name="T51" fmla="*/ 0 h 694"/>
              <a:gd name="T52" fmla="*/ 661 w 892"/>
              <a:gd name="T53" fmla="*/ 0 h 694"/>
              <a:gd name="T54" fmla="*/ 696 w 892"/>
              <a:gd name="T55" fmla="*/ 0 h 694"/>
              <a:gd name="T56" fmla="*/ 696 w 892"/>
              <a:gd name="T57" fmla="*/ 235 h 694"/>
              <a:gd name="T58" fmla="*/ 696 w 892"/>
              <a:gd name="T59" fmla="*/ 241 h 694"/>
              <a:gd name="T60" fmla="*/ 696 w 892"/>
              <a:gd name="T61" fmla="*/ 242 h 694"/>
              <a:gd name="T62" fmla="*/ 740 w 892"/>
              <a:gd name="T63" fmla="*/ 289 h 694"/>
              <a:gd name="T64" fmla="*/ 764 w 892"/>
              <a:gd name="T65" fmla="*/ 283 h 694"/>
              <a:gd name="T66" fmla="*/ 826 w 892"/>
              <a:gd name="T67" fmla="*/ 262 h 694"/>
              <a:gd name="T68" fmla="*/ 892 w 892"/>
              <a:gd name="T69" fmla="*/ 338 h 694"/>
              <a:gd name="T70" fmla="*/ 826 w 892"/>
              <a:gd name="T71" fmla="*/ 413 h 694"/>
              <a:gd name="T72" fmla="*/ 764 w 892"/>
              <a:gd name="T73" fmla="*/ 392 h 694"/>
              <a:gd name="T74" fmla="*/ 740 w 892"/>
              <a:gd name="T75" fmla="*/ 386 h 694"/>
              <a:gd name="T76" fmla="*/ 696 w 892"/>
              <a:gd name="T77" fmla="*/ 432 h 694"/>
              <a:gd name="T78" fmla="*/ 708 w 892"/>
              <a:gd name="T79" fmla="*/ 433 h 694"/>
              <a:gd name="T80" fmla="*/ 705 w 892"/>
              <a:gd name="T81" fmla="*/ 433 h 694"/>
              <a:gd name="T82" fmla="*/ 696 w 892"/>
              <a:gd name="T83" fmla="*/ 432 h 694"/>
              <a:gd name="T84" fmla="*/ 696 w 892"/>
              <a:gd name="T85" fmla="*/ 433 h 694"/>
              <a:gd name="T86" fmla="*/ 695 w 892"/>
              <a:gd name="T87" fmla="*/ 433 h 694"/>
              <a:gd name="T88" fmla="*/ 696 w 892"/>
              <a:gd name="T89" fmla="*/ 434 h 694"/>
              <a:gd name="T90" fmla="*/ 696 w 892"/>
              <a:gd name="T91" fmla="*/ 440 h 694"/>
              <a:gd name="T92" fmla="*/ 696 w 892"/>
              <a:gd name="T93" fmla="*/ 694 h 694"/>
              <a:gd name="T94" fmla="*/ 654 w 892"/>
              <a:gd name="T95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92" h="694">
                <a:moveTo>
                  <a:pt x="654" y="694"/>
                </a:moveTo>
                <a:cubicBezTo>
                  <a:pt x="562" y="694"/>
                  <a:pt x="562" y="694"/>
                  <a:pt x="562" y="694"/>
                </a:cubicBezTo>
                <a:cubicBezTo>
                  <a:pt x="550" y="694"/>
                  <a:pt x="550" y="694"/>
                  <a:pt x="550" y="694"/>
                </a:cubicBezTo>
                <a:cubicBezTo>
                  <a:pt x="442" y="693"/>
                  <a:pt x="442" y="693"/>
                  <a:pt x="442" y="693"/>
                </a:cubicBezTo>
                <a:cubicBezTo>
                  <a:pt x="244" y="693"/>
                  <a:pt x="244" y="693"/>
                  <a:pt x="244" y="693"/>
                </a:cubicBezTo>
                <a:cubicBezTo>
                  <a:pt x="243" y="693"/>
                  <a:pt x="243" y="693"/>
                  <a:pt x="243" y="693"/>
                </a:cubicBezTo>
                <a:cubicBezTo>
                  <a:pt x="33" y="694"/>
                  <a:pt x="33" y="694"/>
                  <a:pt x="33" y="694"/>
                </a:cubicBezTo>
                <a:cubicBezTo>
                  <a:pt x="2" y="694"/>
                  <a:pt x="2" y="694"/>
                  <a:pt x="2" y="694"/>
                </a:cubicBezTo>
                <a:cubicBezTo>
                  <a:pt x="2" y="437"/>
                  <a:pt x="2" y="437"/>
                  <a:pt x="2" y="437"/>
                </a:cubicBezTo>
                <a:cubicBezTo>
                  <a:pt x="2" y="436"/>
                  <a:pt x="2" y="435"/>
                  <a:pt x="1" y="433"/>
                </a:cubicBezTo>
                <a:cubicBezTo>
                  <a:pt x="0" y="400"/>
                  <a:pt x="2" y="236"/>
                  <a:pt x="2" y="235"/>
                </a:cubicBezTo>
                <a:cubicBezTo>
                  <a:pt x="2" y="0"/>
                  <a:pt x="2" y="0"/>
                  <a:pt x="2" y="0"/>
                </a:cubicBezTo>
                <a:cubicBezTo>
                  <a:pt x="236" y="0"/>
                  <a:pt x="236" y="0"/>
                  <a:pt x="236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0"/>
                  <a:pt x="243" y="0"/>
                  <a:pt x="243" y="0"/>
                </a:cubicBezTo>
                <a:cubicBezTo>
                  <a:pt x="253" y="1"/>
                  <a:pt x="260" y="4"/>
                  <a:pt x="264" y="10"/>
                </a:cubicBezTo>
                <a:cubicBezTo>
                  <a:pt x="267" y="15"/>
                  <a:pt x="266" y="23"/>
                  <a:pt x="262" y="31"/>
                </a:cubicBezTo>
                <a:cubicBezTo>
                  <a:pt x="260" y="36"/>
                  <a:pt x="239" y="79"/>
                  <a:pt x="239" y="104"/>
                </a:cubicBezTo>
                <a:cubicBezTo>
                  <a:pt x="239" y="154"/>
                  <a:pt x="284" y="195"/>
                  <a:pt x="340" y="195"/>
                </a:cubicBezTo>
                <a:cubicBezTo>
                  <a:pt x="395" y="195"/>
                  <a:pt x="440" y="154"/>
                  <a:pt x="440" y="104"/>
                </a:cubicBezTo>
                <a:cubicBezTo>
                  <a:pt x="440" y="79"/>
                  <a:pt x="420" y="36"/>
                  <a:pt x="417" y="31"/>
                </a:cubicBezTo>
                <a:cubicBezTo>
                  <a:pt x="414" y="25"/>
                  <a:pt x="412" y="17"/>
                  <a:pt x="416" y="10"/>
                </a:cubicBezTo>
                <a:cubicBezTo>
                  <a:pt x="419" y="5"/>
                  <a:pt x="425" y="1"/>
                  <a:pt x="435" y="0"/>
                </a:cubicBezTo>
                <a:cubicBezTo>
                  <a:pt x="435" y="0"/>
                  <a:pt x="435" y="0"/>
                  <a:pt x="435" y="0"/>
                </a:cubicBezTo>
                <a:cubicBezTo>
                  <a:pt x="436" y="0"/>
                  <a:pt x="438" y="0"/>
                  <a:pt x="441" y="0"/>
                </a:cubicBezTo>
                <a:cubicBezTo>
                  <a:pt x="648" y="0"/>
                  <a:pt x="648" y="0"/>
                  <a:pt x="648" y="0"/>
                </a:cubicBezTo>
                <a:cubicBezTo>
                  <a:pt x="661" y="0"/>
                  <a:pt x="661" y="0"/>
                  <a:pt x="661" y="0"/>
                </a:cubicBezTo>
                <a:cubicBezTo>
                  <a:pt x="696" y="0"/>
                  <a:pt x="696" y="0"/>
                  <a:pt x="696" y="0"/>
                </a:cubicBezTo>
                <a:cubicBezTo>
                  <a:pt x="696" y="235"/>
                  <a:pt x="696" y="235"/>
                  <a:pt x="696" y="235"/>
                </a:cubicBezTo>
                <a:cubicBezTo>
                  <a:pt x="696" y="241"/>
                  <a:pt x="696" y="241"/>
                  <a:pt x="696" y="241"/>
                </a:cubicBezTo>
                <a:cubicBezTo>
                  <a:pt x="696" y="242"/>
                  <a:pt x="696" y="242"/>
                  <a:pt x="696" y="242"/>
                </a:cubicBezTo>
                <a:cubicBezTo>
                  <a:pt x="698" y="270"/>
                  <a:pt x="716" y="289"/>
                  <a:pt x="740" y="289"/>
                </a:cubicBezTo>
                <a:cubicBezTo>
                  <a:pt x="748" y="289"/>
                  <a:pt x="756" y="287"/>
                  <a:pt x="764" y="283"/>
                </a:cubicBezTo>
                <a:cubicBezTo>
                  <a:pt x="780" y="275"/>
                  <a:pt x="811" y="262"/>
                  <a:pt x="826" y="262"/>
                </a:cubicBezTo>
                <a:cubicBezTo>
                  <a:pt x="862" y="262"/>
                  <a:pt x="892" y="296"/>
                  <a:pt x="892" y="338"/>
                </a:cubicBezTo>
                <a:cubicBezTo>
                  <a:pt x="892" y="379"/>
                  <a:pt x="862" y="413"/>
                  <a:pt x="826" y="413"/>
                </a:cubicBezTo>
                <a:cubicBezTo>
                  <a:pt x="811" y="413"/>
                  <a:pt x="780" y="400"/>
                  <a:pt x="764" y="392"/>
                </a:cubicBezTo>
                <a:cubicBezTo>
                  <a:pt x="756" y="388"/>
                  <a:pt x="748" y="386"/>
                  <a:pt x="740" y="386"/>
                </a:cubicBezTo>
                <a:cubicBezTo>
                  <a:pt x="716" y="386"/>
                  <a:pt x="699" y="404"/>
                  <a:pt x="696" y="432"/>
                </a:cubicBezTo>
                <a:cubicBezTo>
                  <a:pt x="708" y="433"/>
                  <a:pt x="708" y="433"/>
                  <a:pt x="708" y="433"/>
                </a:cubicBezTo>
                <a:cubicBezTo>
                  <a:pt x="705" y="433"/>
                  <a:pt x="705" y="433"/>
                  <a:pt x="705" y="433"/>
                </a:cubicBezTo>
                <a:cubicBezTo>
                  <a:pt x="696" y="432"/>
                  <a:pt x="696" y="432"/>
                  <a:pt x="696" y="432"/>
                </a:cubicBezTo>
                <a:cubicBezTo>
                  <a:pt x="696" y="433"/>
                  <a:pt x="696" y="433"/>
                  <a:pt x="696" y="433"/>
                </a:cubicBezTo>
                <a:cubicBezTo>
                  <a:pt x="695" y="433"/>
                  <a:pt x="695" y="433"/>
                  <a:pt x="695" y="433"/>
                </a:cubicBezTo>
                <a:cubicBezTo>
                  <a:pt x="696" y="434"/>
                  <a:pt x="696" y="434"/>
                  <a:pt x="696" y="434"/>
                </a:cubicBezTo>
                <a:cubicBezTo>
                  <a:pt x="696" y="435"/>
                  <a:pt x="696" y="437"/>
                  <a:pt x="696" y="440"/>
                </a:cubicBezTo>
                <a:cubicBezTo>
                  <a:pt x="696" y="694"/>
                  <a:pt x="696" y="694"/>
                  <a:pt x="696" y="694"/>
                </a:cubicBezTo>
                <a:cubicBezTo>
                  <a:pt x="680" y="694"/>
                  <a:pt x="657" y="694"/>
                  <a:pt x="654" y="694"/>
                </a:cubicBezTo>
                <a:close/>
              </a:path>
            </a:pathLst>
          </a:custGeom>
          <a:solidFill>
            <a:srgbClr val="083455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9" name="Freeform 8">
            <a:extLst>
              <a:ext uri="{FF2B5EF4-FFF2-40B4-BE49-F238E27FC236}">
                <a16:creationId xmlns="" xmlns:a16="http://schemas.microsoft.com/office/drawing/2014/main" id="{37B8060B-9A38-4B93-B942-EED2815DBB36}"/>
              </a:ext>
            </a:extLst>
          </p:cNvPr>
          <p:cNvSpPr>
            <a:spLocks/>
          </p:cNvSpPr>
          <p:nvPr/>
        </p:nvSpPr>
        <p:spPr bwMode="auto">
          <a:xfrm>
            <a:off x="524975" y="2259566"/>
            <a:ext cx="837010" cy="1308497"/>
          </a:xfrm>
          <a:custGeom>
            <a:avLst/>
            <a:gdLst>
              <a:gd name="T0" fmla="*/ 355 w 717"/>
              <a:gd name="T1" fmla="*/ 1120 h 1120"/>
              <a:gd name="T2" fmla="*/ 276 w 717"/>
              <a:gd name="T3" fmla="*/ 1051 h 1120"/>
              <a:gd name="T4" fmla="*/ 298 w 717"/>
              <a:gd name="T5" fmla="*/ 987 h 1120"/>
              <a:gd name="T6" fmla="*/ 299 w 717"/>
              <a:gd name="T7" fmla="*/ 942 h 1120"/>
              <a:gd name="T8" fmla="*/ 257 w 717"/>
              <a:gd name="T9" fmla="*/ 919 h 1120"/>
              <a:gd name="T10" fmla="*/ 257 w 717"/>
              <a:gd name="T11" fmla="*/ 919 h 1120"/>
              <a:gd name="T12" fmla="*/ 251 w 717"/>
              <a:gd name="T13" fmla="*/ 919 h 1120"/>
              <a:gd name="T14" fmla="*/ 1 w 717"/>
              <a:gd name="T15" fmla="*/ 919 h 1120"/>
              <a:gd name="T16" fmla="*/ 1 w 717"/>
              <a:gd name="T17" fmla="*/ 893 h 1120"/>
              <a:gd name="T18" fmla="*/ 1 w 717"/>
              <a:gd name="T19" fmla="*/ 882 h 1120"/>
              <a:gd name="T20" fmla="*/ 1 w 717"/>
              <a:gd name="T21" fmla="*/ 707 h 1120"/>
              <a:gd name="T22" fmla="*/ 1 w 717"/>
              <a:gd name="T23" fmla="*/ 656 h 1120"/>
              <a:gd name="T24" fmla="*/ 1 w 717"/>
              <a:gd name="T25" fmla="*/ 650 h 1120"/>
              <a:gd name="T26" fmla="*/ 1 w 717"/>
              <a:gd name="T27" fmla="*/ 648 h 1120"/>
              <a:gd name="T28" fmla="*/ 0 w 717"/>
              <a:gd name="T29" fmla="*/ 648 h 1120"/>
              <a:gd name="T30" fmla="*/ 1 w 717"/>
              <a:gd name="T31" fmla="*/ 640 h 1120"/>
              <a:gd name="T32" fmla="*/ 1 w 717"/>
              <a:gd name="T33" fmla="*/ 446 h 1120"/>
              <a:gd name="T34" fmla="*/ 1 w 717"/>
              <a:gd name="T35" fmla="*/ 353 h 1120"/>
              <a:gd name="T36" fmla="*/ 1 w 717"/>
              <a:gd name="T37" fmla="*/ 201 h 1120"/>
              <a:gd name="T38" fmla="*/ 251 w 717"/>
              <a:gd name="T39" fmla="*/ 201 h 1120"/>
              <a:gd name="T40" fmla="*/ 257 w 717"/>
              <a:gd name="T41" fmla="*/ 201 h 1120"/>
              <a:gd name="T42" fmla="*/ 257 w 717"/>
              <a:gd name="T43" fmla="*/ 201 h 1120"/>
              <a:gd name="T44" fmla="*/ 299 w 717"/>
              <a:gd name="T45" fmla="*/ 178 h 1120"/>
              <a:gd name="T46" fmla="*/ 298 w 717"/>
              <a:gd name="T47" fmla="*/ 134 h 1120"/>
              <a:gd name="T48" fmla="*/ 277 w 717"/>
              <a:gd name="T49" fmla="*/ 69 h 1120"/>
              <a:gd name="T50" fmla="*/ 356 w 717"/>
              <a:gd name="T51" fmla="*/ 0 h 1120"/>
              <a:gd name="T52" fmla="*/ 435 w 717"/>
              <a:gd name="T53" fmla="*/ 69 h 1120"/>
              <a:gd name="T54" fmla="*/ 413 w 717"/>
              <a:gd name="T55" fmla="*/ 134 h 1120"/>
              <a:gd name="T56" fmla="*/ 412 w 717"/>
              <a:gd name="T57" fmla="*/ 178 h 1120"/>
              <a:gd name="T58" fmla="*/ 455 w 717"/>
              <a:gd name="T59" fmla="*/ 201 h 1120"/>
              <a:gd name="T60" fmla="*/ 461 w 717"/>
              <a:gd name="T61" fmla="*/ 201 h 1120"/>
              <a:gd name="T62" fmla="*/ 717 w 717"/>
              <a:gd name="T63" fmla="*/ 201 h 1120"/>
              <a:gd name="T64" fmla="*/ 717 w 717"/>
              <a:gd name="T65" fmla="*/ 235 h 1120"/>
              <a:gd name="T66" fmla="*/ 717 w 717"/>
              <a:gd name="T67" fmla="*/ 369 h 1120"/>
              <a:gd name="T68" fmla="*/ 717 w 717"/>
              <a:gd name="T69" fmla="*/ 445 h 1120"/>
              <a:gd name="T70" fmla="*/ 717 w 717"/>
              <a:gd name="T71" fmla="*/ 449 h 1120"/>
              <a:gd name="T72" fmla="*/ 717 w 717"/>
              <a:gd name="T73" fmla="*/ 449 h 1120"/>
              <a:gd name="T74" fmla="*/ 697 w 717"/>
              <a:gd name="T75" fmla="*/ 476 h 1120"/>
              <a:gd name="T76" fmla="*/ 683 w 717"/>
              <a:gd name="T77" fmla="*/ 473 h 1120"/>
              <a:gd name="T78" fmla="*/ 608 w 717"/>
              <a:gd name="T79" fmla="*/ 449 h 1120"/>
              <a:gd name="T80" fmla="*/ 516 w 717"/>
              <a:gd name="T81" fmla="*/ 551 h 1120"/>
              <a:gd name="T82" fmla="*/ 608 w 717"/>
              <a:gd name="T83" fmla="*/ 653 h 1120"/>
              <a:gd name="T84" fmla="*/ 683 w 717"/>
              <a:gd name="T85" fmla="*/ 629 h 1120"/>
              <a:gd name="T86" fmla="*/ 697 w 717"/>
              <a:gd name="T87" fmla="*/ 625 h 1120"/>
              <a:gd name="T88" fmla="*/ 717 w 717"/>
              <a:gd name="T89" fmla="*/ 652 h 1120"/>
              <a:gd name="T90" fmla="*/ 717 w 717"/>
              <a:gd name="T91" fmla="*/ 697 h 1120"/>
              <a:gd name="T92" fmla="*/ 717 w 717"/>
              <a:gd name="T93" fmla="*/ 756 h 1120"/>
              <a:gd name="T94" fmla="*/ 717 w 717"/>
              <a:gd name="T95" fmla="*/ 767 h 1120"/>
              <a:gd name="T96" fmla="*/ 717 w 717"/>
              <a:gd name="T97" fmla="*/ 874 h 1120"/>
              <a:gd name="T98" fmla="*/ 717 w 717"/>
              <a:gd name="T99" fmla="*/ 919 h 1120"/>
              <a:gd name="T100" fmla="*/ 461 w 717"/>
              <a:gd name="T101" fmla="*/ 919 h 1120"/>
              <a:gd name="T102" fmla="*/ 455 w 717"/>
              <a:gd name="T103" fmla="*/ 919 h 1120"/>
              <a:gd name="T104" fmla="*/ 412 w 717"/>
              <a:gd name="T105" fmla="*/ 942 h 1120"/>
              <a:gd name="T106" fmla="*/ 413 w 717"/>
              <a:gd name="T107" fmla="*/ 987 h 1120"/>
              <a:gd name="T108" fmla="*/ 435 w 717"/>
              <a:gd name="T109" fmla="*/ 1051 h 1120"/>
              <a:gd name="T110" fmla="*/ 355 w 717"/>
              <a:gd name="T111" fmla="*/ 1120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17" h="1120">
                <a:moveTo>
                  <a:pt x="355" y="1120"/>
                </a:moveTo>
                <a:cubicBezTo>
                  <a:pt x="312" y="1120"/>
                  <a:pt x="276" y="1089"/>
                  <a:pt x="276" y="1051"/>
                </a:cubicBezTo>
                <a:cubicBezTo>
                  <a:pt x="276" y="1034"/>
                  <a:pt x="292" y="999"/>
                  <a:pt x="298" y="987"/>
                </a:cubicBezTo>
                <a:cubicBezTo>
                  <a:pt x="306" y="971"/>
                  <a:pt x="306" y="955"/>
                  <a:pt x="299" y="942"/>
                </a:cubicBezTo>
                <a:cubicBezTo>
                  <a:pt x="291" y="929"/>
                  <a:pt x="276" y="921"/>
                  <a:pt x="257" y="919"/>
                </a:cubicBezTo>
                <a:cubicBezTo>
                  <a:pt x="257" y="919"/>
                  <a:pt x="257" y="919"/>
                  <a:pt x="257" y="919"/>
                </a:cubicBezTo>
                <a:cubicBezTo>
                  <a:pt x="256" y="919"/>
                  <a:pt x="254" y="919"/>
                  <a:pt x="251" y="919"/>
                </a:cubicBezTo>
                <a:cubicBezTo>
                  <a:pt x="1" y="919"/>
                  <a:pt x="1" y="919"/>
                  <a:pt x="1" y="919"/>
                </a:cubicBezTo>
                <a:cubicBezTo>
                  <a:pt x="1" y="893"/>
                  <a:pt x="1" y="893"/>
                  <a:pt x="1" y="893"/>
                </a:cubicBezTo>
                <a:cubicBezTo>
                  <a:pt x="1" y="882"/>
                  <a:pt x="1" y="882"/>
                  <a:pt x="1" y="882"/>
                </a:cubicBezTo>
                <a:cubicBezTo>
                  <a:pt x="1" y="707"/>
                  <a:pt x="1" y="707"/>
                  <a:pt x="1" y="707"/>
                </a:cubicBezTo>
                <a:cubicBezTo>
                  <a:pt x="1" y="656"/>
                  <a:pt x="1" y="656"/>
                  <a:pt x="1" y="656"/>
                </a:cubicBezTo>
                <a:cubicBezTo>
                  <a:pt x="1" y="650"/>
                  <a:pt x="1" y="650"/>
                  <a:pt x="1" y="650"/>
                </a:cubicBezTo>
                <a:cubicBezTo>
                  <a:pt x="1" y="650"/>
                  <a:pt x="1" y="648"/>
                  <a:pt x="1" y="648"/>
                </a:cubicBezTo>
                <a:cubicBezTo>
                  <a:pt x="0" y="648"/>
                  <a:pt x="0" y="648"/>
                  <a:pt x="0" y="648"/>
                </a:cubicBezTo>
                <a:cubicBezTo>
                  <a:pt x="1" y="646"/>
                  <a:pt x="1" y="643"/>
                  <a:pt x="1" y="640"/>
                </a:cubicBezTo>
                <a:cubicBezTo>
                  <a:pt x="1" y="640"/>
                  <a:pt x="1" y="447"/>
                  <a:pt x="1" y="446"/>
                </a:cubicBezTo>
                <a:cubicBezTo>
                  <a:pt x="1" y="353"/>
                  <a:pt x="1" y="353"/>
                  <a:pt x="1" y="353"/>
                </a:cubicBezTo>
                <a:cubicBezTo>
                  <a:pt x="1" y="201"/>
                  <a:pt x="1" y="201"/>
                  <a:pt x="1" y="201"/>
                </a:cubicBezTo>
                <a:cubicBezTo>
                  <a:pt x="251" y="201"/>
                  <a:pt x="251" y="201"/>
                  <a:pt x="251" y="201"/>
                </a:cubicBezTo>
                <a:cubicBezTo>
                  <a:pt x="254" y="201"/>
                  <a:pt x="256" y="201"/>
                  <a:pt x="257" y="201"/>
                </a:cubicBezTo>
                <a:cubicBezTo>
                  <a:pt x="257" y="201"/>
                  <a:pt x="257" y="201"/>
                  <a:pt x="257" y="201"/>
                </a:cubicBezTo>
                <a:cubicBezTo>
                  <a:pt x="276" y="200"/>
                  <a:pt x="291" y="191"/>
                  <a:pt x="299" y="178"/>
                </a:cubicBezTo>
                <a:cubicBezTo>
                  <a:pt x="306" y="165"/>
                  <a:pt x="306" y="150"/>
                  <a:pt x="298" y="134"/>
                </a:cubicBezTo>
                <a:cubicBezTo>
                  <a:pt x="292" y="121"/>
                  <a:pt x="277" y="86"/>
                  <a:pt x="277" y="69"/>
                </a:cubicBezTo>
                <a:cubicBezTo>
                  <a:pt x="277" y="31"/>
                  <a:pt x="312" y="0"/>
                  <a:pt x="356" y="0"/>
                </a:cubicBezTo>
                <a:cubicBezTo>
                  <a:pt x="399" y="0"/>
                  <a:pt x="435" y="31"/>
                  <a:pt x="435" y="69"/>
                </a:cubicBezTo>
                <a:cubicBezTo>
                  <a:pt x="435" y="86"/>
                  <a:pt x="419" y="121"/>
                  <a:pt x="413" y="134"/>
                </a:cubicBezTo>
                <a:cubicBezTo>
                  <a:pt x="405" y="150"/>
                  <a:pt x="405" y="165"/>
                  <a:pt x="412" y="178"/>
                </a:cubicBezTo>
                <a:cubicBezTo>
                  <a:pt x="420" y="192"/>
                  <a:pt x="436" y="200"/>
                  <a:pt x="455" y="201"/>
                </a:cubicBezTo>
                <a:cubicBezTo>
                  <a:pt x="461" y="201"/>
                  <a:pt x="461" y="201"/>
                  <a:pt x="461" y="201"/>
                </a:cubicBezTo>
                <a:cubicBezTo>
                  <a:pt x="717" y="201"/>
                  <a:pt x="717" y="201"/>
                  <a:pt x="717" y="201"/>
                </a:cubicBezTo>
                <a:cubicBezTo>
                  <a:pt x="717" y="235"/>
                  <a:pt x="717" y="235"/>
                  <a:pt x="717" y="235"/>
                </a:cubicBezTo>
                <a:cubicBezTo>
                  <a:pt x="717" y="369"/>
                  <a:pt x="717" y="369"/>
                  <a:pt x="717" y="369"/>
                </a:cubicBezTo>
                <a:cubicBezTo>
                  <a:pt x="717" y="445"/>
                  <a:pt x="717" y="445"/>
                  <a:pt x="717" y="445"/>
                </a:cubicBezTo>
                <a:cubicBezTo>
                  <a:pt x="717" y="449"/>
                  <a:pt x="717" y="449"/>
                  <a:pt x="717" y="449"/>
                </a:cubicBezTo>
                <a:cubicBezTo>
                  <a:pt x="717" y="449"/>
                  <a:pt x="717" y="449"/>
                  <a:pt x="717" y="449"/>
                </a:cubicBezTo>
                <a:cubicBezTo>
                  <a:pt x="716" y="466"/>
                  <a:pt x="708" y="476"/>
                  <a:pt x="697" y="476"/>
                </a:cubicBezTo>
                <a:cubicBezTo>
                  <a:pt x="692" y="476"/>
                  <a:pt x="688" y="475"/>
                  <a:pt x="683" y="473"/>
                </a:cubicBezTo>
                <a:cubicBezTo>
                  <a:pt x="678" y="470"/>
                  <a:pt x="633" y="449"/>
                  <a:pt x="608" y="449"/>
                </a:cubicBezTo>
                <a:cubicBezTo>
                  <a:pt x="557" y="449"/>
                  <a:pt x="516" y="494"/>
                  <a:pt x="516" y="551"/>
                </a:cubicBezTo>
                <a:cubicBezTo>
                  <a:pt x="516" y="607"/>
                  <a:pt x="557" y="653"/>
                  <a:pt x="608" y="653"/>
                </a:cubicBezTo>
                <a:cubicBezTo>
                  <a:pt x="633" y="653"/>
                  <a:pt x="678" y="631"/>
                  <a:pt x="683" y="629"/>
                </a:cubicBezTo>
                <a:cubicBezTo>
                  <a:pt x="688" y="626"/>
                  <a:pt x="692" y="625"/>
                  <a:pt x="697" y="625"/>
                </a:cubicBezTo>
                <a:cubicBezTo>
                  <a:pt x="708" y="625"/>
                  <a:pt x="716" y="635"/>
                  <a:pt x="717" y="652"/>
                </a:cubicBezTo>
                <a:cubicBezTo>
                  <a:pt x="717" y="652"/>
                  <a:pt x="717" y="697"/>
                  <a:pt x="717" y="697"/>
                </a:cubicBezTo>
                <a:cubicBezTo>
                  <a:pt x="717" y="756"/>
                  <a:pt x="717" y="756"/>
                  <a:pt x="717" y="756"/>
                </a:cubicBezTo>
                <a:cubicBezTo>
                  <a:pt x="717" y="767"/>
                  <a:pt x="717" y="767"/>
                  <a:pt x="717" y="767"/>
                </a:cubicBezTo>
                <a:cubicBezTo>
                  <a:pt x="717" y="874"/>
                  <a:pt x="717" y="874"/>
                  <a:pt x="717" y="874"/>
                </a:cubicBezTo>
                <a:cubicBezTo>
                  <a:pt x="717" y="877"/>
                  <a:pt x="717" y="903"/>
                  <a:pt x="717" y="919"/>
                </a:cubicBezTo>
                <a:cubicBezTo>
                  <a:pt x="461" y="919"/>
                  <a:pt x="461" y="919"/>
                  <a:pt x="461" y="919"/>
                </a:cubicBezTo>
                <a:cubicBezTo>
                  <a:pt x="455" y="919"/>
                  <a:pt x="455" y="919"/>
                  <a:pt x="455" y="919"/>
                </a:cubicBezTo>
                <a:cubicBezTo>
                  <a:pt x="436" y="920"/>
                  <a:pt x="420" y="928"/>
                  <a:pt x="412" y="942"/>
                </a:cubicBezTo>
                <a:cubicBezTo>
                  <a:pt x="405" y="955"/>
                  <a:pt x="405" y="971"/>
                  <a:pt x="413" y="987"/>
                </a:cubicBezTo>
                <a:cubicBezTo>
                  <a:pt x="419" y="999"/>
                  <a:pt x="435" y="1034"/>
                  <a:pt x="435" y="1051"/>
                </a:cubicBezTo>
                <a:cubicBezTo>
                  <a:pt x="435" y="1089"/>
                  <a:pt x="399" y="1120"/>
                  <a:pt x="355" y="1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40" name="Group 35">
            <a:extLst>
              <a:ext uri="{FF2B5EF4-FFF2-40B4-BE49-F238E27FC236}">
                <a16:creationId xmlns="" xmlns:a16="http://schemas.microsoft.com/office/drawing/2014/main" id="{40AB47D2-385A-4C5D-A931-F1552DFECCA9}"/>
              </a:ext>
            </a:extLst>
          </p:cNvPr>
          <p:cNvGrpSpPr/>
          <p:nvPr/>
        </p:nvGrpSpPr>
        <p:grpSpPr>
          <a:xfrm>
            <a:off x="777844" y="2788753"/>
            <a:ext cx="287053" cy="287053"/>
            <a:chOff x="6894513" y="5880100"/>
            <a:chExt cx="376238" cy="376238"/>
          </a:xfrm>
          <a:solidFill>
            <a:schemeClr val="bg1"/>
          </a:solidFill>
          <a:effectLst/>
        </p:grpSpPr>
        <p:sp>
          <p:nvSpPr>
            <p:cNvPr id="41" name="Freeform 103">
              <a:extLst>
                <a:ext uri="{FF2B5EF4-FFF2-40B4-BE49-F238E27FC236}">
                  <a16:creationId xmlns="" xmlns:a16="http://schemas.microsoft.com/office/drawing/2014/main" id="{8ADD0961-6678-4A1E-A47F-00F027788D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5638" y="5880100"/>
              <a:ext cx="265113" cy="265113"/>
            </a:xfrm>
            <a:custGeom>
              <a:avLst/>
              <a:gdLst>
                <a:gd name="T0" fmla="*/ 31 w 45"/>
                <a:gd name="T1" fmla="*/ 5 h 45"/>
                <a:gd name="T2" fmla="*/ 18 w 45"/>
                <a:gd name="T3" fmla="*/ 13 h 45"/>
                <a:gd name="T4" fmla="*/ 1 w 45"/>
                <a:gd name="T5" fmla="*/ 30 h 45"/>
                <a:gd name="T6" fmla="*/ 1 w 45"/>
                <a:gd name="T7" fmla="*/ 35 h 45"/>
                <a:gd name="T8" fmla="*/ 10 w 45"/>
                <a:gd name="T9" fmla="*/ 44 h 45"/>
                <a:gd name="T10" fmla="*/ 15 w 45"/>
                <a:gd name="T11" fmla="*/ 44 h 45"/>
                <a:gd name="T12" fmla="*/ 32 w 45"/>
                <a:gd name="T13" fmla="*/ 27 h 45"/>
                <a:gd name="T14" fmla="*/ 40 w 45"/>
                <a:gd name="T15" fmla="*/ 14 h 45"/>
                <a:gd name="T16" fmla="*/ 45 w 45"/>
                <a:gd name="T17" fmla="*/ 0 h 45"/>
                <a:gd name="T18" fmla="*/ 31 w 45"/>
                <a:gd name="T19" fmla="*/ 5 h 45"/>
                <a:gd name="T20" fmla="*/ 20 w 45"/>
                <a:gd name="T21" fmla="*/ 34 h 45"/>
                <a:gd name="T22" fmla="*/ 11 w 45"/>
                <a:gd name="T23" fmla="*/ 34 h 45"/>
                <a:gd name="T24" fmla="*/ 11 w 45"/>
                <a:gd name="T25" fmla="*/ 25 h 45"/>
                <a:gd name="T26" fmla="*/ 20 w 45"/>
                <a:gd name="T27" fmla="*/ 25 h 45"/>
                <a:gd name="T28" fmla="*/ 20 w 45"/>
                <a:gd name="T29" fmla="*/ 34 h 45"/>
                <a:gd name="T30" fmla="*/ 31 w 45"/>
                <a:gd name="T31" fmla="*/ 23 h 45"/>
                <a:gd name="T32" fmla="*/ 22 w 45"/>
                <a:gd name="T33" fmla="*/ 23 h 45"/>
                <a:gd name="T34" fmla="*/ 22 w 45"/>
                <a:gd name="T35" fmla="*/ 14 h 45"/>
                <a:gd name="T36" fmla="*/ 31 w 45"/>
                <a:gd name="T37" fmla="*/ 14 h 45"/>
                <a:gd name="T38" fmla="*/ 31 w 45"/>
                <a:gd name="T3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5">
                  <a:moveTo>
                    <a:pt x="31" y="5"/>
                  </a:moveTo>
                  <a:cubicBezTo>
                    <a:pt x="27" y="6"/>
                    <a:pt x="21" y="10"/>
                    <a:pt x="18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4" y="45"/>
                    <a:pt x="15" y="44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24"/>
                    <a:pt x="39" y="18"/>
                    <a:pt x="40" y="14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31" y="5"/>
                  </a:lnTo>
                  <a:close/>
                  <a:moveTo>
                    <a:pt x="20" y="34"/>
                  </a:moveTo>
                  <a:cubicBezTo>
                    <a:pt x="17" y="36"/>
                    <a:pt x="13" y="36"/>
                    <a:pt x="11" y="34"/>
                  </a:cubicBezTo>
                  <a:cubicBezTo>
                    <a:pt x="9" y="32"/>
                    <a:pt x="9" y="28"/>
                    <a:pt x="11" y="25"/>
                  </a:cubicBezTo>
                  <a:cubicBezTo>
                    <a:pt x="13" y="23"/>
                    <a:pt x="17" y="23"/>
                    <a:pt x="20" y="25"/>
                  </a:cubicBezTo>
                  <a:cubicBezTo>
                    <a:pt x="22" y="28"/>
                    <a:pt x="22" y="32"/>
                    <a:pt x="20" y="34"/>
                  </a:cubicBezTo>
                  <a:close/>
                  <a:moveTo>
                    <a:pt x="31" y="23"/>
                  </a:moveTo>
                  <a:cubicBezTo>
                    <a:pt x="29" y="25"/>
                    <a:pt x="25" y="25"/>
                    <a:pt x="22" y="23"/>
                  </a:cubicBezTo>
                  <a:cubicBezTo>
                    <a:pt x="20" y="20"/>
                    <a:pt x="20" y="16"/>
                    <a:pt x="22" y="14"/>
                  </a:cubicBezTo>
                  <a:cubicBezTo>
                    <a:pt x="25" y="12"/>
                    <a:pt x="29" y="12"/>
                    <a:pt x="31" y="14"/>
                  </a:cubicBezTo>
                  <a:cubicBezTo>
                    <a:pt x="33" y="16"/>
                    <a:pt x="33" y="20"/>
                    <a:pt x="3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104">
              <a:extLst>
                <a:ext uri="{FF2B5EF4-FFF2-40B4-BE49-F238E27FC236}">
                  <a16:creationId xmlns="" xmlns:a16="http://schemas.microsoft.com/office/drawing/2014/main" id="{81028AFC-DB25-40F9-89C1-68367CF15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6" y="5986463"/>
              <a:ext cx="123825" cy="111125"/>
            </a:xfrm>
            <a:custGeom>
              <a:avLst/>
              <a:gdLst>
                <a:gd name="T0" fmla="*/ 7 w 21"/>
                <a:gd name="T1" fmla="*/ 17 h 19"/>
                <a:gd name="T2" fmla="*/ 21 w 21"/>
                <a:gd name="T3" fmla="*/ 3 h 19"/>
                <a:gd name="T4" fmla="*/ 10 w 21"/>
                <a:gd name="T5" fmla="*/ 3 h 19"/>
                <a:gd name="T6" fmla="*/ 1 w 21"/>
                <a:gd name="T7" fmla="*/ 12 h 19"/>
                <a:gd name="T8" fmla="*/ 1 w 21"/>
                <a:gd name="T9" fmla="*/ 17 h 19"/>
                <a:gd name="T10" fmla="*/ 7 w 21"/>
                <a:gd name="T11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9">
                  <a:moveTo>
                    <a:pt x="7" y="17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8" y="0"/>
                    <a:pt x="13" y="0"/>
                    <a:pt x="1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6"/>
                    <a:pt x="1" y="17"/>
                  </a:cubicBezTo>
                  <a:cubicBezTo>
                    <a:pt x="3" y="19"/>
                    <a:pt x="5" y="19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105">
              <a:extLst>
                <a:ext uri="{FF2B5EF4-FFF2-40B4-BE49-F238E27FC236}">
                  <a16:creationId xmlns="" xmlns:a16="http://schemas.microsoft.com/office/drawing/2014/main" id="{CD367271-2F4D-40B7-867D-BE6F42469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3263" y="6121400"/>
              <a:ext cx="111125" cy="123825"/>
            </a:xfrm>
            <a:custGeom>
              <a:avLst/>
              <a:gdLst>
                <a:gd name="T0" fmla="*/ 2 w 19"/>
                <a:gd name="T1" fmla="*/ 14 h 21"/>
                <a:gd name="T2" fmla="*/ 2 w 19"/>
                <a:gd name="T3" fmla="*/ 20 h 21"/>
                <a:gd name="T4" fmla="*/ 7 w 19"/>
                <a:gd name="T5" fmla="*/ 20 h 21"/>
                <a:gd name="T6" fmla="*/ 16 w 19"/>
                <a:gd name="T7" fmla="*/ 11 h 21"/>
                <a:gd name="T8" fmla="*/ 16 w 19"/>
                <a:gd name="T9" fmla="*/ 0 h 21"/>
                <a:gd name="T10" fmla="*/ 2 w 19"/>
                <a:gd name="T1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2" y="14"/>
                  </a:moveTo>
                  <a:cubicBezTo>
                    <a:pt x="0" y="16"/>
                    <a:pt x="0" y="18"/>
                    <a:pt x="2" y="20"/>
                  </a:cubicBezTo>
                  <a:cubicBezTo>
                    <a:pt x="3" y="21"/>
                    <a:pt x="6" y="21"/>
                    <a:pt x="7" y="2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9" y="8"/>
                    <a:pt x="19" y="3"/>
                    <a:pt x="16" y="0"/>
                  </a:cubicBez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106">
              <a:extLst>
                <a:ext uri="{FF2B5EF4-FFF2-40B4-BE49-F238E27FC236}">
                  <a16:creationId xmlns="" xmlns:a16="http://schemas.microsoft.com/office/drawing/2014/main" id="{BD9EF23B-D2EB-4CFB-984C-5050E13FC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826" y="6103938"/>
              <a:ext cx="65088" cy="63500"/>
            </a:xfrm>
            <a:custGeom>
              <a:avLst/>
              <a:gdLst>
                <a:gd name="T0" fmla="*/ 1 w 11"/>
                <a:gd name="T1" fmla="*/ 2 h 11"/>
                <a:gd name="T2" fmla="*/ 1 w 11"/>
                <a:gd name="T3" fmla="*/ 4 h 11"/>
                <a:gd name="T4" fmla="*/ 7 w 11"/>
                <a:gd name="T5" fmla="*/ 10 h 11"/>
                <a:gd name="T6" fmla="*/ 9 w 11"/>
                <a:gd name="T7" fmla="*/ 10 h 11"/>
                <a:gd name="T8" fmla="*/ 11 w 11"/>
                <a:gd name="T9" fmla="*/ 9 h 11"/>
                <a:gd name="T10" fmla="*/ 2 w 11"/>
                <a:gd name="T11" fmla="*/ 0 h 11"/>
                <a:gd name="T12" fmla="*/ 1 w 11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" y="2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9" y="11"/>
                    <a:pt x="9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107">
              <a:extLst>
                <a:ext uri="{FF2B5EF4-FFF2-40B4-BE49-F238E27FC236}">
                  <a16:creationId xmlns="" xmlns:a16="http://schemas.microsoft.com/office/drawing/2014/main" id="{8D14C3D9-12EC-45C4-92C9-A6060C0B2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513" y="6138863"/>
              <a:ext cx="117475" cy="117475"/>
            </a:xfrm>
            <a:custGeom>
              <a:avLst/>
              <a:gdLst>
                <a:gd name="T0" fmla="*/ 0 w 20"/>
                <a:gd name="T1" fmla="*/ 20 h 20"/>
                <a:gd name="T2" fmla="*/ 16 w 20"/>
                <a:gd name="T3" fmla="*/ 4 h 20"/>
                <a:gd name="T4" fmla="*/ 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8" y="16"/>
                    <a:pt x="20" y="8"/>
                    <a:pt x="16" y="4"/>
                  </a:cubicBezTo>
                  <a:cubicBezTo>
                    <a:pt x="12" y="0"/>
                    <a:pt x="4" y="12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6" name="Freeform 291">
            <a:extLst>
              <a:ext uri="{FF2B5EF4-FFF2-40B4-BE49-F238E27FC236}">
                <a16:creationId xmlns="" xmlns:a16="http://schemas.microsoft.com/office/drawing/2014/main" id="{BF9C475F-E954-453E-ADD3-5B5F262DA819}"/>
              </a:ext>
            </a:extLst>
          </p:cNvPr>
          <p:cNvSpPr>
            <a:spLocks noEditPoints="1"/>
          </p:cNvSpPr>
          <p:nvPr/>
        </p:nvSpPr>
        <p:spPr bwMode="auto">
          <a:xfrm>
            <a:off x="776701" y="4036613"/>
            <a:ext cx="288196" cy="290330"/>
          </a:xfrm>
          <a:custGeom>
            <a:avLst/>
            <a:gdLst>
              <a:gd name="T0" fmla="*/ 199611 w 145"/>
              <a:gd name="T1" fmla="*/ 53416 h 146"/>
              <a:gd name="T2" fmla="*/ 214397 w 145"/>
              <a:gd name="T3" fmla="*/ 108316 h 146"/>
              <a:gd name="T4" fmla="*/ 199611 w 145"/>
              <a:gd name="T5" fmla="*/ 161732 h 146"/>
              <a:gd name="T6" fmla="*/ 161167 w 145"/>
              <a:gd name="T7" fmla="*/ 201794 h 146"/>
              <a:gd name="T8" fmla="*/ 107938 w 145"/>
              <a:gd name="T9" fmla="*/ 216632 h 146"/>
              <a:gd name="T10" fmla="*/ 53230 w 145"/>
              <a:gd name="T11" fmla="*/ 201794 h 146"/>
              <a:gd name="T12" fmla="*/ 14786 w 145"/>
              <a:gd name="T13" fmla="*/ 161732 h 146"/>
              <a:gd name="T14" fmla="*/ 0 w 145"/>
              <a:gd name="T15" fmla="*/ 108316 h 146"/>
              <a:gd name="T16" fmla="*/ 14786 w 145"/>
              <a:gd name="T17" fmla="*/ 53416 h 146"/>
              <a:gd name="T18" fmla="*/ 53230 w 145"/>
              <a:gd name="T19" fmla="*/ 14838 h 146"/>
              <a:gd name="T20" fmla="*/ 107938 w 145"/>
              <a:gd name="T21" fmla="*/ 0 h 146"/>
              <a:gd name="T22" fmla="*/ 161167 w 145"/>
              <a:gd name="T23" fmla="*/ 14838 h 146"/>
              <a:gd name="T24" fmla="*/ 199611 w 145"/>
              <a:gd name="T25" fmla="*/ 53416 h 146"/>
              <a:gd name="T26" fmla="*/ 189261 w 145"/>
              <a:gd name="T27" fmla="*/ 142443 h 146"/>
              <a:gd name="T28" fmla="*/ 196654 w 145"/>
              <a:gd name="T29" fmla="*/ 108316 h 146"/>
              <a:gd name="T30" fmla="*/ 189261 w 145"/>
              <a:gd name="T31" fmla="*/ 72705 h 146"/>
              <a:gd name="T32" fmla="*/ 170039 w 145"/>
              <a:gd name="T33" fmla="*/ 44513 h 146"/>
              <a:gd name="T34" fmla="*/ 141946 w 145"/>
              <a:gd name="T35" fmla="*/ 25224 h 146"/>
              <a:gd name="T36" fmla="*/ 107938 w 145"/>
              <a:gd name="T37" fmla="*/ 17805 h 146"/>
              <a:gd name="T38" fmla="*/ 72451 w 145"/>
              <a:gd name="T39" fmla="*/ 25224 h 146"/>
              <a:gd name="T40" fmla="*/ 44358 w 145"/>
              <a:gd name="T41" fmla="*/ 44513 h 146"/>
              <a:gd name="T42" fmla="*/ 25136 w 145"/>
              <a:gd name="T43" fmla="*/ 72705 h 146"/>
              <a:gd name="T44" fmla="*/ 17743 w 145"/>
              <a:gd name="T45" fmla="*/ 108316 h 146"/>
              <a:gd name="T46" fmla="*/ 25136 w 145"/>
              <a:gd name="T47" fmla="*/ 142443 h 146"/>
              <a:gd name="T48" fmla="*/ 44358 w 145"/>
              <a:gd name="T49" fmla="*/ 172119 h 146"/>
              <a:gd name="T50" fmla="*/ 72451 w 145"/>
              <a:gd name="T51" fmla="*/ 191408 h 146"/>
              <a:gd name="T52" fmla="*/ 107938 w 145"/>
              <a:gd name="T53" fmla="*/ 197343 h 146"/>
              <a:gd name="T54" fmla="*/ 141946 w 145"/>
              <a:gd name="T55" fmla="*/ 191408 h 146"/>
              <a:gd name="T56" fmla="*/ 170039 w 145"/>
              <a:gd name="T57" fmla="*/ 172119 h 146"/>
              <a:gd name="T58" fmla="*/ 189261 w 145"/>
              <a:gd name="T59" fmla="*/ 142443 h 146"/>
              <a:gd name="T60" fmla="*/ 158210 w 145"/>
              <a:gd name="T61" fmla="*/ 57867 h 146"/>
              <a:gd name="T62" fmla="*/ 178911 w 145"/>
              <a:gd name="T63" fmla="*/ 108316 h 146"/>
              <a:gd name="T64" fmla="*/ 158210 w 145"/>
              <a:gd name="T65" fmla="*/ 158765 h 146"/>
              <a:gd name="T66" fmla="*/ 107938 w 145"/>
              <a:gd name="T67" fmla="*/ 179537 h 146"/>
              <a:gd name="T68" fmla="*/ 56187 w 145"/>
              <a:gd name="T69" fmla="*/ 158765 h 146"/>
              <a:gd name="T70" fmla="*/ 35486 w 145"/>
              <a:gd name="T71" fmla="*/ 108316 h 146"/>
              <a:gd name="T72" fmla="*/ 56187 w 145"/>
              <a:gd name="T73" fmla="*/ 57867 h 146"/>
              <a:gd name="T74" fmla="*/ 107938 w 145"/>
              <a:gd name="T75" fmla="*/ 37095 h 146"/>
              <a:gd name="T76" fmla="*/ 158210 w 145"/>
              <a:gd name="T77" fmla="*/ 57867 h 146"/>
              <a:gd name="T78" fmla="*/ 144903 w 145"/>
              <a:gd name="T79" fmla="*/ 146894 h 146"/>
              <a:gd name="T80" fmla="*/ 161167 w 145"/>
              <a:gd name="T81" fmla="*/ 108316 h 146"/>
              <a:gd name="T82" fmla="*/ 144903 w 145"/>
              <a:gd name="T83" fmla="*/ 69738 h 146"/>
              <a:gd name="T84" fmla="*/ 107938 w 145"/>
              <a:gd name="T85" fmla="*/ 54900 h 146"/>
              <a:gd name="T86" fmla="*/ 69494 w 145"/>
              <a:gd name="T87" fmla="*/ 69738 h 146"/>
              <a:gd name="T88" fmla="*/ 53230 w 145"/>
              <a:gd name="T89" fmla="*/ 108316 h 146"/>
              <a:gd name="T90" fmla="*/ 69494 w 145"/>
              <a:gd name="T91" fmla="*/ 146894 h 146"/>
              <a:gd name="T92" fmla="*/ 107938 w 145"/>
              <a:gd name="T93" fmla="*/ 161732 h 146"/>
              <a:gd name="T94" fmla="*/ 144903 w 145"/>
              <a:gd name="T95" fmla="*/ 146894 h 146"/>
              <a:gd name="T96" fmla="*/ 133074 w 145"/>
              <a:gd name="T97" fmla="*/ 83092 h 146"/>
              <a:gd name="T98" fmla="*/ 143424 w 145"/>
              <a:gd name="T99" fmla="*/ 108316 h 146"/>
              <a:gd name="T100" fmla="*/ 133074 w 145"/>
              <a:gd name="T101" fmla="*/ 133540 h 146"/>
              <a:gd name="T102" fmla="*/ 107938 w 145"/>
              <a:gd name="T103" fmla="*/ 143927 h 146"/>
              <a:gd name="T104" fmla="*/ 81323 w 145"/>
              <a:gd name="T105" fmla="*/ 133540 h 146"/>
              <a:gd name="T106" fmla="*/ 70973 w 145"/>
              <a:gd name="T107" fmla="*/ 108316 h 146"/>
              <a:gd name="T108" fmla="*/ 81323 w 145"/>
              <a:gd name="T109" fmla="*/ 83092 h 146"/>
              <a:gd name="T110" fmla="*/ 107938 w 145"/>
              <a:gd name="T111" fmla="*/ 72705 h 146"/>
              <a:gd name="T112" fmla="*/ 133074 w 145"/>
              <a:gd name="T113" fmla="*/ 83092 h 14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45" h="146">
                <a:moveTo>
                  <a:pt x="135" y="36"/>
                </a:moveTo>
                <a:cubicBezTo>
                  <a:pt x="142" y="48"/>
                  <a:pt x="145" y="60"/>
                  <a:pt x="145" y="73"/>
                </a:cubicBezTo>
                <a:cubicBezTo>
                  <a:pt x="145" y="86"/>
                  <a:pt x="142" y="98"/>
                  <a:pt x="135" y="109"/>
                </a:cubicBezTo>
                <a:cubicBezTo>
                  <a:pt x="129" y="120"/>
                  <a:pt x="120" y="129"/>
                  <a:pt x="109" y="136"/>
                </a:cubicBezTo>
                <a:cubicBezTo>
                  <a:pt x="98" y="142"/>
                  <a:pt x="86" y="146"/>
                  <a:pt x="73" y="146"/>
                </a:cubicBezTo>
                <a:cubicBezTo>
                  <a:pt x="59" y="146"/>
                  <a:pt x="47" y="142"/>
                  <a:pt x="36" y="136"/>
                </a:cubicBezTo>
                <a:cubicBezTo>
                  <a:pt x="25" y="129"/>
                  <a:pt x="16" y="120"/>
                  <a:pt x="10" y="109"/>
                </a:cubicBezTo>
                <a:cubicBezTo>
                  <a:pt x="3" y="98"/>
                  <a:pt x="0" y="86"/>
                  <a:pt x="0" y="73"/>
                </a:cubicBezTo>
                <a:cubicBezTo>
                  <a:pt x="0" y="60"/>
                  <a:pt x="3" y="48"/>
                  <a:pt x="10" y="36"/>
                </a:cubicBezTo>
                <a:cubicBezTo>
                  <a:pt x="16" y="25"/>
                  <a:pt x="25" y="17"/>
                  <a:pt x="36" y="10"/>
                </a:cubicBezTo>
                <a:cubicBezTo>
                  <a:pt x="47" y="4"/>
                  <a:pt x="59" y="0"/>
                  <a:pt x="73" y="0"/>
                </a:cubicBezTo>
                <a:cubicBezTo>
                  <a:pt x="86" y="0"/>
                  <a:pt x="98" y="4"/>
                  <a:pt x="109" y="10"/>
                </a:cubicBezTo>
                <a:cubicBezTo>
                  <a:pt x="120" y="17"/>
                  <a:pt x="129" y="25"/>
                  <a:pt x="135" y="36"/>
                </a:cubicBezTo>
                <a:close/>
                <a:moveTo>
                  <a:pt x="128" y="96"/>
                </a:moveTo>
                <a:cubicBezTo>
                  <a:pt x="131" y="89"/>
                  <a:pt x="133" y="81"/>
                  <a:pt x="133" y="73"/>
                </a:cubicBezTo>
                <a:cubicBezTo>
                  <a:pt x="133" y="65"/>
                  <a:pt x="131" y="57"/>
                  <a:pt x="128" y="49"/>
                </a:cubicBezTo>
                <a:cubicBezTo>
                  <a:pt x="125" y="42"/>
                  <a:pt x="121" y="36"/>
                  <a:pt x="115" y="30"/>
                </a:cubicBezTo>
                <a:cubicBezTo>
                  <a:pt x="110" y="25"/>
                  <a:pt x="104" y="20"/>
                  <a:pt x="96" y="17"/>
                </a:cubicBezTo>
                <a:cubicBezTo>
                  <a:pt x="89" y="14"/>
                  <a:pt x="81" y="12"/>
                  <a:pt x="73" y="12"/>
                </a:cubicBezTo>
                <a:cubicBezTo>
                  <a:pt x="64" y="12"/>
                  <a:pt x="57" y="14"/>
                  <a:pt x="49" y="17"/>
                </a:cubicBezTo>
                <a:cubicBezTo>
                  <a:pt x="42" y="20"/>
                  <a:pt x="35" y="25"/>
                  <a:pt x="30" y="30"/>
                </a:cubicBezTo>
                <a:cubicBezTo>
                  <a:pt x="24" y="36"/>
                  <a:pt x="20" y="42"/>
                  <a:pt x="17" y="49"/>
                </a:cubicBezTo>
                <a:cubicBezTo>
                  <a:pt x="14" y="57"/>
                  <a:pt x="12" y="65"/>
                  <a:pt x="12" y="73"/>
                </a:cubicBezTo>
                <a:cubicBezTo>
                  <a:pt x="12" y="81"/>
                  <a:pt x="14" y="89"/>
                  <a:pt x="17" y="96"/>
                </a:cubicBezTo>
                <a:cubicBezTo>
                  <a:pt x="20" y="104"/>
                  <a:pt x="24" y="110"/>
                  <a:pt x="30" y="116"/>
                </a:cubicBezTo>
                <a:cubicBezTo>
                  <a:pt x="35" y="121"/>
                  <a:pt x="42" y="125"/>
                  <a:pt x="49" y="129"/>
                </a:cubicBezTo>
                <a:cubicBezTo>
                  <a:pt x="57" y="132"/>
                  <a:pt x="64" y="133"/>
                  <a:pt x="73" y="133"/>
                </a:cubicBezTo>
                <a:cubicBezTo>
                  <a:pt x="81" y="133"/>
                  <a:pt x="89" y="132"/>
                  <a:pt x="96" y="129"/>
                </a:cubicBezTo>
                <a:cubicBezTo>
                  <a:pt x="104" y="125"/>
                  <a:pt x="110" y="121"/>
                  <a:pt x="115" y="116"/>
                </a:cubicBezTo>
                <a:cubicBezTo>
                  <a:pt x="121" y="110"/>
                  <a:pt x="125" y="104"/>
                  <a:pt x="128" y="96"/>
                </a:cubicBezTo>
                <a:close/>
                <a:moveTo>
                  <a:pt x="107" y="39"/>
                </a:moveTo>
                <a:cubicBezTo>
                  <a:pt x="116" y="48"/>
                  <a:pt x="121" y="60"/>
                  <a:pt x="121" y="73"/>
                </a:cubicBezTo>
                <a:cubicBezTo>
                  <a:pt x="121" y="86"/>
                  <a:pt x="116" y="98"/>
                  <a:pt x="107" y="107"/>
                </a:cubicBezTo>
                <a:cubicBezTo>
                  <a:pt x="97" y="117"/>
                  <a:pt x="86" y="121"/>
                  <a:pt x="73" y="121"/>
                </a:cubicBezTo>
                <a:cubicBezTo>
                  <a:pt x="59" y="121"/>
                  <a:pt x="48" y="117"/>
                  <a:pt x="38" y="107"/>
                </a:cubicBezTo>
                <a:cubicBezTo>
                  <a:pt x="29" y="98"/>
                  <a:pt x="24" y="86"/>
                  <a:pt x="24" y="73"/>
                </a:cubicBezTo>
                <a:cubicBezTo>
                  <a:pt x="24" y="60"/>
                  <a:pt x="29" y="48"/>
                  <a:pt x="38" y="39"/>
                </a:cubicBezTo>
                <a:cubicBezTo>
                  <a:pt x="48" y="29"/>
                  <a:pt x="59" y="25"/>
                  <a:pt x="73" y="25"/>
                </a:cubicBezTo>
                <a:cubicBezTo>
                  <a:pt x="86" y="25"/>
                  <a:pt x="97" y="29"/>
                  <a:pt x="107" y="39"/>
                </a:cubicBezTo>
                <a:close/>
                <a:moveTo>
                  <a:pt x="98" y="99"/>
                </a:moveTo>
                <a:cubicBezTo>
                  <a:pt x="105" y="91"/>
                  <a:pt x="109" y="83"/>
                  <a:pt x="109" y="73"/>
                </a:cubicBezTo>
                <a:cubicBezTo>
                  <a:pt x="109" y="63"/>
                  <a:pt x="105" y="54"/>
                  <a:pt x="98" y="47"/>
                </a:cubicBezTo>
                <a:cubicBezTo>
                  <a:pt x="91" y="40"/>
                  <a:pt x="83" y="37"/>
                  <a:pt x="73" y="37"/>
                </a:cubicBezTo>
                <a:cubicBezTo>
                  <a:pt x="63" y="37"/>
                  <a:pt x="54" y="40"/>
                  <a:pt x="47" y="47"/>
                </a:cubicBezTo>
                <a:cubicBezTo>
                  <a:pt x="40" y="54"/>
                  <a:pt x="36" y="63"/>
                  <a:pt x="36" y="73"/>
                </a:cubicBezTo>
                <a:cubicBezTo>
                  <a:pt x="36" y="83"/>
                  <a:pt x="40" y="91"/>
                  <a:pt x="47" y="99"/>
                </a:cubicBezTo>
                <a:cubicBezTo>
                  <a:pt x="54" y="106"/>
                  <a:pt x="63" y="109"/>
                  <a:pt x="73" y="109"/>
                </a:cubicBezTo>
                <a:cubicBezTo>
                  <a:pt x="83" y="109"/>
                  <a:pt x="91" y="106"/>
                  <a:pt x="98" y="99"/>
                </a:cubicBezTo>
                <a:close/>
                <a:moveTo>
                  <a:pt x="90" y="56"/>
                </a:moveTo>
                <a:cubicBezTo>
                  <a:pt x="94" y="61"/>
                  <a:pt x="97" y="66"/>
                  <a:pt x="97" y="73"/>
                </a:cubicBezTo>
                <a:cubicBezTo>
                  <a:pt x="97" y="80"/>
                  <a:pt x="94" y="85"/>
                  <a:pt x="90" y="90"/>
                </a:cubicBezTo>
                <a:cubicBezTo>
                  <a:pt x="85" y="95"/>
                  <a:pt x="79" y="97"/>
                  <a:pt x="73" y="97"/>
                </a:cubicBezTo>
                <a:cubicBezTo>
                  <a:pt x="66" y="97"/>
                  <a:pt x="60" y="95"/>
                  <a:pt x="55" y="90"/>
                </a:cubicBezTo>
                <a:cubicBezTo>
                  <a:pt x="51" y="85"/>
                  <a:pt x="48" y="80"/>
                  <a:pt x="48" y="73"/>
                </a:cubicBezTo>
                <a:cubicBezTo>
                  <a:pt x="48" y="66"/>
                  <a:pt x="51" y="61"/>
                  <a:pt x="55" y="56"/>
                </a:cubicBezTo>
                <a:cubicBezTo>
                  <a:pt x="60" y="51"/>
                  <a:pt x="66" y="49"/>
                  <a:pt x="73" y="49"/>
                </a:cubicBezTo>
                <a:cubicBezTo>
                  <a:pt x="79" y="49"/>
                  <a:pt x="85" y="51"/>
                  <a:pt x="90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47" name="Freeform 23">
            <a:extLst>
              <a:ext uri="{FF2B5EF4-FFF2-40B4-BE49-F238E27FC236}">
                <a16:creationId xmlns="" xmlns:a16="http://schemas.microsoft.com/office/drawing/2014/main" id="{5FC735C9-0087-485C-BD30-06C58B848D4F}"/>
              </a:ext>
            </a:extLst>
          </p:cNvPr>
          <p:cNvSpPr>
            <a:spLocks noEditPoints="1"/>
          </p:cNvSpPr>
          <p:nvPr/>
        </p:nvSpPr>
        <p:spPr bwMode="auto">
          <a:xfrm>
            <a:off x="786373" y="1463011"/>
            <a:ext cx="303542" cy="305790"/>
          </a:xfrm>
          <a:custGeom>
            <a:avLst/>
            <a:gdLst>
              <a:gd name="T0" fmla="*/ 214397 w 145"/>
              <a:gd name="T1" fmla="*/ 124638 h 146"/>
              <a:gd name="T2" fmla="*/ 209961 w 145"/>
              <a:gd name="T3" fmla="*/ 129089 h 146"/>
              <a:gd name="T4" fmla="*/ 178911 w 145"/>
              <a:gd name="T5" fmla="*/ 145411 h 146"/>
              <a:gd name="T6" fmla="*/ 195175 w 145"/>
              <a:gd name="T7" fmla="*/ 169151 h 146"/>
              <a:gd name="T8" fmla="*/ 180389 w 145"/>
              <a:gd name="T9" fmla="*/ 186956 h 146"/>
              <a:gd name="T10" fmla="*/ 162646 w 145"/>
              <a:gd name="T11" fmla="*/ 195859 h 146"/>
              <a:gd name="T12" fmla="*/ 131595 w 145"/>
              <a:gd name="T13" fmla="*/ 185473 h 146"/>
              <a:gd name="T14" fmla="*/ 122724 w 145"/>
              <a:gd name="T15" fmla="*/ 216632 h 146"/>
              <a:gd name="T16" fmla="*/ 87237 w 145"/>
              <a:gd name="T17" fmla="*/ 215148 h 146"/>
              <a:gd name="T18" fmla="*/ 82802 w 145"/>
              <a:gd name="T19" fmla="*/ 185473 h 146"/>
              <a:gd name="T20" fmla="*/ 50272 w 145"/>
              <a:gd name="T21" fmla="*/ 195859 h 146"/>
              <a:gd name="T22" fmla="*/ 42879 w 145"/>
              <a:gd name="T23" fmla="*/ 195859 h 146"/>
              <a:gd name="T24" fmla="*/ 19222 w 145"/>
              <a:gd name="T25" fmla="*/ 169151 h 146"/>
              <a:gd name="T26" fmla="*/ 26615 w 145"/>
              <a:gd name="T27" fmla="*/ 155797 h 146"/>
              <a:gd name="T28" fmla="*/ 29572 w 145"/>
              <a:gd name="T29" fmla="*/ 132056 h 146"/>
              <a:gd name="T30" fmla="*/ 0 w 145"/>
              <a:gd name="T31" fmla="*/ 126121 h 146"/>
              <a:gd name="T32" fmla="*/ 0 w 145"/>
              <a:gd name="T33" fmla="*/ 91994 h 146"/>
              <a:gd name="T34" fmla="*/ 2957 w 145"/>
              <a:gd name="T35" fmla="*/ 87543 h 146"/>
              <a:gd name="T36" fmla="*/ 34008 w 145"/>
              <a:gd name="T37" fmla="*/ 71221 h 146"/>
              <a:gd name="T38" fmla="*/ 17743 w 145"/>
              <a:gd name="T39" fmla="*/ 47481 h 146"/>
              <a:gd name="T40" fmla="*/ 32529 w 145"/>
              <a:gd name="T41" fmla="*/ 29676 h 146"/>
              <a:gd name="T42" fmla="*/ 50272 w 145"/>
              <a:gd name="T43" fmla="*/ 20773 h 146"/>
              <a:gd name="T44" fmla="*/ 81323 w 145"/>
              <a:gd name="T45" fmla="*/ 31159 h 146"/>
              <a:gd name="T46" fmla="*/ 91673 w 145"/>
              <a:gd name="T47" fmla="*/ 0 h 146"/>
              <a:gd name="T48" fmla="*/ 125681 w 145"/>
              <a:gd name="T49" fmla="*/ 1484 h 146"/>
              <a:gd name="T50" fmla="*/ 131595 w 145"/>
              <a:gd name="T51" fmla="*/ 31159 h 146"/>
              <a:gd name="T52" fmla="*/ 164125 w 145"/>
              <a:gd name="T53" fmla="*/ 20773 h 146"/>
              <a:gd name="T54" fmla="*/ 170039 w 145"/>
              <a:gd name="T55" fmla="*/ 20773 h 146"/>
              <a:gd name="T56" fmla="*/ 195175 w 145"/>
              <a:gd name="T57" fmla="*/ 47481 h 146"/>
              <a:gd name="T58" fmla="*/ 186304 w 145"/>
              <a:gd name="T59" fmla="*/ 60835 h 146"/>
              <a:gd name="T60" fmla="*/ 184825 w 145"/>
              <a:gd name="T61" fmla="*/ 84576 h 146"/>
              <a:gd name="T62" fmla="*/ 212918 w 145"/>
              <a:gd name="T63" fmla="*/ 89027 h 146"/>
              <a:gd name="T64" fmla="*/ 131595 w 145"/>
              <a:gd name="T65" fmla="*/ 133540 h 146"/>
              <a:gd name="T66" fmla="*/ 131595 w 145"/>
              <a:gd name="T67" fmla="*/ 83092 h 146"/>
              <a:gd name="T68" fmla="*/ 81323 w 145"/>
              <a:gd name="T69" fmla="*/ 83092 h 146"/>
              <a:gd name="T70" fmla="*/ 81323 w 145"/>
              <a:gd name="T71" fmla="*/ 133540 h 146"/>
              <a:gd name="T72" fmla="*/ 131595 w 145"/>
              <a:gd name="T73" fmla="*/ 133540 h 14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45" h="146">
                <a:moveTo>
                  <a:pt x="145" y="63"/>
                </a:moveTo>
                <a:cubicBezTo>
                  <a:pt x="145" y="84"/>
                  <a:pt x="145" y="84"/>
                  <a:pt x="145" y="84"/>
                </a:cubicBezTo>
                <a:cubicBezTo>
                  <a:pt x="145" y="84"/>
                  <a:pt x="144" y="85"/>
                  <a:pt x="144" y="86"/>
                </a:cubicBezTo>
                <a:cubicBezTo>
                  <a:pt x="144" y="87"/>
                  <a:pt x="143" y="87"/>
                  <a:pt x="142" y="87"/>
                </a:cubicBezTo>
                <a:cubicBezTo>
                  <a:pt x="125" y="90"/>
                  <a:pt x="125" y="90"/>
                  <a:pt x="125" y="90"/>
                </a:cubicBezTo>
                <a:cubicBezTo>
                  <a:pt x="123" y="93"/>
                  <a:pt x="122" y="96"/>
                  <a:pt x="121" y="98"/>
                </a:cubicBezTo>
                <a:cubicBezTo>
                  <a:pt x="123" y="101"/>
                  <a:pt x="127" y="106"/>
                  <a:pt x="131" y="111"/>
                </a:cubicBezTo>
                <a:cubicBezTo>
                  <a:pt x="132" y="112"/>
                  <a:pt x="132" y="113"/>
                  <a:pt x="132" y="114"/>
                </a:cubicBezTo>
                <a:cubicBezTo>
                  <a:pt x="132" y="115"/>
                  <a:pt x="132" y="115"/>
                  <a:pt x="131" y="116"/>
                </a:cubicBezTo>
                <a:cubicBezTo>
                  <a:pt x="129" y="118"/>
                  <a:pt x="126" y="122"/>
                  <a:pt x="122" y="126"/>
                </a:cubicBezTo>
                <a:cubicBezTo>
                  <a:pt x="117" y="131"/>
                  <a:pt x="114" y="133"/>
                  <a:pt x="113" y="133"/>
                </a:cubicBezTo>
                <a:cubicBezTo>
                  <a:pt x="112" y="133"/>
                  <a:pt x="111" y="133"/>
                  <a:pt x="110" y="132"/>
                </a:cubicBezTo>
                <a:cubicBezTo>
                  <a:pt x="97" y="122"/>
                  <a:pt x="97" y="122"/>
                  <a:pt x="97" y="122"/>
                </a:cubicBezTo>
                <a:cubicBezTo>
                  <a:pt x="95" y="123"/>
                  <a:pt x="92" y="124"/>
                  <a:pt x="89" y="125"/>
                </a:cubicBezTo>
                <a:cubicBezTo>
                  <a:pt x="88" y="134"/>
                  <a:pt x="87" y="140"/>
                  <a:pt x="86" y="143"/>
                </a:cubicBezTo>
                <a:cubicBezTo>
                  <a:pt x="86" y="145"/>
                  <a:pt x="84" y="146"/>
                  <a:pt x="83" y="146"/>
                </a:cubicBezTo>
                <a:cubicBezTo>
                  <a:pt x="62" y="146"/>
                  <a:pt x="62" y="146"/>
                  <a:pt x="62" y="146"/>
                </a:cubicBezTo>
                <a:cubicBezTo>
                  <a:pt x="61" y="146"/>
                  <a:pt x="60" y="145"/>
                  <a:pt x="59" y="145"/>
                </a:cubicBezTo>
                <a:cubicBezTo>
                  <a:pt x="59" y="144"/>
                  <a:pt x="58" y="144"/>
                  <a:pt x="58" y="143"/>
                </a:cubicBezTo>
                <a:cubicBezTo>
                  <a:pt x="56" y="125"/>
                  <a:pt x="56" y="125"/>
                  <a:pt x="56" y="125"/>
                </a:cubicBezTo>
                <a:cubicBezTo>
                  <a:pt x="52" y="124"/>
                  <a:pt x="50" y="123"/>
                  <a:pt x="47" y="122"/>
                </a:cubicBezTo>
                <a:cubicBezTo>
                  <a:pt x="34" y="132"/>
                  <a:pt x="34" y="132"/>
                  <a:pt x="34" y="132"/>
                </a:cubicBezTo>
                <a:cubicBezTo>
                  <a:pt x="33" y="133"/>
                  <a:pt x="32" y="133"/>
                  <a:pt x="31" y="133"/>
                </a:cubicBezTo>
                <a:cubicBezTo>
                  <a:pt x="31" y="133"/>
                  <a:pt x="30" y="132"/>
                  <a:pt x="29" y="132"/>
                </a:cubicBezTo>
                <a:cubicBezTo>
                  <a:pt x="21" y="125"/>
                  <a:pt x="16" y="119"/>
                  <a:pt x="13" y="116"/>
                </a:cubicBezTo>
                <a:cubicBezTo>
                  <a:pt x="13" y="115"/>
                  <a:pt x="13" y="115"/>
                  <a:pt x="13" y="114"/>
                </a:cubicBezTo>
                <a:cubicBezTo>
                  <a:pt x="13" y="113"/>
                  <a:pt x="13" y="112"/>
                  <a:pt x="14" y="112"/>
                </a:cubicBezTo>
                <a:cubicBezTo>
                  <a:pt x="14" y="110"/>
                  <a:pt x="16" y="108"/>
                  <a:pt x="18" y="105"/>
                </a:cubicBezTo>
                <a:cubicBezTo>
                  <a:pt x="21" y="102"/>
                  <a:pt x="22" y="100"/>
                  <a:pt x="23" y="99"/>
                </a:cubicBezTo>
                <a:cubicBezTo>
                  <a:pt x="22" y="95"/>
                  <a:pt x="20" y="92"/>
                  <a:pt x="20" y="89"/>
                </a:cubicBezTo>
                <a:cubicBezTo>
                  <a:pt x="2" y="87"/>
                  <a:pt x="2" y="87"/>
                  <a:pt x="2" y="87"/>
                </a:cubicBezTo>
                <a:cubicBezTo>
                  <a:pt x="1" y="87"/>
                  <a:pt x="1" y="86"/>
                  <a:pt x="0" y="85"/>
                </a:cubicBezTo>
                <a:cubicBezTo>
                  <a:pt x="0" y="85"/>
                  <a:pt x="0" y="84"/>
                  <a:pt x="0" y="8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0" y="61"/>
                  <a:pt x="0" y="60"/>
                </a:cubicBezTo>
                <a:cubicBezTo>
                  <a:pt x="1" y="59"/>
                  <a:pt x="1" y="59"/>
                  <a:pt x="2" y="59"/>
                </a:cubicBezTo>
                <a:cubicBezTo>
                  <a:pt x="20" y="56"/>
                  <a:pt x="20" y="56"/>
                  <a:pt x="20" y="56"/>
                </a:cubicBezTo>
                <a:cubicBezTo>
                  <a:pt x="21" y="53"/>
                  <a:pt x="22" y="50"/>
                  <a:pt x="23" y="48"/>
                </a:cubicBezTo>
                <a:cubicBezTo>
                  <a:pt x="21" y="44"/>
                  <a:pt x="17" y="40"/>
                  <a:pt x="13" y="34"/>
                </a:cubicBezTo>
                <a:cubicBezTo>
                  <a:pt x="13" y="34"/>
                  <a:pt x="12" y="33"/>
                  <a:pt x="12" y="32"/>
                </a:cubicBezTo>
                <a:cubicBezTo>
                  <a:pt x="12" y="32"/>
                  <a:pt x="13" y="31"/>
                  <a:pt x="13" y="30"/>
                </a:cubicBezTo>
                <a:cubicBezTo>
                  <a:pt x="15" y="28"/>
                  <a:pt x="18" y="24"/>
                  <a:pt x="22" y="20"/>
                </a:cubicBezTo>
                <a:cubicBezTo>
                  <a:pt x="27" y="15"/>
                  <a:pt x="30" y="13"/>
                  <a:pt x="31" y="13"/>
                </a:cubicBezTo>
                <a:cubicBezTo>
                  <a:pt x="32" y="13"/>
                  <a:pt x="33" y="13"/>
                  <a:pt x="34" y="14"/>
                </a:cubicBezTo>
                <a:cubicBezTo>
                  <a:pt x="47" y="24"/>
                  <a:pt x="47" y="24"/>
                  <a:pt x="47" y="24"/>
                </a:cubicBezTo>
                <a:cubicBezTo>
                  <a:pt x="50" y="23"/>
                  <a:pt x="53" y="22"/>
                  <a:pt x="55" y="21"/>
                </a:cubicBezTo>
                <a:cubicBezTo>
                  <a:pt x="57" y="12"/>
                  <a:pt x="57" y="6"/>
                  <a:pt x="58" y="3"/>
                </a:cubicBezTo>
                <a:cubicBezTo>
                  <a:pt x="59" y="1"/>
                  <a:pt x="60" y="0"/>
                  <a:pt x="62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84" y="0"/>
                  <a:pt x="84" y="1"/>
                  <a:pt x="85" y="1"/>
                </a:cubicBezTo>
                <a:cubicBezTo>
                  <a:pt x="86" y="2"/>
                  <a:pt x="86" y="2"/>
                  <a:pt x="86" y="3"/>
                </a:cubicBezTo>
                <a:cubicBezTo>
                  <a:pt x="89" y="21"/>
                  <a:pt x="89" y="21"/>
                  <a:pt x="89" y="21"/>
                </a:cubicBezTo>
                <a:cubicBezTo>
                  <a:pt x="92" y="22"/>
                  <a:pt x="95" y="23"/>
                  <a:pt x="97" y="24"/>
                </a:cubicBezTo>
                <a:cubicBezTo>
                  <a:pt x="111" y="14"/>
                  <a:pt x="111" y="14"/>
                  <a:pt x="111" y="14"/>
                </a:cubicBezTo>
                <a:cubicBezTo>
                  <a:pt x="111" y="13"/>
                  <a:pt x="112" y="13"/>
                  <a:pt x="113" y="13"/>
                </a:cubicBezTo>
                <a:cubicBezTo>
                  <a:pt x="114" y="13"/>
                  <a:pt x="114" y="13"/>
                  <a:pt x="115" y="14"/>
                </a:cubicBezTo>
                <a:cubicBezTo>
                  <a:pt x="123" y="22"/>
                  <a:pt x="129" y="27"/>
                  <a:pt x="131" y="30"/>
                </a:cubicBezTo>
                <a:cubicBezTo>
                  <a:pt x="131" y="31"/>
                  <a:pt x="132" y="31"/>
                  <a:pt x="132" y="32"/>
                </a:cubicBezTo>
                <a:cubicBezTo>
                  <a:pt x="132" y="33"/>
                  <a:pt x="131" y="34"/>
                  <a:pt x="131" y="34"/>
                </a:cubicBezTo>
                <a:cubicBezTo>
                  <a:pt x="130" y="36"/>
                  <a:pt x="128" y="38"/>
                  <a:pt x="126" y="41"/>
                </a:cubicBezTo>
                <a:cubicBezTo>
                  <a:pt x="124" y="44"/>
                  <a:pt x="122" y="46"/>
                  <a:pt x="121" y="47"/>
                </a:cubicBezTo>
                <a:cubicBezTo>
                  <a:pt x="122" y="50"/>
                  <a:pt x="124" y="54"/>
                  <a:pt x="125" y="57"/>
                </a:cubicBezTo>
                <a:cubicBezTo>
                  <a:pt x="142" y="59"/>
                  <a:pt x="142" y="59"/>
                  <a:pt x="142" y="59"/>
                </a:cubicBezTo>
                <a:cubicBezTo>
                  <a:pt x="143" y="59"/>
                  <a:pt x="144" y="60"/>
                  <a:pt x="144" y="60"/>
                </a:cubicBezTo>
                <a:cubicBezTo>
                  <a:pt x="144" y="61"/>
                  <a:pt x="145" y="62"/>
                  <a:pt x="145" y="63"/>
                </a:cubicBezTo>
                <a:close/>
                <a:moveTo>
                  <a:pt x="89" y="90"/>
                </a:moveTo>
                <a:cubicBezTo>
                  <a:pt x="94" y="85"/>
                  <a:pt x="96" y="80"/>
                  <a:pt x="96" y="73"/>
                </a:cubicBezTo>
                <a:cubicBezTo>
                  <a:pt x="96" y="66"/>
                  <a:pt x="94" y="61"/>
                  <a:pt x="89" y="56"/>
                </a:cubicBezTo>
                <a:cubicBezTo>
                  <a:pt x="85" y="51"/>
                  <a:pt x="79" y="49"/>
                  <a:pt x="72" y="49"/>
                </a:cubicBezTo>
                <a:cubicBezTo>
                  <a:pt x="65" y="49"/>
                  <a:pt x="60" y="51"/>
                  <a:pt x="55" y="56"/>
                </a:cubicBezTo>
                <a:cubicBezTo>
                  <a:pt x="50" y="61"/>
                  <a:pt x="48" y="66"/>
                  <a:pt x="48" y="73"/>
                </a:cubicBezTo>
                <a:cubicBezTo>
                  <a:pt x="48" y="80"/>
                  <a:pt x="50" y="85"/>
                  <a:pt x="55" y="90"/>
                </a:cubicBezTo>
                <a:cubicBezTo>
                  <a:pt x="60" y="95"/>
                  <a:pt x="65" y="97"/>
                  <a:pt x="72" y="97"/>
                </a:cubicBezTo>
                <a:cubicBezTo>
                  <a:pt x="79" y="97"/>
                  <a:pt x="85" y="95"/>
                  <a:pt x="89" y="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75">
            <a:extLst>
              <a:ext uri="{FF2B5EF4-FFF2-40B4-BE49-F238E27FC236}">
                <a16:creationId xmlns="" xmlns:a16="http://schemas.microsoft.com/office/drawing/2014/main" id="{EECEB1F2-2C72-4922-AEEB-930AED46C1D9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19" name="Freeform 287">
              <a:extLst>
                <a:ext uri="{FF2B5EF4-FFF2-40B4-BE49-F238E27FC236}">
                  <a16:creationId xmlns="" xmlns:a16="http://schemas.microsoft.com/office/drawing/2014/main" id="{30C4DA2F-9AB1-4467-8C76-DCBD35D4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0" name="Freeform 288">
              <a:extLst>
                <a:ext uri="{FF2B5EF4-FFF2-40B4-BE49-F238E27FC236}">
                  <a16:creationId xmlns="" xmlns:a16="http://schemas.microsoft.com/office/drawing/2014/main" id="{D5F31E69-B1E7-4A92-AB6B-E2FBC13ED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1" name="Freeform 289">
              <a:extLst>
                <a:ext uri="{FF2B5EF4-FFF2-40B4-BE49-F238E27FC236}">
                  <a16:creationId xmlns="" xmlns:a16="http://schemas.microsoft.com/office/drawing/2014/main" id="{B2E8ED63-3AE9-4B23-8592-925A14608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2" name="Freeform 290">
              <a:extLst>
                <a:ext uri="{FF2B5EF4-FFF2-40B4-BE49-F238E27FC236}">
                  <a16:creationId xmlns="" xmlns:a16="http://schemas.microsoft.com/office/drawing/2014/main" id="{C1449206-000C-4749-B6C6-1A7270B3D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3" name="Freeform 291">
              <a:extLst>
                <a:ext uri="{FF2B5EF4-FFF2-40B4-BE49-F238E27FC236}">
                  <a16:creationId xmlns="" xmlns:a16="http://schemas.microsoft.com/office/drawing/2014/main" id="{6E067F45-E2BD-4B91-AA3E-DC49CC918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4" name="Freeform 292">
              <a:extLst>
                <a:ext uri="{FF2B5EF4-FFF2-40B4-BE49-F238E27FC236}">
                  <a16:creationId xmlns="" xmlns:a16="http://schemas.microsoft.com/office/drawing/2014/main" id="{400A742F-76C0-4E1F-9223-2E2BAC4E3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5" name="Freeform 293">
              <a:extLst>
                <a:ext uri="{FF2B5EF4-FFF2-40B4-BE49-F238E27FC236}">
                  <a16:creationId xmlns="" xmlns:a16="http://schemas.microsoft.com/office/drawing/2014/main" id="{18390EDD-4B98-4017-95A2-6200A6AB1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6" name="Freeform 294">
              <a:extLst>
                <a:ext uri="{FF2B5EF4-FFF2-40B4-BE49-F238E27FC236}">
                  <a16:creationId xmlns="" xmlns:a16="http://schemas.microsoft.com/office/drawing/2014/main" id="{18A3CE72-FB85-4D0C-B0AE-E883CFE1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7" name="Freeform 295">
              <a:extLst>
                <a:ext uri="{FF2B5EF4-FFF2-40B4-BE49-F238E27FC236}">
                  <a16:creationId xmlns="" xmlns:a16="http://schemas.microsoft.com/office/drawing/2014/main" id="{6C87A445-EC9A-444E-9488-396B42C9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60495F2D-A129-4C57-9FA9-4ED31368F540}"/>
              </a:ext>
            </a:extLst>
          </p:cNvPr>
          <p:cNvSpPr/>
          <p:nvPr/>
        </p:nvSpPr>
        <p:spPr>
          <a:xfrm>
            <a:off x="448372" y="3398667"/>
            <a:ext cx="8300092" cy="1549376"/>
          </a:xfrm>
          <a:prstGeom prst="roundRect">
            <a:avLst/>
          </a:prstGeom>
          <a:solidFill>
            <a:srgbClr val="015598"/>
          </a:solidFill>
          <a:ln>
            <a:noFill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5410DE30-D525-4880-9ED6-5A0106EB1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21283" b="19477"/>
          <a:stretch/>
        </p:blipFill>
        <p:spPr>
          <a:xfrm>
            <a:off x="5869407" y="3398401"/>
            <a:ext cx="2591025" cy="1549376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C2C598E-AD9C-4FAA-A7F1-C906FB645CEC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араллелограмм 41">
            <a:extLst>
              <a:ext uri="{FF2B5EF4-FFF2-40B4-BE49-F238E27FC236}">
                <a16:creationId xmlns="" xmlns:a16="http://schemas.microsoft.com/office/drawing/2014/main" id="{AD83FD23-3694-4BB2-89C7-833C435100D7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="" xmlns:a16="http://schemas.microsoft.com/office/drawing/2014/main" id="{1CBEB093-7EE5-495D-9CB6-1AAD78181FC7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Фонд содействия инновациям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http://fasie.ru</a:t>
            </a:r>
            <a:endParaRPr lang="ru-RU" sz="1000" dirty="0">
              <a:solidFill>
                <a:schemeClr val="bg1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44" name="TextBox 3">
            <a:extLst>
              <a:ext uri="{FF2B5EF4-FFF2-40B4-BE49-F238E27FC236}">
                <a16:creationId xmlns="" xmlns:a16="http://schemas.microsoft.com/office/drawing/2014/main" id="{6DC47002-F0D8-4EA1-BDCD-0380F9C4ECE6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20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="" xmlns:a16="http://schemas.microsoft.com/office/drawing/2014/main" id="{952EAD7E-5381-4DB7-9A1B-FA8045637328}"/>
              </a:ext>
            </a:extLst>
          </p:cNvPr>
          <p:cNvSpPr txBox="1"/>
          <p:nvPr/>
        </p:nvSpPr>
        <p:spPr>
          <a:xfrm>
            <a:off x="397609" y="1109687"/>
            <a:ext cx="714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Программа «Кооперация»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="" xmlns:a16="http://schemas.microsoft.com/office/drawing/2014/main" id="{C8B91169-B9B8-4D51-A874-11F20D98B3D7}"/>
              </a:ext>
            </a:extLst>
          </p:cNvPr>
          <p:cNvSpPr txBox="1"/>
          <p:nvPr/>
        </p:nvSpPr>
        <p:spPr>
          <a:xfrm>
            <a:off x="392648" y="2213235"/>
            <a:ext cx="3724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Размер гранта: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25 млн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="" xmlns:a16="http://schemas.microsoft.com/office/drawing/2014/main" id="{61FB5635-2C76-4B55-88D4-C986E1188634}"/>
              </a:ext>
            </a:extLst>
          </p:cNvPr>
          <p:cNvSpPr txBox="1"/>
          <p:nvPr/>
        </p:nvSpPr>
        <p:spPr>
          <a:xfrm>
            <a:off x="3707904" y="2213235"/>
            <a:ext cx="3325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Срок выполнения: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не более 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2-х лет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301CEF1B-B0DA-40DB-8264-B6A1F84C8A0B}"/>
              </a:ext>
            </a:extLst>
          </p:cNvPr>
          <p:cNvSpPr/>
          <p:nvPr/>
        </p:nvSpPr>
        <p:spPr>
          <a:xfrm rot="5400000">
            <a:off x="163670" y="1257609"/>
            <a:ext cx="247707" cy="72007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="" xmlns:a16="http://schemas.microsoft.com/office/drawing/2014/main" id="{6DAFE336-BAD9-4D68-BE42-A5A64B1147FB}"/>
              </a:ext>
            </a:extLst>
          </p:cNvPr>
          <p:cNvSpPr txBox="1"/>
          <p:nvPr/>
        </p:nvSpPr>
        <p:spPr>
          <a:xfrm>
            <a:off x="397610" y="1544474"/>
            <a:ext cx="763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Поддержка малых инновационных предприятий, направленная на развитие партнерства между малыми предприятиями, средним и крупным бизнесом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DD16E1AD-D413-4E07-BB76-7A6677DD777C}"/>
              </a:ext>
            </a:extLst>
          </p:cNvPr>
          <p:cNvSpPr/>
          <p:nvPr/>
        </p:nvSpPr>
        <p:spPr>
          <a:xfrm>
            <a:off x="392324" y="2621285"/>
            <a:ext cx="829965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Средства грантового финансирования могут быть использованы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финансового обеспечения расходов на выполнение НИОКР в рамках реализации инновационного проекта в соответствии с утвержденной сметой расходов средств гранта.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A740AEE3-8AB4-4C19-B42D-C016AA9AAB71}"/>
              </a:ext>
            </a:extLst>
          </p:cNvPr>
          <p:cNvSpPr/>
          <p:nvPr/>
        </p:nvSpPr>
        <p:spPr>
          <a:xfrm>
            <a:off x="683568" y="3531529"/>
            <a:ext cx="8008410" cy="1277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Ожидаемые результаты:</a:t>
            </a:r>
            <a:endParaRPr lang="ru-RU" sz="1200" b="1" dirty="0">
              <a:solidFill>
                <a:schemeClr val="bg1"/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Защита ИС в процессе выполнения НИОКР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Создание собственного производства наукоемкой продукции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Объем реализации инновационной продукции, созданной в результате выполнения проекта, должен составить не менее суммы полученных средств (результат должен быть достигнут в течение 5 лет с даты завершения НИОКР)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Обеспечена поставка новой наукоемкой продукции, созданной в результате выполнения НИОКР, индустриальному партнеру в порядке и на условиях, предусмотренных в соглашении между партнером и грантополучателем</a:t>
            </a:r>
          </a:p>
        </p:txBody>
      </p:sp>
    </p:spTree>
    <p:extLst>
      <p:ext uri="{BB962C8B-B14F-4D97-AF65-F5344CB8AC3E}">
        <p14:creationId xmlns:p14="http://schemas.microsoft.com/office/powerpoint/2010/main" val="2640862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75">
            <a:extLst>
              <a:ext uri="{FF2B5EF4-FFF2-40B4-BE49-F238E27FC236}">
                <a16:creationId xmlns="" xmlns:a16="http://schemas.microsoft.com/office/drawing/2014/main" id="{EECEB1F2-2C72-4922-AEEB-930AED46C1D9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19" name="Freeform 287">
              <a:extLst>
                <a:ext uri="{FF2B5EF4-FFF2-40B4-BE49-F238E27FC236}">
                  <a16:creationId xmlns="" xmlns:a16="http://schemas.microsoft.com/office/drawing/2014/main" id="{30C4DA2F-9AB1-4467-8C76-DCBD35D4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0" name="Freeform 288">
              <a:extLst>
                <a:ext uri="{FF2B5EF4-FFF2-40B4-BE49-F238E27FC236}">
                  <a16:creationId xmlns="" xmlns:a16="http://schemas.microsoft.com/office/drawing/2014/main" id="{D5F31E69-B1E7-4A92-AB6B-E2FBC13ED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1" name="Freeform 289">
              <a:extLst>
                <a:ext uri="{FF2B5EF4-FFF2-40B4-BE49-F238E27FC236}">
                  <a16:creationId xmlns="" xmlns:a16="http://schemas.microsoft.com/office/drawing/2014/main" id="{B2E8ED63-3AE9-4B23-8592-925A14608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2" name="Freeform 290">
              <a:extLst>
                <a:ext uri="{FF2B5EF4-FFF2-40B4-BE49-F238E27FC236}">
                  <a16:creationId xmlns="" xmlns:a16="http://schemas.microsoft.com/office/drawing/2014/main" id="{C1449206-000C-4749-B6C6-1A7270B3D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3" name="Freeform 291">
              <a:extLst>
                <a:ext uri="{FF2B5EF4-FFF2-40B4-BE49-F238E27FC236}">
                  <a16:creationId xmlns="" xmlns:a16="http://schemas.microsoft.com/office/drawing/2014/main" id="{6E067F45-E2BD-4B91-AA3E-DC49CC918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4" name="Freeform 292">
              <a:extLst>
                <a:ext uri="{FF2B5EF4-FFF2-40B4-BE49-F238E27FC236}">
                  <a16:creationId xmlns="" xmlns:a16="http://schemas.microsoft.com/office/drawing/2014/main" id="{400A742F-76C0-4E1F-9223-2E2BAC4E3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5" name="Freeform 293">
              <a:extLst>
                <a:ext uri="{FF2B5EF4-FFF2-40B4-BE49-F238E27FC236}">
                  <a16:creationId xmlns="" xmlns:a16="http://schemas.microsoft.com/office/drawing/2014/main" id="{18390EDD-4B98-4017-95A2-6200A6AB1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6" name="Freeform 294">
              <a:extLst>
                <a:ext uri="{FF2B5EF4-FFF2-40B4-BE49-F238E27FC236}">
                  <a16:creationId xmlns="" xmlns:a16="http://schemas.microsoft.com/office/drawing/2014/main" id="{18A3CE72-FB85-4D0C-B0AE-E883CFE1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7" name="Freeform 295">
              <a:extLst>
                <a:ext uri="{FF2B5EF4-FFF2-40B4-BE49-F238E27FC236}">
                  <a16:creationId xmlns="" xmlns:a16="http://schemas.microsoft.com/office/drawing/2014/main" id="{6C87A445-EC9A-444E-9488-396B42C9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28" name="Прямоугольник: скругленные углы 27">
            <a:extLst>
              <a:ext uri="{FF2B5EF4-FFF2-40B4-BE49-F238E27FC236}">
                <a16:creationId xmlns="" xmlns:a16="http://schemas.microsoft.com/office/drawing/2014/main" id="{CA8D92B4-08C8-4474-90ED-7DBFEE7C1525}"/>
              </a:ext>
            </a:extLst>
          </p:cNvPr>
          <p:cNvSpPr/>
          <p:nvPr/>
        </p:nvSpPr>
        <p:spPr>
          <a:xfrm>
            <a:off x="448372" y="3398667"/>
            <a:ext cx="8300092" cy="1549376"/>
          </a:xfrm>
          <a:prstGeom prst="roundRect">
            <a:avLst/>
          </a:prstGeom>
          <a:solidFill>
            <a:srgbClr val="015CA7"/>
          </a:solidFill>
          <a:ln>
            <a:noFill/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68D171F5-F06B-40C6-BCCC-8741BB206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1283" b="19477"/>
          <a:stretch/>
        </p:blipFill>
        <p:spPr>
          <a:xfrm>
            <a:off x="5869407" y="3398401"/>
            <a:ext cx="2591025" cy="1549376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C2C598E-AD9C-4FAA-A7F1-C906FB645CEC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араллелограмм 41">
            <a:extLst>
              <a:ext uri="{FF2B5EF4-FFF2-40B4-BE49-F238E27FC236}">
                <a16:creationId xmlns="" xmlns:a16="http://schemas.microsoft.com/office/drawing/2014/main" id="{AD83FD23-3694-4BB2-89C7-833C435100D7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="" xmlns:a16="http://schemas.microsoft.com/office/drawing/2014/main" id="{1CBEB093-7EE5-495D-9CB6-1AAD78181FC7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Фонд содействия инновациям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http://fasie.ru</a:t>
            </a:r>
            <a:endParaRPr lang="ru-RU" sz="1000" dirty="0">
              <a:solidFill>
                <a:schemeClr val="bg1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44" name="TextBox 3">
            <a:extLst>
              <a:ext uri="{FF2B5EF4-FFF2-40B4-BE49-F238E27FC236}">
                <a16:creationId xmlns="" xmlns:a16="http://schemas.microsoft.com/office/drawing/2014/main" id="{6DC47002-F0D8-4EA1-BDCD-0380F9C4ECE6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21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="" xmlns:a16="http://schemas.microsoft.com/office/drawing/2014/main" id="{952EAD7E-5381-4DB7-9A1B-FA8045637328}"/>
              </a:ext>
            </a:extLst>
          </p:cNvPr>
          <p:cNvSpPr txBox="1"/>
          <p:nvPr/>
        </p:nvSpPr>
        <p:spPr>
          <a:xfrm>
            <a:off x="397609" y="1109687"/>
            <a:ext cx="714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Программа «Коммерциализация»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="" xmlns:a16="http://schemas.microsoft.com/office/drawing/2014/main" id="{C8B91169-B9B8-4D51-A874-11F20D98B3D7}"/>
              </a:ext>
            </a:extLst>
          </p:cNvPr>
          <p:cNvSpPr txBox="1"/>
          <p:nvPr/>
        </p:nvSpPr>
        <p:spPr>
          <a:xfrm>
            <a:off x="392648" y="2213235"/>
            <a:ext cx="3724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Размер гранта: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2</a:t>
            </a:r>
            <a:r>
              <a:rPr lang="en-US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млн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="" xmlns:a16="http://schemas.microsoft.com/office/drawing/2014/main" id="{61FB5635-2C76-4B55-88D4-C986E1188634}"/>
              </a:ext>
            </a:extLst>
          </p:cNvPr>
          <p:cNvSpPr txBox="1"/>
          <p:nvPr/>
        </p:nvSpPr>
        <p:spPr>
          <a:xfrm>
            <a:off x="3707904" y="2213235"/>
            <a:ext cx="2776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Срок выполнения: </a:t>
            </a:r>
            <a:r>
              <a:rPr lang="en-US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 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год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301CEF1B-B0DA-40DB-8264-B6A1F84C8A0B}"/>
              </a:ext>
            </a:extLst>
          </p:cNvPr>
          <p:cNvSpPr/>
          <p:nvPr/>
        </p:nvSpPr>
        <p:spPr>
          <a:xfrm rot="5400000">
            <a:off x="163670" y="1257609"/>
            <a:ext cx="247707" cy="72007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="" xmlns:a16="http://schemas.microsoft.com/office/drawing/2014/main" id="{6DAFE336-BAD9-4D68-BE42-A5A64B1147FB}"/>
              </a:ext>
            </a:extLst>
          </p:cNvPr>
          <p:cNvSpPr txBox="1"/>
          <p:nvPr/>
        </p:nvSpPr>
        <p:spPr>
          <a:xfrm>
            <a:off x="397609" y="1544474"/>
            <a:ext cx="777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Поддержка малых инновационных предприятий, завершивших НИОКР и планирующих создание</a:t>
            </a:r>
            <a:r>
              <a:rPr lang="en-US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/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расширение производства инновационной продукции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DD16E1AD-D413-4E07-BB76-7A6677DD777C}"/>
              </a:ext>
            </a:extLst>
          </p:cNvPr>
          <p:cNvSpPr/>
          <p:nvPr/>
        </p:nvSpPr>
        <p:spPr>
          <a:xfrm>
            <a:off x="392324" y="2621285"/>
            <a:ext cx="829965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Средства грантового финансирования могут быть использованы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финансового обеспечения связанных с реализацией инновационного проекта расходов, согласно перечню, утвержденному приказом Минэкономразвития России от 27.10.14 № 680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2EDE29CF-9F08-4C15-8DE7-8AEE3F05720D}"/>
              </a:ext>
            </a:extLst>
          </p:cNvPr>
          <p:cNvSpPr/>
          <p:nvPr/>
        </p:nvSpPr>
        <p:spPr>
          <a:xfrm>
            <a:off x="683568" y="3618000"/>
            <a:ext cx="7852084" cy="1123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Ожидаемые результаты:</a:t>
            </a:r>
            <a:endParaRPr lang="ru-RU" sz="1200" b="1" dirty="0">
              <a:solidFill>
                <a:schemeClr val="bg1"/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Создание</a:t>
            </a:r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/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расширение собственного производства наукоемкой продукции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Прирост объема реализации инновационной продукции, созданной в результате выполнения проекта (ежегодные плановые показатели на 5 лет устанавливаются при заключении договора гранта)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Прирост количества созданных или модернизируемых высокопроизводительных рабочих мест в рамках реализации проекта (ежегодные плановые показатели на 5 лет устанавливаются при заключении договора гранта)</a:t>
            </a:r>
          </a:p>
        </p:txBody>
      </p:sp>
    </p:spTree>
    <p:extLst>
      <p:ext uri="{BB962C8B-B14F-4D97-AF65-F5344CB8AC3E}">
        <p14:creationId xmlns:p14="http://schemas.microsoft.com/office/powerpoint/2010/main" val="1769917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75">
            <a:extLst>
              <a:ext uri="{FF2B5EF4-FFF2-40B4-BE49-F238E27FC236}">
                <a16:creationId xmlns="" xmlns:a16="http://schemas.microsoft.com/office/drawing/2014/main" id="{EECEB1F2-2C72-4922-AEEB-930AED46C1D9}"/>
              </a:ext>
            </a:extLst>
          </p:cNvPr>
          <p:cNvGrpSpPr/>
          <p:nvPr/>
        </p:nvGrpSpPr>
        <p:grpSpPr>
          <a:xfrm>
            <a:off x="4623661" y="175741"/>
            <a:ext cx="4469904" cy="4661965"/>
            <a:chOff x="839787" y="3005138"/>
            <a:chExt cx="406400" cy="423862"/>
          </a:xfrm>
          <a:solidFill>
            <a:srgbClr val="EFF8FF"/>
          </a:solidFill>
        </p:grpSpPr>
        <p:sp>
          <p:nvSpPr>
            <p:cNvPr id="119" name="Freeform 287">
              <a:extLst>
                <a:ext uri="{FF2B5EF4-FFF2-40B4-BE49-F238E27FC236}">
                  <a16:creationId xmlns="" xmlns:a16="http://schemas.microsoft.com/office/drawing/2014/main" id="{30C4DA2F-9AB1-4467-8C76-DCBD35D4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837" y="3094038"/>
              <a:ext cx="84138" cy="100013"/>
            </a:xfrm>
            <a:custGeom>
              <a:avLst/>
              <a:gdLst>
                <a:gd name="T0" fmla="*/ 53 w 53"/>
                <a:gd name="T1" fmla="*/ 54 h 63"/>
                <a:gd name="T2" fmla="*/ 40 w 53"/>
                <a:gd name="T3" fmla="*/ 63 h 63"/>
                <a:gd name="T4" fmla="*/ 0 w 53"/>
                <a:gd name="T5" fmla="*/ 9 h 63"/>
                <a:gd name="T6" fmla="*/ 12 w 53"/>
                <a:gd name="T7" fmla="*/ 0 h 63"/>
                <a:gd name="T8" fmla="*/ 53 w 53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3">
                  <a:moveTo>
                    <a:pt x="53" y="54"/>
                  </a:moveTo>
                  <a:lnTo>
                    <a:pt x="40" y="63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0" name="Freeform 288">
              <a:extLst>
                <a:ext uri="{FF2B5EF4-FFF2-40B4-BE49-F238E27FC236}">
                  <a16:creationId xmlns="" xmlns:a16="http://schemas.microsoft.com/office/drawing/2014/main" id="{D5F31E69-B1E7-4A92-AB6B-E2FBC13ED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" y="3244850"/>
              <a:ext cx="82550" cy="100013"/>
            </a:xfrm>
            <a:custGeom>
              <a:avLst/>
              <a:gdLst>
                <a:gd name="T0" fmla="*/ 12 w 52"/>
                <a:gd name="T1" fmla="*/ 0 h 63"/>
                <a:gd name="T2" fmla="*/ 0 w 52"/>
                <a:gd name="T3" fmla="*/ 9 h 63"/>
                <a:gd name="T4" fmla="*/ 40 w 52"/>
                <a:gd name="T5" fmla="*/ 63 h 63"/>
                <a:gd name="T6" fmla="*/ 52 w 52"/>
                <a:gd name="T7" fmla="*/ 53 h 63"/>
                <a:gd name="T8" fmla="*/ 12 w 5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3">
                  <a:moveTo>
                    <a:pt x="12" y="0"/>
                  </a:moveTo>
                  <a:lnTo>
                    <a:pt x="0" y="9"/>
                  </a:lnTo>
                  <a:lnTo>
                    <a:pt x="40" y="63"/>
                  </a:lnTo>
                  <a:lnTo>
                    <a:pt x="52" y="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1" name="Freeform 289">
              <a:extLst>
                <a:ext uri="{FF2B5EF4-FFF2-40B4-BE49-F238E27FC236}">
                  <a16:creationId xmlns="" xmlns:a16="http://schemas.microsoft.com/office/drawing/2014/main" id="{B2E8ED63-3AE9-4B23-8592-925A14608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" y="3136900"/>
              <a:ext cx="95250" cy="74613"/>
            </a:xfrm>
            <a:custGeom>
              <a:avLst/>
              <a:gdLst>
                <a:gd name="T0" fmla="*/ 5 w 60"/>
                <a:gd name="T1" fmla="*/ 47 h 47"/>
                <a:gd name="T2" fmla="*/ 0 w 60"/>
                <a:gd name="T3" fmla="*/ 38 h 47"/>
                <a:gd name="T4" fmla="*/ 55 w 60"/>
                <a:gd name="T5" fmla="*/ 0 h 47"/>
                <a:gd name="T6" fmla="*/ 60 w 60"/>
                <a:gd name="T7" fmla="*/ 8 h 47"/>
                <a:gd name="T8" fmla="*/ 5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5" y="47"/>
                  </a:moveTo>
                  <a:lnTo>
                    <a:pt x="0" y="38"/>
                  </a:lnTo>
                  <a:lnTo>
                    <a:pt x="55" y="0"/>
                  </a:lnTo>
                  <a:lnTo>
                    <a:pt x="60" y="8"/>
                  </a:lnTo>
                  <a:lnTo>
                    <a:pt x="5" y="4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2" name="Freeform 290">
              <a:extLst>
                <a:ext uri="{FF2B5EF4-FFF2-40B4-BE49-F238E27FC236}">
                  <a16:creationId xmlns="" xmlns:a16="http://schemas.microsoft.com/office/drawing/2014/main" id="{C1449206-000C-4749-B6C6-1A7270B3D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" y="3233738"/>
              <a:ext cx="100013" cy="82550"/>
            </a:xfrm>
            <a:custGeom>
              <a:avLst/>
              <a:gdLst>
                <a:gd name="T0" fmla="*/ 63 w 63"/>
                <a:gd name="T1" fmla="*/ 13 h 52"/>
                <a:gd name="T2" fmla="*/ 54 w 63"/>
                <a:gd name="T3" fmla="*/ 0 h 52"/>
                <a:gd name="T4" fmla="*/ 0 w 63"/>
                <a:gd name="T5" fmla="*/ 40 h 52"/>
                <a:gd name="T6" fmla="*/ 9 w 63"/>
                <a:gd name="T7" fmla="*/ 52 h 52"/>
                <a:gd name="T8" fmla="*/ 63 w 63"/>
                <a:gd name="T9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2">
                  <a:moveTo>
                    <a:pt x="63" y="13"/>
                  </a:moveTo>
                  <a:lnTo>
                    <a:pt x="54" y="0"/>
                  </a:lnTo>
                  <a:lnTo>
                    <a:pt x="0" y="40"/>
                  </a:lnTo>
                  <a:lnTo>
                    <a:pt x="9" y="52"/>
                  </a:lnTo>
                  <a:lnTo>
                    <a:pt x="63" y="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3" name="Freeform 291">
              <a:extLst>
                <a:ext uri="{FF2B5EF4-FFF2-40B4-BE49-F238E27FC236}">
                  <a16:creationId xmlns="" xmlns:a16="http://schemas.microsoft.com/office/drawing/2014/main" id="{6E067F45-E2BD-4B91-AA3E-DC49CC918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2" y="3127375"/>
              <a:ext cx="182563" cy="184150"/>
            </a:xfrm>
            <a:custGeom>
              <a:avLst/>
              <a:gdLst>
                <a:gd name="T0" fmla="*/ 219 w 243"/>
                <a:gd name="T1" fmla="*/ 166 h 244"/>
                <a:gd name="T2" fmla="*/ 78 w 243"/>
                <a:gd name="T3" fmla="*/ 220 h 244"/>
                <a:gd name="T4" fmla="*/ 24 w 243"/>
                <a:gd name="T5" fmla="*/ 78 h 244"/>
                <a:gd name="T6" fmla="*/ 165 w 243"/>
                <a:gd name="T7" fmla="*/ 24 h 244"/>
                <a:gd name="T8" fmla="*/ 219 w 243"/>
                <a:gd name="T9" fmla="*/ 16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44">
                  <a:moveTo>
                    <a:pt x="219" y="166"/>
                  </a:moveTo>
                  <a:cubicBezTo>
                    <a:pt x="195" y="220"/>
                    <a:pt x="132" y="244"/>
                    <a:pt x="78" y="220"/>
                  </a:cubicBezTo>
                  <a:cubicBezTo>
                    <a:pt x="24" y="196"/>
                    <a:pt x="0" y="132"/>
                    <a:pt x="24" y="78"/>
                  </a:cubicBezTo>
                  <a:cubicBezTo>
                    <a:pt x="48" y="25"/>
                    <a:pt x="111" y="0"/>
                    <a:pt x="165" y="24"/>
                  </a:cubicBezTo>
                  <a:cubicBezTo>
                    <a:pt x="219" y="49"/>
                    <a:pt x="243" y="112"/>
                    <a:pt x="219" y="1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4" name="Freeform 292">
              <a:extLst>
                <a:ext uri="{FF2B5EF4-FFF2-40B4-BE49-F238E27FC236}">
                  <a16:creationId xmlns="" xmlns:a16="http://schemas.microsoft.com/office/drawing/2014/main" id="{400A742F-76C0-4E1F-9223-2E2BAC4E3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" y="3005138"/>
              <a:ext cx="133350" cy="133350"/>
            </a:xfrm>
            <a:custGeom>
              <a:avLst/>
              <a:gdLst>
                <a:gd name="T0" fmla="*/ 160 w 178"/>
                <a:gd name="T1" fmla="*/ 120 h 177"/>
                <a:gd name="T2" fmla="*/ 57 w 178"/>
                <a:gd name="T3" fmla="*/ 160 h 177"/>
                <a:gd name="T4" fmla="*/ 18 w 178"/>
                <a:gd name="T5" fmla="*/ 57 h 177"/>
                <a:gd name="T6" fmla="*/ 121 w 178"/>
                <a:gd name="T7" fmla="*/ 17 h 177"/>
                <a:gd name="T8" fmla="*/ 160 w 178"/>
                <a:gd name="T9" fmla="*/ 12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77">
                  <a:moveTo>
                    <a:pt x="160" y="120"/>
                  </a:moveTo>
                  <a:cubicBezTo>
                    <a:pt x="143" y="160"/>
                    <a:pt x="97" y="177"/>
                    <a:pt x="57" y="160"/>
                  </a:cubicBezTo>
                  <a:cubicBezTo>
                    <a:pt x="18" y="142"/>
                    <a:pt x="0" y="96"/>
                    <a:pt x="18" y="57"/>
                  </a:cubicBezTo>
                  <a:cubicBezTo>
                    <a:pt x="36" y="17"/>
                    <a:pt x="82" y="0"/>
                    <a:pt x="121" y="17"/>
                  </a:cubicBezTo>
                  <a:cubicBezTo>
                    <a:pt x="160" y="35"/>
                    <a:pt x="178" y="81"/>
                    <a:pt x="160" y="1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5" name="Freeform 293">
              <a:extLst>
                <a:ext uri="{FF2B5EF4-FFF2-40B4-BE49-F238E27FC236}">
                  <a16:creationId xmlns="" xmlns:a16="http://schemas.microsoft.com/office/drawing/2014/main" id="{18390EDD-4B98-4017-95A2-6200A6AB1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" y="3248025"/>
              <a:ext cx="179388" cy="180975"/>
            </a:xfrm>
            <a:custGeom>
              <a:avLst/>
              <a:gdLst>
                <a:gd name="T0" fmla="*/ 216 w 240"/>
                <a:gd name="T1" fmla="*/ 163 h 240"/>
                <a:gd name="T2" fmla="*/ 77 w 240"/>
                <a:gd name="T3" fmla="*/ 216 h 240"/>
                <a:gd name="T4" fmla="*/ 24 w 240"/>
                <a:gd name="T5" fmla="*/ 77 h 240"/>
                <a:gd name="T6" fmla="*/ 163 w 240"/>
                <a:gd name="T7" fmla="*/ 24 h 240"/>
                <a:gd name="T8" fmla="*/ 216 w 240"/>
                <a:gd name="T9" fmla="*/ 16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216" y="163"/>
                  </a:moveTo>
                  <a:cubicBezTo>
                    <a:pt x="192" y="216"/>
                    <a:pt x="130" y="240"/>
                    <a:pt x="77" y="216"/>
                  </a:cubicBezTo>
                  <a:cubicBezTo>
                    <a:pt x="24" y="193"/>
                    <a:pt x="0" y="130"/>
                    <a:pt x="24" y="77"/>
                  </a:cubicBezTo>
                  <a:cubicBezTo>
                    <a:pt x="47" y="24"/>
                    <a:pt x="110" y="0"/>
                    <a:pt x="163" y="24"/>
                  </a:cubicBezTo>
                  <a:cubicBezTo>
                    <a:pt x="216" y="48"/>
                    <a:pt x="240" y="110"/>
                    <a:pt x="216" y="1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6" name="Freeform 294">
              <a:extLst>
                <a:ext uri="{FF2B5EF4-FFF2-40B4-BE49-F238E27FC236}">
                  <a16:creationId xmlns="" xmlns:a16="http://schemas.microsoft.com/office/drawing/2014/main" id="{18A3CE72-FB85-4D0C-B0AE-E883CFE1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" y="3105150"/>
              <a:ext cx="60325" cy="60325"/>
            </a:xfrm>
            <a:custGeom>
              <a:avLst/>
              <a:gdLst>
                <a:gd name="T0" fmla="*/ 75 w 81"/>
                <a:gd name="T1" fmla="*/ 50 h 80"/>
                <a:gd name="T2" fmla="*/ 31 w 81"/>
                <a:gd name="T3" fmla="*/ 75 h 80"/>
                <a:gd name="T4" fmla="*/ 6 w 81"/>
                <a:gd name="T5" fmla="*/ 31 h 80"/>
                <a:gd name="T6" fmla="*/ 50 w 81"/>
                <a:gd name="T7" fmla="*/ 5 h 80"/>
                <a:gd name="T8" fmla="*/ 75 w 81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75" y="50"/>
                  </a:moveTo>
                  <a:cubicBezTo>
                    <a:pt x="70" y="69"/>
                    <a:pt x="50" y="80"/>
                    <a:pt x="31" y="75"/>
                  </a:cubicBezTo>
                  <a:cubicBezTo>
                    <a:pt x="12" y="70"/>
                    <a:pt x="0" y="50"/>
                    <a:pt x="6" y="31"/>
                  </a:cubicBezTo>
                  <a:cubicBezTo>
                    <a:pt x="11" y="12"/>
                    <a:pt x="31" y="0"/>
                    <a:pt x="50" y="5"/>
                  </a:cubicBezTo>
                  <a:cubicBezTo>
                    <a:pt x="69" y="11"/>
                    <a:pt x="81" y="31"/>
                    <a:pt x="75" y="5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7" name="Freeform 295">
              <a:extLst>
                <a:ext uri="{FF2B5EF4-FFF2-40B4-BE49-F238E27FC236}">
                  <a16:creationId xmlns="" xmlns:a16="http://schemas.microsoft.com/office/drawing/2014/main" id="{6C87A445-EC9A-444E-9488-396B42C9B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2" y="3313113"/>
              <a:ext cx="79375" cy="77788"/>
            </a:xfrm>
            <a:custGeom>
              <a:avLst/>
              <a:gdLst>
                <a:gd name="T0" fmla="*/ 95 w 106"/>
                <a:gd name="T1" fmla="*/ 72 h 105"/>
                <a:gd name="T2" fmla="*/ 34 w 106"/>
                <a:gd name="T3" fmla="*/ 95 h 105"/>
                <a:gd name="T4" fmla="*/ 11 w 106"/>
                <a:gd name="T5" fmla="*/ 34 h 105"/>
                <a:gd name="T6" fmla="*/ 72 w 106"/>
                <a:gd name="T7" fmla="*/ 10 h 105"/>
                <a:gd name="T8" fmla="*/ 95 w 106"/>
                <a:gd name="T9" fmla="*/ 7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95" y="72"/>
                  </a:moveTo>
                  <a:cubicBezTo>
                    <a:pt x="85" y="95"/>
                    <a:pt x="58" y="105"/>
                    <a:pt x="34" y="95"/>
                  </a:cubicBezTo>
                  <a:cubicBezTo>
                    <a:pt x="11" y="84"/>
                    <a:pt x="0" y="57"/>
                    <a:pt x="11" y="34"/>
                  </a:cubicBezTo>
                  <a:cubicBezTo>
                    <a:pt x="21" y="10"/>
                    <a:pt x="49" y="0"/>
                    <a:pt x="72" y="10"/>
                  </a:cubicBezTo>
                  <a:cubicBezTo>
                    <a:pt x="95" y="21"/>
                    <a:pt x="106" y="48"/>
                    <a:pt x="95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AE89798-C199-48AC-B24D-EA54F2B74C73}"/>
              </a:ext>
            </a:extLst>
          </p:cNvPr>
          <p:cNvGrpSpPr/>
          <p:nvPr/>
        </p:nvGrpSpPr>
        <p:grpSpPr>
          <a:xfrm>
            <a:off x="4211960" y="3795886"/>
            <a:ext cx="3499740" cy="1194526"/>
            <a:chOff x="2613025" y="1730669"/>
            <a:chExt cx="3432175" cy="2126055"/>
          </a:xfrm>
        </p:grpSpPr>
        <p:sp>
          <p:nvSpPr>
            <p:cNvPr id="31" name="Freeform 5">
              <a:extLst>
                <a:ext uri="{FF2B5EF4-FFF2-40B4-BE49-F238E27FC236}">
                  <a16:creationId xmlns="" xmlns:a16="http://schemas.microsoft.com/office/drawing/2014/main" id="{B9E07FFF-023B-4952-BF06-57BAD4530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5" y="1786624"/>
              <a:ext cx="3432175" cy="2070100"/>
            </a:xfrm>
            <a:custGeom>
              <a:avLst/>
              <a:gdLst>
                <a:gd name="T0" fmla="*/ 953 w 953"/>
                <a:gd name="T1" fmla="*/ 544 h 574"/>
                <a:gd name="T2" fmla="*/ 924 w 953"/>
                <a:gd name="T3" fmla="*/ 574 h 574"/>
                <a:gd name="T4" fmla="*/ 29 w 953"/>
                <a:gd name="T5" fmla="*/ 574 h 574"/>
                <a:gd name="T6" fmla="*/ 0 w 953"/>
                <a:gd name="T7" fmla="*/ 544 h 574"/>
                <a:gd name="T8" fmla="*/ 0 w 953"/>
                <a:gd name="T9" fmla="*/ 30 h 574"/>
                <a:gd name="T10" fmla="*/ 29 w 953"/>
                <a:gd name="T11" fmla="*/ 0 h 574"/>
                <a:gd name="T12" fmla="*/ 924 w 953"/>
                <a:gd name="T13" fmla="*/ 0 h 574"/>
                <a:gd name="T14" fmla="*/ 953 w 953"/>
                <a:gd name="T15" fmla="*/ 30 h 574"/>
                <a:gd name="T16" fmla="*/ 953 w 953"/>
                <a:gd name="T17" fmla="*/ 54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3" h="574">
                  <a:moveTo>
                    <a:pt x="953" y="544"/>
                  </a:moveTo>
                  <a:cubicBezTo>
                    <a:pt x="953" y="561"/>
                    <a:pt x="940" y="574"/>
                    <a:pt x="924" y="574"/>
                  </a:cubicBezTo>
                  <a:cubicBezTo>
                    <a:pt x="29" y="574"/>
                    <a:pt x="29" y="574"/>
                    <a:pt x="29" y="574"/>
                  </a:cubicBezTo>
                  <a:cubicBezTo>
                    <a:pt x="13" y="574"/>
                    <a:pt x="0" y="561"/>
                    <a:pt x="0" y="5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924" y="0"/>
                    <a:pt x="924" y="0"/>
                    <a:pt x="924" y="0"/>
                  </a:cubicBezTo>
                  <a:cubicBezTo>
                    <a:pt x="940" y="0"/>
                    <a:pt x="953" y="13"/>
                    <a:pt x="953" y="30"/>
                  </a:cubicBezTo>
                  <a:lnTo>
                    <a:pt x="953" y="54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5">
              <a:extLst>
                <a:ext uri="{FF2B5EF4-FFF2-40B4-BE49-F238E27FC236}">
                  <a16:creationId xmlns="" xmlns:a16="http://schemas.microsoft.com/office/drawing/2014/main" id="{8E3D41DD-9B96-44D1-B00E-B1D970D29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5" y="1730669"/>
              <a:ext cx="3432175" cy="2070100"/>
            </a:xfrm>
            <a:custGeom>
              <a:avLst/>
              <a:gdLst>
                <a:gd name="T0" fmla="*/ 953 w 953"/>
                <a:gd name="T1" fmla="*/ 544 h 574"/>
                <a:gd name="T2" fmla="*/ 924 w 953"/>
                <a:gd name="T3" fmla="*/ 574 h 574"/>
                <a:gd name="T4" fmla="*/ 29 w 953"/>
                <a:gd name="T5" fmla="*/ 574 h 574"/>
                <a:gd name="T6" fmla="*/ 0 w 953"/>
                <a:gd name="T7" fmla="*/ 544 h 574"/>
                <a:gd name="T8" fmla="*/ 0 w 953"/>
                <a:gd name="T9" fmla="*/ 30 h 574"/>
                <a:gd name="T10" fmla="*/ 29 w 953"/>
                <a:gd name="T11" fmla="*/ 0 h 574"/>
                <a:gd name="T12" fmla="*/ 924 w 953"/>
                <a:gd name="T13" fmla="*/ 0 h 574"/>
                <a:gd name="T14" fmla="*/ 953 w 953"/>
                <a:gd name="T15" fmla="*/ 30 h 574"/>
                <a:gd name="T16" fmla="*/ 953 w 953"/>
                <a:gd name="T17" fmla="*/ 54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3" h="574">
                  <a:moveTo>
                    <a:pt x="953" y="544"/>
                  </a:moveTo>
                  <a:cubicBezTo>
                    <a:pt x="953" y="561"/>
                    <a:pt x="940" y="574"/>
                    <a:pt x="924" y="574"/>
                  </a:cubicBezTo>
                  <a:cubicBezTo>
                    <a:pt x="29" y="574"/>
                    <a:pt x="29" y="574"/>
                    <a:pt x="29" y="574"/>
                  </a:cubicBezTo>
                  <a:cubicBezTo>
                    <a:pt x="13" y="574"/>
                    <a:pt x="0" y="561"/>
                    <a:pt x="0" y="5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924" y="0"/>
                    <a:pt x="924" y="0"/>
                    <a:pt x="924" y="0"/>
                  </a:cubicBezTo>
                  <a:cubicBezTo>
                    <a:pt x="940" y="0"/>
                    <a:pt x="953" y="13"/>
                    <a:pt x="953" y="30"/>
                  </a:cubicBezTo>
                  <a:lnTo>
                    <a:pt x="953" y="544"/>
                  </a:lnTo>
                  <a:close/>
                </a:path>
              </a:pathLst>
            </a:custGeom>
            <a:solidFill>
              <a:srgbClr val="00467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0" name="Group 29">
            <a:extLst>
              <a:ext uri="{FF2B5EF4-FFF2-40B4-BE49-F238E27FC236}">
                <a16:creationId xmlns="" xmlns:a16="http://schemas.microsoft.com/office/drawing/2014/main" id="{7F1A4811-6193-42AF-B137-37A51E6597FF}"/>
              </a:ext>
            </a:extLst>
          </p:cNvPr>
          <p:cNvGrpSpPr/>
          <p:nvPr/>
        </p:nvGrpSpPr>
        <p:grpSpPr>
          <a:xfrm>
            <a:off x="491155" y="3795886"/>
            <a:ext cx="3499740" cy="1194526"/>
            <a:chOff x="2613025" y="1730669"/>
            <a:chExt cx="3432175" cy="2126055"/>
          </a:xfrm>
        </p:grpSpPr>
        <p:sp>
          <p:nvSpPr>
            <p:cNvPr id="51" name="Freeform 5">
              <a:extLst>
                <a:ext uri="{FF2B5EF4-FFF2-40B4-BE49-F238E27FC236}">
                  <a16:creationId xmlns="" xmlns:a16="http://schemas.microsoft.com/office/drawing/2014/main" id="{6642DB03-CFBF-4BA3-9D9C-B12FC3BED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5" y="1786624"/>
              <a:ext cx="3432175" cy="2070100"/>
            </a:xfrm>
            <a:custGeom>
              <a:avLst/>
              <a:gdLst>
                <a:gd name="T0" fmla="*/ 953 w 953"/>
                <a:gd name="T1" fmla="*/ 544 h 574"/>
                <a:gd name="T2" fmla="*/ 924 w 953"/>
                <a:gd name="T3" fmla="*/ 574 h 574"/>
                <a:gd name="T4" fmla="*/ 29 w 953"/>
                <a:gd name="T5" fmla="*/ 574 h 574"/>
                <a:gd name="T6" fmla="*/ 0 w 953"/>
                <a:gd name="T7" fmla="*/ 544 h 574"/>
                <a:gd name="T8" fmla="*/ 0 w 953"/>
                <a:gd name="T9" fmla="*/ 30 h 574"/>
                <a:gd name="T10" fmla="*/ 29 w 953"/>
                <a:gd name="T11" fmla="*/ 0 h 574"/>
                <a:gd name="T12" fmla="*/ 924 w 953"/>
                <a:gd name="T13" fmla="*/ 0 h 574"/>
                <a:gd name="T14" fmla="*/ 953 w 953"/>
                <a:gd name="T15" fmla="*/ 30 h 574"/>
                <a:gd name="T16" fmla="*/ 953 w 953"/>
                <a:gd name="T17" fmla="*/ 54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3" h="574">
                  <a:moveTo>
                    <a:pt x="953" y="544"/>
                  </a:moveTo>
                  <a:cubicBezTo>
                    <a:pt x="953" y="561"/>
                    <a:pt x="940" y="574"/>
                    <a:pt x="924" y="574"/>
                  </a:cubicBezTo>
                  <a:cubicBezTo>
                    <a:pt x="29" y="574"/>
                    <a:pt x="29" y="574"/>
                    <a:pt x="29" y="574"/>
                  </a:cubicBezTo>
                  <a:cubicBezTo>
                    <a:pt x="13" y="574"/>
                    <a:pt x="0" y="561"/>
                    <a:pt x="0" y="5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924" y="0"/>
                    <a:pt x="924" y="0"/>
                    <a:pt x="924" y="0"/>
                  </a:cubicBezTo>
                  <a:cubicBezTo>
                    <a:pt x="940" y="0"/>
                    <a:pt x="953" y="13"/>
                    <a:pt x="953" y="30"/>
                  </a:cubicBezTo>
                  <a:lnTo>
                    <a:pt x="953" y="544"/>
                  </a:lnTo>
                  <a:close/>
                </a:path>
              </a:pathLst>
            </a:custGeom>
            <a:solidFill>
              <a:srgbClr val="00467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5">
              <a:extLst>
                <a:ext uri="{FF2B5EF4-FFF2-40B4-BE49-F238E27FC236}">
                  <a16:creationId xmlns="" xmlns:a16="http://schemas.microsoft.com/office/drawing/2014/main" id="{78BBDC42-2036-4004-851E-31D5553BA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025" y="1730669"/>
              <a:ext cx="3432175" cy="2070100"/>
            </a:xfrm>
            <a:custGeom>
              <a:avLst/>
              <a:gdLst>
                <a:gd name="T0" fmla="*/ 953 w 953"/>
                <a:gd name="T1" fmla="*/ 544 h 574"/>
                <a:gd name="T2" fmla="*/ 924 w 953"/>
                <a:gd name="T3" fmla="*/ 574 h 574"/>
                <a:gd name="T4" fmla="*/ 29 w 953"/>
                <a:gd name="T5" fmla="*/ 574 h 574"/>
                <a:gd name="T6" fmla="*/ 0 w 953"/>
                <a:gd name="T7" fmla="*/ 544 h 574"/>
                <a:gd name="T8" fmla="*/ 0 w 953"/>
                <a:gd name="T9" fmla="*/ 30 h 574"/>
                <a:gd name="T10" fmla="*/ 29 w 953"/>
                <a:gd name="T11" fmla="*/ 0 h 574"/>
                <a:gd name="T12" fmla="*/ 924 w 953"/>
                <a:gd name="T13" fmla="*/ 0 h 574"/>
                <a:gd name="T14" fmla="*/ 953 w 953"/>
                <a:gd name="T15" fmla="*/ 30 h 574"/>
                <a:gd name="T16" fmla="*/ 953 w 953"/>
                <a:gd name="T17" fmla="*/ 54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3" h="574">
                  <a:moveTo>
                    <a:pt x="953" y="544"/>
                  </a:moveTo>
                  <a:cubicBezTo>
                    <a:pt x="953" y="561"/>
                    <a:pt x="940" y="574"/>
                    <a:pt x="924" y="574"/>
                  </a:cubicBezTo>
                  <a:cubicBezTo>
                    <a:pt x="29" y="574"/>
                    <a:pt x="29" y="574"/>
                    <a:pt x="29" y="574"/>
                  </a:cubicBezTo>
                  <a:cubicBezTo>
                    <a:pt x="13" y="574"/>
                    <a:pt x="0" y="561"/>
                    <a:pt x="0" y="5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924" y="0"/>
                    <a:pt x="924" y="0"/>
                    <a:pt x="924" y="0"/>
                  </a:cubicBezTo>
                  <a:cubicBezTo>
                    <a:pt x="940" y="0"/>
                    <a:pt x="953" y="13"/>
                    <a:pt x="953" y="30"/>
                  </a:cubicBezTo>
                  <a:lnTo>
                    <a:pt x="953" y="544"/>
                  </a:lnTo>
                  <a:close/>
                </a:path>
              </a:pathLst>
            </a:custGeom>
            <a:solidFill>
              <a:srgbClr val="01559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C2C598E-AD9C-4FAA-A7F1-C906FB645CEC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араллелограмм 41">
            <a:extLst>
              <a:ext uri="{FF2B5EF4-FFF2-40B4-BE49-F238E27FC236}">
                <a16:creationId xmlns="" xmlns:a16="http://schemas.microsoft.com/office/drawing/2014/main" id="{AD83FD23-3694-4BB2-89C7-833C435100D7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="" xmlns:a16="http://schemas.microsoft.com/office/drawing/2014/main" id="{1CBEB093-7EE5-495D-9CB6-1AAD78181FC7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Фонд содействия инновациям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http://fasie.ru</a:t>
            </a:r>
            <a:endParaRPr lang="ru-RU" sz="1000" dirty="0">
              <a:solidFill>
                <a:schemeClr val="bg1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44" name="TextBox 3">
            <a:extLst>
              <a:ext uri="{FF2B5EF4-FFF2-40B4-BE49-F238E27FC236}">
                <a16:creationId xmlns="" xmlns:a16="http://schemas.microsoft.com/office/drawing/2014/main" id="{6DC47002-F0D8-4EA1-BDCD-0380F9C4ECE6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22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="" xmlns:a16="http://schemas.microsoft.com/office/drawing/2014/main" id="{952EAD7E-5381-4DB7-9A1B-FA8045637328}"/>
              </a:ext>
            </a:extLst>
          </p:cNvPr>
          <p:cNvSpPr txBox="1"/>
          <p:nvPr/>
        </p:nvSpPr>
        <p:spPr>
          <a:xfrm>
            <a:off x="397609" y="1109687"/>
            <a:ext cx="714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Программа «Интернационализация»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="" xmlns:a16="http://schemas.microsoft.com/office/drawing/2014/main" id="{C8B91169-B9B8-4D51-A874-11F20D98B3D7}"/>
              </a:ext>
            </a:extLst>
          </p:cNvPr>
          <p:cNvSpPr txBox="1"/>
          <p:nvPr/>
        </p:nvSpPr>
        <p:spPr>
          <a:xfrm>
            <a:off x="397609" y="2318650"/>
            <a:ext cx="3724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Размер гранта: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15 млн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="" xmlns:a16="http://schemas.microsoft.com/office/drawing/2014/main" id="{61FB5635-2C76-4B55-88D4-C986E1188634}"/>
              </a:ext>
            </a:extLst>
          </p:cNvPr>
          <p:cNvSpPr txBox="1"/>
          <p:nvPr/>
        </p:nvSpPr>
        <p:spPr>
          <a:xfrm>
            <a:off x="3712865" y="2318650"/>
            <a:ext cx="3096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Срок выполнения: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не более 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2-х лет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D0AAFA1A-6E0C-40DD-8F18-56BC73635611}"/>
              </a:ext>
            </a:extLst>
          </p:cNvPr>
          <p:cNvSpPr/>
          <p:nvPr/>
        </p:nvSpPr>
        <p:spPr>
          <a:xfrm>
            <a:off x="397609" y="2743059"/>
            <a:ext cx="8357062" cy="969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Ожидаемые результаты:</a:t>
            </a: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Защита ИС в процессе выполнения НИОКР, в т.ч. на рынках, на которые была запланирована поставка продукции по проекту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Создание собственного производства наукоемкой продукции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Прирост объема реализации инновационной продукции, созданной в результате выполнения проекта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Прирост количества созданных или модернизируемых высокопроизводительных рабочих мест в рамках реализации проекта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301CEF1B-B0DA-40DB-8264-B6A1F84C8A0B}"/>
              </a:ext>
            </a:extLst>
          </p:cNvPr>
          <p:cNvSpPr/>
          <p:nvPr/>
        </p:nvSpPr>
        <p:spPr>
          <a:xfrm rot="5400000">
            <a:off x="163670" y="1257609"/>
            <a:ext cx="247707" cy="72007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="" xmlns:a16="http://schemas.microsoft.com/office/drawing/2014/main" id="{6DAFE336-BAD9-4D68-BE42-A5A64B1147FB}"/>
              </a:ext>
            </a:extLst>
          </p:cNvPr>
          <p:cNvSpPr txBox="1"/>
          <p:nvPr/>
        </p:nvSpPr>
        <p:spPr>
          <a:xfrm>
            <a:off x="397609" y="1544474"/>
            <a:ext cx="7414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Поддержка малых компаний, реализующих совместные проекты по разработке и освоению выпуска новых видов продукции с участием зарубежных партнеров а также поддержку  компаний, разрабатывающих продукцию для реализации на зарубежных рынках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5E14A09-897C-4D8B-94CF-C529EEF1B5C4}"/>
              </a:ext>
            </a:extLst>
          </p:cNvPr>
          <p:cNvSpPr/>
          <p:nvPr/>
        </p:nvSpPr>
        <p:spPr>
          <a:xfrm>
            <a:off x="536584" y="4029349"/>
            <a:ext cx="345431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Экспорт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, поддержка экспортно-ориентированных компаний, имеющих опыт разработки и продаж наукоемкой продукции за рубежом, планирующих разработку и освоение новых видов продукции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7292BC79-DA1B-4537-A2D8-33C8A2AB180F}"/>
              </a:ext>
            </a:extLst>
          </p:cNvPr>
          <p:cNvSpPr/>
          <p:nvPr/>
        </p:nvSpPr>
        <p:spPr>
          <a:xfrm>
            <a:off x="4253356" y="4029349"/>
            <a:ext cx="335264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Международные программы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, поддержка компаний, реализующих совместные проекты по разработке и освоению новых видов продукции с участием зарубежных партнеров</a:t>
            </a:r>
          </a:p>
        </p:txBody>
      </p:sp>
    </p:spTree>
    <p:extLst>
      <p:ext uri="{BB962C8B-B14F-4D97-AF65-F5344CB8AC3E}">
        <p14:creationId xmlns:p14="http://schemas.microsoft.com/office/powerpoint/2010/main" val="119133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14A6C17-94BB-41E0-ADDB-D2772A28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285" b="13331"/>
          <a:stretch/>
        </p:blipFill>
        <p:spPr>
          <a:xfrm>
            <a:off x="838" y="0"/>
            <a:ext cx="9143161" cy="51435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1A3ACAA-EB3B-45B3-97DB-01202E909A31}"/>
              </a:ext>
            </a:extLst>
          </p:cNvPr>
          <p:cNvSpPr/>
          <p:nvPr/>
        </p:nvSpPr>
        <p:spPr>
          <a:xfrm>
            <a:off x="-3" y="-2236"/>
            <a:ext cx="9144002" cy="5145736"/>
          </a:xfrm>
          <a:prstGeom prst="rect">
            <a:avLst/>
          </a:prstGeom>
          <a:solidFill>
            <a:srgbClr val="002D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01659E9-CD20-4FAE-B905-04512DECE98E}"/>
              </a:ext>
            </a:extLst>
          </p:cNvPr>
          <p:cNvSpPr txBox="1"/>
          <p:nvPr/>
        </p:nvSpPr>
        <p:spPr>
          <a:xfrm>
            <a:off x="7746574" y="525909"/>
            <a:ext cx="1616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ПРАВИТЕЛЬСТВО</a:t>
            </a:r>
          </a:p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</a:t>
            </a:r>
          </a:p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ОБЛАСТИ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1D1D85DB-24B1-4FDA-AC34-D0BAADFCC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7" y="195486"/>
            <a:ext cx="1661975" cy="7395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5486"/>
            <a:ext cx="991134" cy="79290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134AF883-495D-4BE7-A26E-DDE9E4821963}"/>
              </a:ext>
            </a:extLst>
          </p:cNvPr>
          <p:cNvSpPr/>
          <p:nvPr/>
        </p:nvSpPr>
        <p:spPr>
          <a:xfrm flipV="1">
            <a:off x="-1141" y="1347614"/>
            <a:ext cx="2123728" cy="45719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71F9AC4A-13F8-4E27-9003-E89E5C5CAD16}"/>
              </a:ext>
            </a:extLst>
          </p:cNvPr>
          <p:cNvSpPr/>
          <p:nvPr/>
        </p:nvSpPr>
        <p:spPr>
          <a:xfrm flipV="1">
            <a:off x="7134787" y="3939902"/>
            <a:ext cx="2009213" cy="45719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TextBox 1">
            <a:extLst>
              <a:ext uri="{FF2B5EF4-FFF2-40B4-BE49-F238E27FC236}">
                <a16:creationId xmlns="" xmlns:a16="http://schemas.microsoft.com/office/drawing/2014/main" id="{6E17EBAB-E46E-4551-B1A3-B852059A7D38}"/>
              </a:ext>
            </a:extLst>
          </p:cNvPr>
          <p:cNvSpPr txBox="1"/>
          <p:nvPr/>
        </p:nvSpPr>
        <p:spPr>
          <a:xfrm>
            <a:off x="1461144" y="1995686"/>
            <a:ext cx="6711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Меры поддержки субъектов МСП</a:t>
            </a:r>
          </a:p>
          <a:p>
            <a:r>
              <a:rPr lang="ru-RU" sz="28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 области</a:t>
            </a:r>
          </a:p>
        </p:txBody>
      </p:sp>
      <p:sp>
        <p:nvSpPr>
          <p:cNvPr id="47" name="TextBox 58">
            <a:extLst>
              <a:ext uri="{FF2B5EF4-FFF2-40B4-BE49-F238E27FC236}">
                <a16:creationId xmlns="" xmlns:a16="http://schemas.microsoft.com/office/drawing/2014/main" id="{3C70653E-75EE-411F-91BA-4D6B3A9DA273}"/>
              </a:ext>
            </a:extLst>
          </p:cNvPr>
          <p:cNvSpPr txBox="1"/>
          <p:nvPr/>
        </p:nvSpPr>
        <p:spPr>
          <a:xfrm>
            <a:off x="1835696" y="3104079"/>
            <a:ext cx="580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Управление поддержки и развития предпринимательства, Лисятникова Людмила Леонидовна</a:t>
            </a:r>
          </a:p>
          <a:p>
            <a:pPr algn="r"/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+7 (498) 602-06-04, доб. 4-08-66, </a:t>
            </a:r>
            <a:r>
              <a:rPr lang="en-US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LisyatnikovaLL@mosreg.ru</a:t>
            </a:r>
          </a:p>
        </p:txBody>
      </p:sp>
    </p:spTree>
    <p:extLst>
      <p:ext uri="{BB962C8B-B14F-4D97-AF65-F5344CB8AC3E}">
        <p14:creationId xmlns:p14="http://schemas.microsoft.com/office/powerpoint/2010/main" val="6508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E849E7A-21C3-4670-A3C0-F92BCB337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47818"/>
            <a:ext cx="3924944" cy="389568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5CCB566-0C72-45F0-B907-02FEA79BC047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0" name="Параллелограмм 19">
            <a:extLst>
              <a:ext uri="{FF2B5EF4-FFF2-40B4-BE49-F238E27FC236}">
                <a16:creationId xmlns="" xmlns:a16="http://schemas.microsoft.com/office/drawing/2014/main" id="{BE537B40-6B67-4667-8133-F6E0EEAA3F05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="" xmlns:a16="http://schemas.microsoft.com/office/drawing/2014/main" id="{200C0A36-119F-43A9-AC19-3BC4694004FC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Компенсация затрат на покупку оборудования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Постановление Правительства МО от 25.10.2016 N 788/39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2F881F16-7945-4EED-A91E-51923A8052B9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24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="" xmlns:a16="http://schemas.microsoft.com/office/drawing/2014/main" id="{2EA87B68-DF86-4F49-A5D0-24FCCA1253C1}"/>
              </a:ext>
            </a:extLst>
          </p:cNvPr>
          <p:cNvSpPr txBox="1"/>
          <p:nvPr/>
        </p:nvSpPr>
        <p:spPr>
          <a:xfrm>
            <a:off x="397609" y="1109687"/>
            <a:ext cx="849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субъектам МСП до </a:t>
            </a:r>
            <a:r>
              <a:rPr lang="ru-RU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 млн рублей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закупку оборудования (в т.ч.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спецтехника) для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создания, развития или модернизации производства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8F5D41CE-5C89-401D-A1E7-50732C935378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892B6327-4AA0-4BEE-8E6E-5428212F2994}"/>
              </a:ext>
            </a:extLst>
          </p:cNvPr>
          <p:cNvSpPr/>
          <p:nvPr/>
        </p:nvSpPr>
        <p:spPr>
          <a:xfrm>
            <a:off x="392648" y="1751714"/>
            <a:ext cx="8427824" cy="815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Основные </a:t>
            </a:r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Приобретаемое оборудование должно быть произведено в течение последних </a:t>
            </a:r>
            <a:r>
              <a:rPr lang="ru-RU" sz="1000" b="1" dirty="0" smtClean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 лет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 не находиться ранее в эксплуатации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сумму не более </a:t>
            </a:r>
            <a:r>
              <a:rPr lang="ru-RU" sz="1000" b="1" dirty="0" smtClean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50%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от фактически произведенных затрат по закупке оборудования, но не более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 млн рублей</a:t>
            </a:r>
          </a:p>
          <a:p>
            <a:pPr marL="171450" indent="-171450"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57" name="Rectangle 8">
            <a:extLst>
              <a:ext uri="{FF2B5EF4-FFF2-40B4-BE49-F238E27FC236}">
                <a16:creationId xmlns="" xmlns:a16="http://schemas.microsoft.com/office/drawing/2014/main" id="{99D65E69-A9F9-4407-9F06-D066272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55" y="3182875"/>
            <a:ext cx="4514493" cy="34724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" name="Freeform 7">
            <a:extLst>
              <a:ext uri="{FF2B5EF4-FFF2-40B4-BE49-F238E27FC236}">
                <a16:creationId xmlns="" xmlns:a16="http://schemas.microsoft.com/office/drawing/2014/main" id="{A3B1EA94-7B14-4E2D-BD08-21715F0BE050}"/>
              </a:ext>
            </a:extLst>
          </p:cNvPr>
          <p:cNvSpPr>
            <a:spLocks/>
          </p:cNvSpPr>
          <p:nvPr/>
        </p:nvSpPr>
        <p:spPr bwMode="auto">
          <a:xfrm>
            <a:off x="489556" y="3530124"/>
            <a:ext cx="5671198" cy="355533"/>
          </a:xfrm>
          <a:custGeom>
            <a:avLst/>
            <a:gdLst>
              <a:gd name="T0" fmla="*/ 1426 w 1426"/>
              <a:gd name="T1" fmla="*/ 523 h 533"/>
              <a:gd name="T2" fmla="*/ 1426 w 1426"/>
              <a:gd name="T3" fmla="*/ 7 h 533"/>
              <a:gd name="T4" fmla="*/ 1426 w 1426"/>
              <a:gd name="T5" fmla="*/ 0 h 533"/>
              <a:gd name="T6" fmla="*/ 0 w 1426"/>
              <a:gd name="T7" fmla="*/ 0 h 533"/>
              <a:gd name="T8" fmla="*/ 0 w 1426"/>
              <a:gd name="T9" fmla="*/ 7 h 533"/>
              <a:gd name="T10" fmla="*/ 0 w 1426"/>
              <a:gd name="T11" fmla="*/ 523 h 533"/>
              <a:gd name="T12" fmla="*/ 0 w 1426"/>
              <a:gd name="T13" fmla="*/ 533 h 533"/>
              <a:gd name="T14" fmla="*/ 1426 w 1426"/>
              <a:gd name="T15" fmla="*/ 533 h 533"/>
              <a:gd name="T16" fmla="*/ 1426 w 1426"/>
              <a:gd name="T17" fmla="*/ 52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6" h="533">
                <a:moveTo>
                  <a:pt x="1426" y="523"/>
                </a:moveTo>
                <a:lnTo>
                  <a:pt x="1426" y="7"/>
                </a:lnTo>
                <a:lnTo>
                  <a:pt x="1426" y="0"/>
                </a:lnTo>
                <a:lnTo>
                  <a:pt x="0" y="0"/>
                </a:lnTo>
                <a:lnTo>
                  <a:pt x="0" y="7"/>
                </a:lnTo>
                <a:lnTo>
                  <a:pt x="0" y="523"/>
                </a:lnTo>
                <a:lnTo>
                  <a:pt x="0" y="533"/>
                </a:lnTo>
                <a:lnTo>
                  <a:pt x="1426" y="533"/>
                </a:lnTo>
                <a:lnTo>
                  <a:pt x="1426" y="52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" name="Freeform 6">
            <a:extLst>
              <a:ext uri="{FF2B5EF4-FFF2-40B4-BE49-F238E27FC236}">
                <a16:creationId xmlns="" xmlns:a16="http://schemas.microsoft.com/office/drawing/2014/main" id="{D12E4E55-C1D4-42E2-8AF3-82ACF2052252}"/>
              </a:ext>
            </a:extLst>
          </p:cNvPr>
          <p:cNvSpPr>
            <a:spLocks/>
          </p:cNvSpPr>
          <p:nvPr/>
        </p:nvSpPr>
        <p:spPr bwMode="auto">
          <a:xfrm>
            <a:off x="489556" y="3885656"/>
            <a:ext cx="6818748" cy="356866"/>
          </a:xfrm>
          <a:custGeom>
            <a:avLst/>
            <a:gdLst>
              <a:gd name="T0" fmla="*/ 1426 w 1426"/>
              <a:gd name="T1" fmla="*/ 0 h 535"/>
              <a:gd name="T2" fmla="*/ 0 w 1426"/>
              <a:gd name="T3" fmla="*/ 0 h 535"/>
              <a:gd name="T4" fmla="*/ 0 w 1426"/>
              <a:gd name="T5" fmla="*/ 504 h 535"/>
              <a:gd name="T6" fmla="*/ 0 w 1426"/>
              <a:gd name="T7" fmla="*/ 535 h 535"/>
              <a:gd name="T8" fmla="*/ 1426 w 1426"/>
              <a:gd name="T9" fmla="*/ 535 h 535"/>
              <a:gd name="T10" fmla="*/ 1426 w 1426"/>
              <a:gd name="T11" fmla="*/ 504 h 535"/>
              <a:gd name="T12" fmla="*/ 1426 w 1426"/>
              <a:gd name="T13" fmla="*/ 0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6" h="535">
                <a:moveTo>
                  <a:pt x="1426" y="0"/>
                </a:moveTo>
                <a:lnTo>
                  <a:pt x="0" y="0"/>
                </a:lnTo>
                <a:lnTo>
                  <a:pt x="0" y="504"/>
                </a:lnTo>
                <a:lnTo>
                  <a:pt x="0" y="535"/>
                </a:lnTo>
                <a:lnTo>
                  <a:pt x="1426" y="535"/>
                </a:lnTo>
                <a:lnTo>
                  <a:pt x="1426" y="504"/>
                </a:lnTo>
                <a:lnTo>
                  <a:pt x="1426" y="0"/>
                </a:lnTo>
                <a:close/>
              </a:path>
            </a:pathLst>
          </a:custGeom>
          <a:solidFill>
            <a:srgbClr val="007CCC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" name="Rectangle 5">
            <a:extLst>
              <a:ext uri="{FF2B5EF4-FFF2-40B4-BE49-F238E27FC236}">
                <a16:creationId xmlns="" xmlns:a16="http://schemas.microsoft.com/office/drawing/2014/main" id="{52136369-E416-4DC9-B929-4DCBE08FC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2" y="4227934"/>
            <a:ext cx="8021859" cy="364870"/>
          </a:xfrm>
          <a:prstGeom prst="rect">
            <a:avLst/>
          </a:prstGeom>
          <a:solidFill>
            <a:srgbClr val="0099E8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" name="Freeform 9">
            <a:extLst>
              <a:ext uri="{FF2B5EF4-FFF2-40B4-BE49-F238E27FC236}">
                <a16:creationId xmlns="" xmlns:a16="http://schemas.microsoft.com/office/drawing/2014/main" id="{F9FFA1F4-9D79-4A16-8A15-EE921D1530DD}"/>
              </a:ext>
            </a:extLst>
          </p:cNvPr>
          <p:cNvSpPr>
            <a:spLocks noEditPoints="1"/>
          </p:cNvSpPr>
          <p:nvPr/>
        </p:nvSpPr>
        <p:spPr bwMode="auto">
          <a:xfrm>
            <a:off x="467544" y="2931790"/>
            <a:ext cx="997223" cy="1912400"/>
          </a:xfrm>
          <a:custGeom>
            <a:avLst/>
            <a:gdLst>
              <a:gd name="T0" fmla="*/ 539 w 630"/>
              <a:gd name="T1" fmla="*/ 0 h 1211"/>
              <a:gd name="T2" fmla="*/ 91 w 630"/>
              <a:gd name="T3" fmla="*/ 0 h 1211"/>
              <a:gd name="T4" fmla="*/ 0 w 630"/>
              <a:gd name="T5" fmla="*/ 91 h 1211"/>
              <a:gd name="T6" fmla="*/ 0 w 630"/>
              <a:gd name="T7" fmla="*/ 1120 h 1211"/>
              <a:gd name="T8" fmla="*/ 91 w 630"/>
              <a:gd name="T9" fmla="*/ 1211 h 1211"/>
              <a:gd name="T10" fmla="*/ 539 w 630"/>
              <a:gd name="T11" fmla="*/ 1211 h 1211"/>
              <a:gd name="T12" fmla="*/ 630 w 630"/>
              <a:gd name="T13" fmla="*/ 1120 h 1211"/>
              <a:gd name="T14" fmla="*/ 630 w 630"/>
              <a:gd name="T15" fmla="*/ 91 h 1211"/>
              <a:gd name="T16" fmla="*/ 539 w 630"/>
              <a:gd name="T17" fmla="*/ 0 h 1211"/>
              <a:gd name="T18" fmla="*/ 242 w 630"/>
              <a:gd name="T19" fmla="*/ 60 h 1211"/>
              <a:gd name="T20" fmla="*/ 388 w 630"/>
              <a:gd name="T21" fmla="*/ 60 h 1211"/>
              <a:gd name="T22" fmla="*/ 401 w 630"/>
              <a:gd name="T23" fmla="*/ 74 h 1211"/>
              <a:gd name="T24" fmla="*/ 388 w 630"/>
              <a:gd name="T25" fmla="*/ 87 h 1211"/>
              <a:gd name="T26" fmla="*/ 242 w 630"/>
              <a:gd name="T27" fmla="*/ 87 h 1211"/>
              <a:gd name="T28" fmla="*/ 228 w 630"/>
              <a:gd name="T29" fmla="*/ 74 h 1211"/>
              <a:gd name="T30" fmla="*/ 242 w 630"/>
              <a:gd name="T31" fmla="*/ 60 h 1211"/>
              <a:gd name="T32" fmla="*/ 315 w 630"/>
              <a:gd name="T33" fmla="*/ 1177 h 1211"/>
              <a:gd name="T34" fmla="*/ 267 w 630"/>
              <a:gd name="T35" fmla="*/ 1129 h 1211"/>
              <a:gd name="T36" fmla="*/ 315 w 630"/>
              <a:gd name="T37" fmla="*/ 1081 h 1211"/>
              <a:gd name="T38" fmla="*/ 363 w 630"/>
              <a:gd name="T39" fmla="*/ 1129 h 1211"/>
              <a:gd name="T40" fmla="*/ 315 w 630"/>
              <a:gd name="T41" fmla="*/ 1177 h 1211"/>
              <a:gd name="T42" fmla="*/ 603 w 630"/>
              <a:gd name="T43" fmla="*/ 1053 h 1211"/>
              <a:gd name="T44" fmla="*/ 27 w 630"/>
              <a:gd name="T45" fmla="*/ 1053 h 1211"/>
              <a:gd name="T46" fmla="*/ 27 w 630"/>
              <a:gd name="T47" fmla="*/ 158 h 1211"/>
              <a:gd name="T48" fmla="*/ 603 w 630"/>
              <a:gd name="T49" fmla="*/ 158 h 1211"/>
              <a:gd name="T50" fmla="*/ 603 w 630"/>
              <a:gd name="T51" fmla="*/ 1053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30" h="1211">
                <a:moveTo>
                  <a:pt x="539" y="0"/>
                </a:moveTo>
                <a:cubicBezTo>
                  <a:pt x="91" y="0"/>
                  <a:pt x="9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cubicBezTo>
                  <a:pt x="0" y="1120"/>
                  <a:pt x="0" y="1120"/>
                  <a:pt x="0" y="1120"/>
                </a:cubicBezTo>
                <a:cubicBezTo>
                  <a:pt x="0" y="1170"/>
                  <a:pt x="41" y="1211"/>
                  <a:pt x="91" y="1211"/>
                </a:cubicBezTo>
                <a:cubicBezTo>
                  <a:pt x="539" y="1211"/>
                  <a:pt x="539" y="1211"/>
                  <a:pt x="539" y="1211"/>
                </a:cubicBezTo>
                <a:cubicBezTo>
                  <a:pt x="589" y="1211"/>
                  <a:pt x="630" y="1170"/>
                  <a:pt x="630" y="1120"/>
                </a:cubicBezTo>
                <a:cubicBezTo>
                  <a:pt x="630" y="91"/>
                  <a:pt x="630" y="91"/>
                  <a:pt x="630" y="91"/>
                </a:cubicBezTo>
                <a:cubicBezTo>
                  <a:pt x="630" y="41"/>
                  <a:pt x="589" y="0"/>
                  <a:pt x="539" y="0"/>
                </a:cubicBezTo>
                <a:close/>
                <a:moveTo>
                  <a:pt x="242" y="60"/>
                </a:moveTo>
                <a:cubicBezTo>
                  <a:pt x="388" y="60"/>
                  <a:pt x="388" y="60"/>
                  <a:pt x="388" y="60"/>
                </a:cubicBezTo>
                <a:cubicBezTo>
                  <a:pt x="395" y="60"/>
                  <a:pt x="401" y="66"/>
                  <a:pt x="401" y="74"/>
                </a:cubicBezTo>
                <a:cubicBezTo>
                  <a:pt x="401" y="81"/>
                  <a:pt x="395" y="87"/>
                  <a:pt x="388" y="87"/>
                </a:cubicBezTo>
                <a:cubicBezTo>
                  <a:pt x="242" y="87"/>
                  <a:pt x="242" y="87"/>
                  <a:pt x="242" y="87"/>
                </a:cubicBezTo>
                <a:cubicBezTo>
                  <a:pt x="234" y="87"/>
                  <a:pt x="228" y="81"/>
                  <a:pt x="228" y="74"/>
                </a:cubicBezTo>
                <a:cubicBezTo>
                  <a:pt x="228" y="66"/>
                  <a:pt x="234" y="60"/>
                  <a:pt x="242" y="60"/>
                </a:cubicBezTo>
                <a:close/>
                <a:moveTo>
                  <a:pt x="315" y="1177"/>
                </a:moveTo>
                <a:cubicBezTo>
                  <a:pt x="289" y="1177"/>
                  <a:pt x="267" y="1155"/>
                  <a:pt x="267" y="1129"/>
                </a:cubicBezTo>
                <a:cubicBezTo>
                  <a:pt x="267" y="1103"/>
                  <a:pt x="289" y="1081"/>
                  <a:pt x="315" y="1081"/>
                </a:cubicBezTo>
                <a:cubicBezTo>
                  <a:pt x="341" y="1081"/>
                  <a:pt x="363" y="1103"/>
                  <a:pt x="363" y="1129"/>
                </a:cubicBezTo>
                <a:cubicBezTo>
                  <a:pt x="363" y="1155"/>
                  <a:pt x="341" y="1177"/>
                  <a:pt x="315" y="1177"/>
                </a:cubicBezTo>
                <a:close/>
                <a:moveTo>
                  <a:pt x="603" y="1053"/>
                </a:moveTo>
                <a:cubicBezTo>
                  <a:pt x="27" y="1053"/>
                  <a:pt x="27" y="1053"/>
                  <a:pt x="27" y="1053"/>
                </a:cubicBezTo>
                <a:cubicBezTo>
                  <a:pt x="27" y="158"/>
                  <a:pt x="27" y="158"/>
                  <a:pt x="27" y="158"/>
                </a:cubicBezTo>
                <a:cubicBezTo>
                  <a:pt x="603" y="158"/>
                  <a:pt x="603" y="158"/>
                  <a:pt x="603" y="158"/>
                </a:cubicBezTo>
                <a:lnTo>
                  <a:pt x="603" y="10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619672" y="3530124"/>
            <a:ext cx="3052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Подача заявок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через </a:t>
            </a:r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сайт РПГУ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6AAE68FD-F3D7-467B-8771-8FB41DB73C63}"/>
              </a:ext>
            </a:extLst>
          </p:cNvPr>
          <p:cNvSpPr txBox="1"/>
          <p:nvPr/>
        </p:nvSpPr>
        <p:spPr>
          <a:xfrm>
            <a:off x="1906266" y="3885656"/>
            <a:ext cx="2449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https://uslugi.mosreg.ru/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D98375FC-2F09-4EFA-B2E7-E9D26F751329}"/>
              </a:ext>
            </a:extLst>
          </p:cNvPr>
          <p:cNvSpPr txBox="1"/>
          <p:nvPr/>
        </p:nvSpPr>
        <p:spPr>
          <a:xfrm>
            <a:off x="2101938" y="4255887"/>
            <a:ext cx="6380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по итогам решения конкурсной комиссии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475656" y="3200077"/>
            <a:ext cx="2972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Конкурсный отбор 2 раза в год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80038" y="2427734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Критерии отбора заявителей: </a:t>
            </a: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ea typeface="+mn-ea"/>
              <a:cs typeface="Golos Text" panose="020B0503020202020204" pitchFamily="34" charset="0"/>
            </a:endParaRP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Создание новых рабочих мест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Рост средней заработной платы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Увеличение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выручки и налоговых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отчислений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691680" y="2437607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Приоритетные заявители: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Ведение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деятельности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менее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года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Предприятия из отдаленных городских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округов</a:t>
            </a:r>
          </a:p>
        </p:txBody>
      </p:sp>
    </p:spTree>
    <p:extLst>
      <p:ext uri="{BB962C8B-B14F-4D97-AF65-F5344CB8AC3E}">
        <p14:creationId xmlns:p14="http://schemas.microsoft.com/office/powerpoint/2010/main" val="374711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E849E7A-21C3-4670-A3C0-F92BCB337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68356"/>
            <a:ext cx="3924944" cy="3895682"/>
          </a:xfrm>
          <a:prstGeom prst="rect">
            <a:avLst/>
          </a:prstGeom>
        </p:spPr>
      </p:pic>
      <p:sp>
        <p:nvSpPr>
          <p:cNvPr id="43" name="Freeform 7">
            <a:extLst>
              <a:ext uri="{FF2B5EF4-FFF2-40B4-BE49-F238E27FC236}">
                <a16:creationId xmlns="" xmlns:a16="http://schemas.microsoft.com/office/drawing/2014/main" id="{A3B1EA94-7B14-4E2D-BD08-21715F0BE050}"/>
              </a:ext>
            </a:extLst>
          </p:cNvPr>
          <p:cNvSpPr>
            <a:spLocks/>
          </p:cNvSpPr>
          <p:nvPr/>
        </p:nvSpPr>
        <p:spPr bwMode="auto">
          <a:xfrm>
            <a:off x="489556" y="3530124"/>
            <a:ext cx="5671198" cy="355533"/>
          </a:xfrm>
          <a:custGeom>
            <a:avLst/>
            <a:gdLst>
              <a:gd name="T0" fmla="*/ 1426 w 1426"/>
              <a:gd name="T1" fmla="*/ 523 h 533"/>
              <a:gd name="T2" fmla="*/ 1426 w 1426"/>
              <a:gd name="T3" fmla="*/ 7 h 533"/>
              <a:gd name="T4" fmla="*/ 1426 w 1426"/>
              <a:gd name="T5" fmla="*/ 0 h 533"/>
              <a:gd name="T6" fmla="*/ 0 w 1426"/>
              <a:gd name="T7" fmla="*/ 0 h 533"/>
              <a:gd name="T8" fmla="*/ 0 w 1426"/>
              <a:gd name="T9" fmla="*/ 7 h 533"/>
              <a:gd name="T10" fmla="*/ 0 w 1426"/>
              <a:gd name="T11" fmla="*/ 523 h 533"/>
              <a:gd name="T12" fmla="*/ 0 w 1426"/>
              <a:gd name="T13" fmla="*/ 533 h 533"/>
              <a:gd name="T14" fmla="*/ 1426 w 1426"/>
              <a:gd name="T15" fmla="*/ 533 h 533"/>
              <a:gd name="T16" fmla="*/ 1426 w 1426"/>
              <a:gd name="T17" fmla="*/ 52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6" h="533">
                <a:moveTo>
                  <a:pt x="1426" y="523"/>
                </a:moveTo>
                <a:lnTo>
                  <a:pt x="1426" y="7"/>
                </a:lnTo>
                <a:lnTo>
                  <a:pt x="1426" y="0"/>
                </a:lnTo>
                <a:lnTo>
                  <a:pt x="0" y="0"/>
                </a:lnTo>
                <a:lnTo>
                  <a:pt x="0" y="7"/>
                </a:lnTo>
                <a:lnTo>
                  <a:pt x="0" y="523"/>
                </a:lnTo>
                <a:lnTo>
                  <a:pt x="0" y="533"/>
                </a:lnTo>
                <a:lnTo>
                  <a:pt x="1426" y="533"/>
                </a:lnTo>
                <a:lnTo>
                  <a:pt x="1426" y="52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EA260912-9BD6-4791-A339-38A76B8C1339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5" name="Параллелограмм 34">
            <a:extLst>
              <a:ext uri="{FF2B5EF4-FFF2-40B4-BE49-F238E27FC236}">
                <a16:creationId xmlns="" xmlns:a16="http://schemas.microsoft.com/office/drawing/2014/main" id="{EF5C3F6E-E658-4F3C-B37A-67FCF81825E1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="" xmlns:a16="http://schemas.microsoft.com/office/drawing/2014/main" id="{53E78B5C-2A5E-4668-9B4A-FE503437D59B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Компенсация затрат на первый взнос при лизинге оборудования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Постановление Правительства МО от 25.10.2016 N 788/39</a:t>
            </a:r>
          </a:p>
        </p:txBody>
      </p:sp>
      <p:sp>
        <p:nvSpPr>
          <p:cNvPr id="37" name="TextBox 3">
            <a:extLst>
              <a:ext uri="{FF2B5EF4-FFF2-40B4-BE49-F238E27FC236}">
                <a16:creationId xmlns="" xmlns:a16="http://schemas.microsoft.com/office/drawing/2014/main" id="{D5177E88-8A6B-4BF7-909B-8106CF143CA0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25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="" xmlns:a16="http://schemas.microsoft.com/office/drawing/2014/main" id="{50697FE3-8D5E-48AC-B8AD-593EE1F37DF2}"/>
              </a:ext>
            </a:extLst>
          </p:cNvPr>
          <p:cNvSpPr txBox="1"/>
          <p:nvPr/>
        </p:nvSpPr>
        <p:spPr>
          <a:xfrm>
            <a:off x="368406" y="1226398"/>
            <a:ext cx="8113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субъектам МСП до </a:t>
            </a:r>
            <a:r>
              <a:rPr lang="ru-RU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 млн рублей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лизинг оборудования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(в т.ч. спецтехника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)</a:t>
            </a:r>
            <a:endParaRPr lang="ru-RU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18E1696-7AF0-4E8D-A104-FE2BEDB68D5A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420492B4-93BC-4507-90CB-CFAF6C438474}"/>
              </a:ext>
            </a:extLst>
          </p:cNvPr>
          <p:cNvSpPr/>
          <p:nvPr/>
        </p:nvSpPr>
        <p:spPr>
          <a:xfrm>
            <a:off x="392648" y="1779662"/>
            <a:ext cx="8643848" cy="661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Основные условия 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Приобретаемое оборудование должно быть произведено в течение последних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 </a:t>
            </a:r>
            <a:r>
              <a:rPr lang="ru-RU" sz="1000" b="1" dirty="0" smtClean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лет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 не находиться ранее в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эксплуатации</a:t>
            </a:r>
            <a:endParaRPr lang="ru-RU" sz="1000" b="1" dirty="0">
              <a:solidFill>
                <a:srgbClr val="002060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сумму не более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70%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от фактически уплаченного первого взноса (аванса) по договорам лизинга,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но не более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 млн рублей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="" xmlns:a16="http://schemas.microsoft.com/office/drawing/2014/main" id="{99D65E69-A9F9-4407-9F06-D066272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55" y="3182875"/>
            <a:ext cx="4514493" cy="34724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6">
            <a:extLst>
              <a:ext uri="{FF2B5EF4-FFF2-40B4-BE49-F238E27FC236}">
                <a16:creationId xmlns="" xmlns:a16="http://schemas.microsoft.com/office/drawing/2014/main" id="{D12E4E55-C1D4-42E2-8AF3-82ACF2052252}"/>
              </a:ext>
            </a:extLst>
          </p:cNvPr>
          <p:cNvSpPr>
            <a:spLocks/>
          </p:cNvSpPr>
          <p:nvPr/>
        </p:nvSpPr>
        <p:spPr bwMode="auto">
          <a:xfrm>
            <a:off x="489556" y="3885656"/>
            <a:ext cx="6818748" cy="356866"/>
          </a:xfrm>
          <a:custGeom>
            <a:avLst/>
            <a:gdLst>
              <a:gd name="T0" fmla="*/ 1426 w 1426"/>
              <a:gd name="T1" fmla="*/ 0 h 535"/>
              <a:gd name="T2" fmla="*/ 0 w 1426"/>
              <a:gd name="T3" fmla="*/ 0 h 535"/>
              <a:gd name="T4" fmla="*/ 0 w 1426"/>
              <a:gd name="T5" fmla="*/ 504 h 535"/>
              <a:gd name="T6" fmla="*/ 0 w 1426"/>
              <a:gd name="T7" fmla="*/ 535 h 535"/>
              <a:gd name="T8" fmla="*/ 1426 w 1426"/>
              <a:gd name="T9" fmla="*/ 535 h 535"/>
              <a:gd name="T10" fmla="*/ 1426 w 1426"/>
              <a:gd name="T11" fmla="*/ 504 h 535"/>
              <a:gd name="T12" fmla="*/ 1426 w 1426"/>
              <a:gd name="T13" fmla="*/ 0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6" h="535">
                <a:moveTo>
                  <a:pt x="1426" y="0"/>
                </a:moveTo>
                <a:lnTo>
                  <a:pt x="0" y="0"/>
                </a:lnTo>
                <a:lnTo>
                  <a:pt x="0" y="504"/>
                </a:lnTo>
                <a:lnTo>
                  <a:pt x="0" y="535"/>
                </a:lnTo>
                <a:lnTo>
                  <a:pt x="1426" y="535"/>
                </a:lnTo>
                <a:lnTo>
                  <a:pt x="1426" y="504"/>
                </a:lnTo>
                <a:lnTo>
                  <a:pt x="1426" y="0"/>
                </a:lnTo>
                <a:close/>
              </a:path>
            </a:pathLst>
          </a:custGeom>
          <a:solidFill>
            <a:srgbClr val="007CCC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5">
            <a:extLst>
              <a:ext uri="{FF2B5EF4-FFF2-40B4-BE49-F238E27FC236}">
                <a16:creationId xmlns="" xmlns:a16="http://schemas.microsoft.com/office/drawing/2014/main" id="{52136369-E416-4DC9-B929-4DCBE08FC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2" y="4227934"/>
            <a:ext cx="8021859" cy="364870"/>
          </a:xfrm>
          <a:prstGeom prst="rect">
            <a:avLst/>
          </a:prstGeom>
          <a:solidFill>
            <a:srgbClr val="0099E8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Freeform 9">
            <a:extLst>
              <a:ext uri="{FF2B5EF4-FFF2-40B4-BE49-F238E27FC236}">
                <a16:creationId xmlns="" xmlns:a16="http://schemas.microsoft.com/office/drawing/2014/main" id="{F9FFA1F4-9D79-4A16-8A15-EE921D1530DD}"/>
              </a:ext>
            </a:extLst>
          </p:cNvPr>
          <p:cNvSpPr>
            <a:spLocks noEditPoints="1"/>
          </p:cNvSpPr>
          <p:nvPr/>
        </p:nvSpPr>
        <p:spPr bwMode="auto">
          <a:xfrm>
            <a:off x="467544" y="2931790"/>
            <a:ext cx="997223" cy="1912400"/>
          </a:xfrm>
          <a:custGeom>
            <a:avLst/>
            <a:gdLst>
              <a:gd name="T0" fmla="*/ 539 w 630"/>
              <a:gd name="T1" fmla="*/ 0 h 1211"/>
              <a:gd name="T2" fmla="*/ 91 w 630"/>
              <a:gd name="T3" fmla="*/ 0 h 1211"/>
              <a:gd name="T4" fmla="*/ 0 w 630"/>
              <a:gd name="T5" fmla="*/ 91 h 1211"/>
              <a:gd name="T6" fmla="*/ 0 w 630"/>
              <a:gd name="T7" fmla="*/ 1120 h 1211"/>
              <a:gd name="T8" fmla="*/ 91 w 630"/>
              <a:gd name="T9" fmla="*/ 1211 h 1211"/>
              <a:gd name="T10" fmla="*/ 539 w 630"/>
              <a:gd name="T11" fmla="*/ 1211 h 1211"/>
              <a:gd name="T12" fmla="*/ 630 w 630"/>
              <a:gd name="T13" fmla="*/ 1120 h 1211"/>
              <a:gd name="T14" fmla="*/ 630 w 630"/>
              <a:gd name="T15" fmla="*/ 91 h 1211"/>
              <a:gd name="T16" fmla="*/ 539 w 630"/>
              <a:gd name="T17" fmla="*/ 0 h 1211"/>
              <a:gd name="T18" fmla="*/ 242 w 630"/>
              <a:gd name="T19" fmla="*/ 60 h 1211"/>
              <a:gd name="T20" fmla="*/ 388 w 630"/>
              <a:gd name="T21" fmla="*/ 60 h 1211"/>
              <a:gd name="T22" fmla="*/ 401 w 630"/>
              <a:gd name="T23" fmla="*/ 74 h 1211"/>
              <a:gd name="T24" fmla="*/ 388 w 630"/>
              <a:gd name="T25" fmla="*/ 87 h 1211"/>
              <a:gd name="T26" fmla="*/ 242 w 630"/>
              <a:gd name="T27" fmla="*/ 87 h 1211"/>
              <a:gd name="T28" fmla="*/ 228 w 630"/>
              <a:gd name="T29" fmla="*/ 74 h 1211"/>
              <a:gd name="T30" fmla="*/ 242 w 630"/>
              <a:gd name="T31" fmla="*/ 60 h 1211"/>
              <a:gd name="T32" fmla="*/ 315 w 630"/>
              <a:gd name="T33" fmla="*/ 1177 h 1211"/>
              <a:gd name="T34" fmla="*/ 267 w 630"/>
              <a:gd name="T35" fmla="*/ 1129 h 1211"/>
              <a:gd name="T36" fmla="*/ 315 w 630"/>
              <a:gd name="T37" fmla="*/ 1081 h 1211"/>
              <a:gd name="T38" fmla="*/ 363 w 630"/>
              <a:gd name="T39" fmla="*/ 1129 h 1211"/>
              <a:gd name="T40" fmla="*/ 315 w 630"/>
              <a:gd name="T41" fmla="*/ 1177 h 1211"/>
              <a:gd name="T42" fmla="*/ 603 w 630"/>
              <a:gd name="T43" fmla="*/ 1053 h 1211"/>
              <a:gd name="T44" fmla="*/ 27 w 630"/>
              <a:gd name="T45" fmla="*/ 1053 h 1211"/>
              <a:gd name="T46" fmla="*/ 27 w 630"/>
              <a:gd name="T47" fmla="*/ 158 h 1211"/>
              <a:gd name="T48" fmla="*/ 603 w 630"/>
              <a:gd name="T49" fmla="*/ 158 h 1211"/>
              <a:gd name="T50" fmla="*/ 603 w 630"/>
              <a:gd name="T51" fmla="*/ 1053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30" h="1211">
                <a:moveTo>
                  <a:pt x="539" y="0"/>
                </a:moveTo>
                <a:cubicBezTo>
                  <a:pt x="91" y="0"/>
                  <a:pt x="9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cubicBezTo>
                  <a:pt x="0" y="1120"/>
                  <a:pt x="0" y="1120"/>
                  <a:pt x="0" y="1120"/>
                </a:cubicBezTo>
                <a:cubicBezTo>
                  <a:pt x="0" y="1170"/>
                  <a:pt x="41" y="1211"/>
                  <a:pt x="91" y="1211"/>
                </a:cubicBezTo>
                <a:cubicBezTo>
                  <a:pt x="539" y="1211"/>
                  <a:pt x="539" y="1211"/>
                  <a:pt x="539" y="1211"/>
                </a:cubicBezTo>
                <a:cubicBezTo>
                  <a:pt x="589" y="1211"/>
                  <a:pt x="630" y="1170"/>
                  <a:pt x="630" y="1120"/>
                </a:cubicBezTo>
                <a:cubicBezTo>
                  <a:pt x="630" y="91"/>
                  <a:pt x="630" y="91"/>
                  <a:pt x="630" y="91"/>
                </a:cubicBezTo>
                <a:cubicBezTo>
                  <a:pt x="630" y="41"/>
                  <a:pt x="589" y="0"/>
                  <a:pt x="539" y="0"/>
                </a:cubicBezTo>
                <a:close/>
                <a:moveTo>
                  <a:pt x="242" y="60"/>
                </a:moveTo>
                <a:cubicBezTo>
                  <a:pt x="388" y="60"/>
                  <a:pt x="388" y="60"/>
                  <a:pt x="388" y="60"/>
                </a:cubicBezTo>
                <a:cubicBezTo>
                  <a:pt x="395" y="60"/>
                  <a:pt x="401" y="66"/>
                  <a:pt x="401" y="74"/>
                </a:cubicBezTo>
                <a:cubicBezTo>
                  <a:pt x="401" y="81"/>
                  <a:pt x="395" y="87"/>
                  <a:pt x="388" y="87"/>
                </a:cubicBezTo>
                <a:cubicBezTo>
                  <a:pt x="242" y="87"/>
                  <a:pt x="242" y="87"/>
                  <a:pt x="242" y="87"/>
                </a:cubicBezTo>
                <a:cubicBezTo>
                  <a:pt x="234" y="87"/>
                  <a:pt x="228" y="81"/>
                  <a:pt x="228" y="74"/>
                </a:cubicBezTo>
                <a:cubicBezTo>
                  <a:pt x="228" y="66"/>
                  <a:pt x="234" y="60"/>
                  <a:pt x="242" y="60"/>
                </a:cubicBezTo>
                <a:close/>
                <a:moveTo>
                  <a:pt x="315" y="1177"/>
                </a:moveTo>
                <a:cubicBezTo>
                  <a:pt x="289" y="1177"/>
                  <a:pt x="267" y="1155"/>
                  <a:pt x="267" y="1129"/>
                </a:cubicBezTo>
                <a:cubicBezTo>
                  <a:pt x="267" y="1103"/>
                  <a:pt x="289" y="1081"/>
                  <a:pt x="315" y="1081"/>
                </a:cubicBezTo>
                <a:cubicBezTo>
                  <a:pt x="341" y="1081"/>
                  <a:pt x="363" y="1103"/>
                  <a:pt x="363" y="1129"/>
                </a:cubicBezTo>
                <a:cubicBezTo>
                  <a:pt x="363" y="1155"/>
                  <a:pt x="341" y="1177"/>
                  <a:pt x="315" y="1177"/>
                </a:cubicBezTo>
                <a:close/>
                <a:moveTo>
                  <a:pt x="603" y="1053"/>
                </a:moveTo>
                <a:cubicBezTo>
                  <a:pt x="27" y="1053"/>
                  <a:pt x="27" y="1053"/>
                  <a:pt x="27" y="1053"/>
                </a:cubicBezTo>
                <a:cubicBezTo>
                  <a:pt x="27" y="158"/>
                  <a:pt x="27" y="158"/>
                  <a:pt x="27" y="158"/>
                </a:cubicBezTo>
                <a:cubicBezTo>
                  <a:pt x="603" y="158"/>
                  <a:pt x="603" y="158"/>
                  <a:pt x="603" y="158"/>
                </a:cubicBezTo>
                <a:lnTo>
                  <a:pt x="603" y="10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619672" y="3530124"/>
            <a:ext cx="3052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Подача заявок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через </a:t>
            </a:r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сайт РПГУ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AAE68FD-F3D7-467B-8771-8FB41DB73C63}"/>
              </a:ext>
            </a:extLst>
          </p:cNvPr>
          <p:cNvSpPr txBox="1"/>
          <p:nvPr/>
        </p:nvSpPr>
        <p:spPr>
          <a:xfrm>
            <a:off x="1915062" y="3882772"/>
            <a:ext cx="2449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https://uslugi.mosreg.ru/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98375FC-2F09-4EFA-B2E7-E9D26F751329}"/>
              </a:ext>
            </a:extLst>
          </p:cNvPr>
          <p:cNvSpPr txBox="1"/>
          <p:nvPr/>
        </p:nvSpPr>
        <p:spPr>
          <a:xfrm>
            <a:off x="2101938" y="4255887"/>
            <a:ext cx="6380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по итогам решения конкурсной комиссии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475656" y="3200077"/>
            <a:ext cx="2972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Конкурсный отбор 2 раза в год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380038" y="2553166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Критерии отбора заявителей: </a:t>
            </a: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ea typeface="+mn-ea"/>
              <a:cs typeface="Golos Text" panose="020B0503020202020204" pitchFamily="34" charset="0"/>
            </a:endParaRP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Создание новых рабочих мест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Рост средней заработной платы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Увеличение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выручки и налоговых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отчислений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691680" y="2437607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Приоритетные заявители: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Ведение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деятельности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менее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года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Предприятия из отдаленных городских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округов</a:t>
            </a:r>
          </a:p>
        </p:txBody>
      </p:sp>
    </p:spTree>
    <p:extLst>
      <p:ext uri="{BB962C8B-B14F-4D97-AF65-F5344CB8AC3E}">
        <p14:creationId xmlns:p14="http://schemas.microsoft.com/office/powerpoint/2010/main" val="32414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E849E7A-21C3-4670-A3C0-F92BCB337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68356"/>
            <a:ext cx="3924944" cy="3895682"/>
          </a:xfrm>
          <a:prstGeom prst="rect">
            <a:avLst/>
          </a:prstGeom>
        </p:spPr>
      </p:pic>
      <p:sp>
        <p:nvSpPr>
          <p:cNvPr id="43" name="Freeform 7">
            <a:extLst>
              <a:ext uri="{FF2B5EF4-FFF2-40B4-BE49-F238E27FC236}">
                <a16:creationId xmlns="" xmlns:a16="http://schemas.microsoft.com/office/drawing/2014/main" id="{A3B1EA94-7B14-4E2D-BD08-21715F0BE050}"/>
              </a:ext>
            </a:extLst>
          </p:cNvPr>
          <p:cNvSpPr>
            <a:spLocks/>
          </p:cNvSpPr>
          <p:nvPr/>
        </p:nvSpPr>
        <p:spPr bwMode="auto">
          <a:xfrm>
            <a:off x="489556" y="3530124"/>
            <a:ext cx="5671198" cy="355533"/>
          </a:xfrm>
          <a:custGeom>
            <a:avLst/>
            <a:gdLst>
              <a:gd name="T0" fmla="*/ 1426 w 1426"/>
              <a:gd name="T1" fmla="*/ 523 h 533"/>
              <a:gd name="T2" fmla="*/ 1426 w 1426"/>
              <a:gd name="T3" fmla="*/ 7 h 533"/>
              <a:gd name="T4" fmla="*/ 1426 w 1426"/>
              <a:gd name="T5" fmla="*/ 0 h 533"/>
              <a:gd name="T6" fmla="*/ 0 w 1426"/>
              <a:gd name="T7" fmla="*/ 0 h 533"/>
              <a:gd name="T8" fmla="*/ 0 w 1426"/>
              <a:gd name="T9" fmla="*/ 7 h 533"/>
              <a:gd name="T10" fmla="*/ 0 w 1426"/>
              <a:gd name="T11" fmla="*/ 523 h 533"/>
              <a:gd name="T12" fmla="*/ 0 w 1426"/>
              <a:gd name="T13" fmla="*/ 533 h 533"/>
              <a:gd name="T14" fmla="*/ 1426 w 1426"/>
              <a:gd name="T15" fmla="*/ 533 h 533"/>
              <a:gd name="T16" fmla="*/ 1426 w 1426"/>
              <a:gd name="T17" fmla="*/ 52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6" h="533">
                <a:moveTo>
                  <a:pt x="1426" y="523"/>
                </a:moveTo>
                <a:lnTo>
                  <a:pt x="1426" y="7"/>
                </a:lnTo>
                <a:lnTo>
                  <a:pt x="1426" y="0"/>
                </a:lnTo>
                <a:lnTo>
                  <a:pt x="0" y="0"/>
                </a:lnTo>
                <a:lnTo>
                  <a:pt x="0" y="7"/>
                </a:lnTo>
                <a:lnTo>
                  <a:pt x="0" y="523"/>
                </a:lnTo>
                <a:lnTo>
                  <a:pt x="0" y="533"/>
                </a:lnTo>
                <a:lnTo>
                  <a:pt x="1426" y="533"/>
                </a:lnTo>
                <a:lnTo>
                  <a:pt x="1426" y="52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EA260912-9BD6-4791-A339-38A76B8C1339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5" name="Параллелограмм 34">
            <a:extLst>
              <a:ext uri="{FF2B5EF4-FFF2-40B4-BE49-F238E27FC236}">
                <a16:creationId xmlns="" xmlns:a16="http://schemas.microsoft.com/office/drawing/2014/main" id="{EF5C3F6E-E658-4F3C-B37A-67FCF81825E1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="" xmlns:a16="http://schemas.microsoft.com/office/drawing/2014/main" id="{53E78B5C-2A5E-4668-9B4A-FE503437D59B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Компенсация затрат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социальным предпринимателям 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Постановление 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Правительства МО от 25.10.2016 N 788/39</a:t>
            </a:r>
          </a:p>
        </p:txBody>
      </p:sp>
      <p:sp>
        <p:nvSpPr>
          <p:cNvPr id="37" name="TextBox 3">
            <a:extLst>
              <a:ext uri="{FF2B5EF4-FFF2-40B4-BE49-F238E27FC236}">
                <a16:creationId xmlns="" xmlns:a16="http://schemas.microsoft.com/office/drawing/2014/main" id="{D5177E88-8A6B-4BF7-909B-8106CF143CA0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26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38" name="TextBox 27">
            <a:extLst>
              <a:ext uri="{FF2B5EF4-FFF2-40B4-BE49-F238E27FC236}">
                <a16:creationId xmlns="" xmlns:a16="http://schemas.microsoft.com/office/drawing/2014/main" id="{50697FE3-8D5E-48AC-B8AD-593EE1F37DF2}"/>
              </a:ext>
            </a:extLst>
          </p:cNvPr>
          <p:cNvSpPr txBox="1"/>
          <p:nvPr/>
        </p:nvSpPr>
        <p:spPr>
          <a:xfrm>
            <a:off x="368406" y="1226398"/>
            <a:ext cx="8113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социально ориентированным субъектам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МСП до </a:t>
            </a:r>
            <a:r>
              <a:rPr lang="ru-RU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 млн </a:t>
            </a:r>
            <a:r>
              <a:rPr lang="ru-RU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аренду, ремонт, приобретение оборудования</a:t>
            </a:r>
          </a:p>
          <a:p>
            <a:endParaRPr lang="ru-RU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18E1696-7AF0-4E8D-A104-FE2BEDB68D5A}"/>
              </a:ext>
            </a:extLst>
          </p:cNvPr>
          <p:cNvSpPr/>
          <p:nvPr/>
        </p:nvSpPr>
        <p:spPr>
          <a:xfrm rot="5400000">
            <a:off x="-3363" y="1424642"/>
            <a:ext cx="579862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420492B4-93BC-4507-90CB-CFAF6C438474}"/>
              </a:ext>
            </a:extLst>
          </p:cNvPr>
          <p:cNvSpPr/>
          <p:nvPr/>
        </p:nvSpPr>
        <p:spPr>
          <a:xfrm>
            <a:off x="286568" y="1779662"/>
            <a:ext cx="874992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Основные условия 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Компенсация до </a:t>
            </a:r>
            <a:r>
              <a:rPr lang="ru-RU" sz="1000" b="1" dirty="0" smtClean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85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%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от фактически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произведенных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затрат, но не более </a:t>
            </a:r>
            <a:r>
              <a:rPr lang="ru-RU" sz="1000" b="1" dirty="0" smtClean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млн руб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.,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ясли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детей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3 лет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–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не более </a:t>
            </a:r>
            <a:r>
              <a:rPr lang="ru-RU" sz="1000" b="1" dirty="0" smtClean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млн руб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. </a:t>
            </a:r>
            <a:endParaRPr lang="ru-RU" sz="1000" dirty="0" smtClean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Предприятие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должно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войти в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перечень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социальных предприятий (заявка подается через офисы центров «Мой бизнес»)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="" xmlns:a16="http://schemas.microsoft.com/office/drawing/2014/main" id="{99D65E69-A9F9-4407-9F06-D066272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55" y="3182875"/>
            <a:ext cx="4514493" cy="34724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6">
            <a:extLst>
              <a:ext uri="{FF2B5EF4-FFF2-40B4-BE49-F238E27FC236}">
                <a16:creationId xmlns="" xmlns:a16="http://schemas.microsoft.com/office/drawing/2014/main" id="{D12E4E55-C1D4-42E2-8AF3-82ACF2052252}"/>
              </a:ext>
            </a:extLst>
          </p:cNvPr>
          <p:cNvSpPr>
            <a:spLocks/>
          </p:cNvSpPr>
          <p:nvPr/>
        </p:nvSpPr>
        <p:spPr bwMode="auto">
          <a:xfrm>
            <a:off x="489556" y="3885656"/>
            <a:ext cx="6818748" cy="356866"/>
          </a:xfrm>
          <a:custGeom>
            <a:avLst/>
            <a:gdLst>
              <a:gd name="T0" fmla="*/ 1426 w 1426"/>
              <a:gd name="T1" fmla="*/ 0 h 535"/>
              <a:gd name="T2" fmla="*/ 0 w 1426"/>
              <a:gd name="T3" fmla="*/ 0 h 535"/>
              <a:gd name="T4" fmla="*/ 0 w 1426"/>
              <a:gd name="T5" fmla="*/ 504 h 535"/>
              <a:gd name="T6" fmla="*/ 0 w 1426"/>
              <a:gd name="T7" fmla="*/ 535 h 535"/>
              <a:gd name="T8" fmla="*/ 1426 w 1426"/>
              <a:gd name="T9" fmla="*/ 535 h 535"/>
              <a:gd name="T10" fmla="*/ 1426 w 1426"/>
              <a:gd name="T11" fmla="*/ 504 h 535"/>
              <a:gd name="T12" fmla="*/ 1426 w 1426"/>
              <a:gd name="T13" fmla="*/ 0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6" h="535">
                <a:moveTo>
                  <a:pt x="1426" y="0"/>
                </a:moveTo>
                <a:lnTo>
                  <a:pt x="0" y="0"/>
                </a:lnTo>
                <a:lnTo>
                  <a:pt x="0" y="504"/>
                </a:lnTo>
                <a:lnTo>
                  <a:pt x="0" y="535"/>
                </a:lnTo>
                <a:lnTo>
                  <a:pt x="1426" y="535"/>
                </a:lnTo>
                <a:lnTo>
                  <a:pt x="1426" y="504"/>
                </a:lnTo>
                <a:lnTo>
                  <a:pt x="1426" y="0"/>
                </a:lnTo>
                <a:close/>
              </a:path>
            </a:pathLst>
          </a:custGeom>
          <a:solidFill>
            <a:srgbClr val="007CCC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5">
            <a:extLst>
              <a:ext uri="{FF2B5EF4-FFF2-40B4-BE49-F238E27FC236}">
                <a16:creationId xmlns="" xmlns:a16="http://schemas.microsoft.com/office/drawing/2014/main" id="{52136369-E416-4DC9-B929-4DCBE08FC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2" y="4227934"/>
            <a:ext cx="8021859" cy="364870"/>
          </a:xfrm>
          <a:prstGeom prst="rect">
            <a:avLst/>
          </a:prstGeom>
          <a:solidFill>
            <a:srgbClr val="0099E8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Freeform 9">
            <a:extLst>
              <a:ext uri="{FF2B5EF4-FFF2-40B4-BE49-F238E27FC236}">
                <a16:creationId xmlns="" xmlns:a16="http://schemas.microsoft.com/office/drawing/2014/main" id="{F9FFA1F4-9D79-4A16-8A15-EE921D1530DD}"/>
              </a:ext>
            </a:extLst>
          </p:cNvPr>
          <p:cNvSpPr>
            <a:spLocks noEditPoints="1"/>
          </p:cNvSpPr>
          <p:nvPr/>
        </p:nvSpPr>
        <p:spPr bwMode="auto">
          <a:xfrm>
            <a:off x="467544" y="2931790"/>
            <a:ext cx="997223" cy="1912400"/>
          </a:xfrm>
          <a:custGeom>
            <a:avLst/>
            <a:gdLst>
              <a:gd name="T0" fmla="*/ 539 w 630"/>
              <a:gd name="T1" fmla="*/ 0 h 1211"/>
              <a:gd name="T2" fmla="*/ 91 w 630"/>
              <a:gd name="T3" fmla="*/ 0 h 1211"/>
              <a:gd name="T4" fmla="*/ 0 w 630"/>
              <a:gd name="T5" fmla="*/ 91 h 1211"/>
              <a:gd name="T6" fmla="*/ 0 w 630"/>
              <a:gd name="T7" fmla="*/ 1120 h 1211"/>
              <a:gd name="T8" fmla="*/ 91 w 630"/>
              <a:gd name="T9" fmla="*/ 1211 h 1211"/>
              <a:gd name="T10" fmla="*/ 539 w 630"/>
              <a:gd name="T11" fmla="*/ 1211 h 1211"/>
              <a:gd name="T12" fmla="*/ 630 w 630"/>
              <a:gd name="T13" fmla="*/ 1120 h 1211"/>
              <a:gd name="T14" fmla="*/ 630 w 630"/>
              <a:gd name="T15" fmla="*/ 91 h 1211"/>
              <a:gd name="T16" fmla="*/ 539 w 630"/>
              <a:gd name="T17" fmla="*/ 0 h 1211"/>
              <a:gd name="T18" fmla="*/ 242 w 630"/>
              <a:gd name="T19" fmla="*/ 60 h 1211"/>
              <a:gd name="T20" fmla="*/ 388 w 630"/>
              <a:gd name="T21" fmla="*/ 60 h 1211"/>
              <a:gd name="T22" fmla="*/ 401 w 630"/>
              <a:gd name="T23" fmla="*/ 74 h 1211"/>
              <a:gd name="T24" fmla="*/ 388 w 630"/>
              <a:gd name="T25" fmla="*/ 87 h 1211"/>
              <a:gd name="T26" fmla="*/ 242 w 630"/>
              <a:gd name="T27" fmla="*/ 87 h 1211"/>
              <a:gd name="T28" fmla="*/ 228 w 630"/>
              <a:gd name="T29" fmla="*/ 74 h 1211"/>
              <a:gd name="T30" fmla="*/ 242 w 630"/>
              <a:gd name="T31" fmla="*/ 60 h 1211"/>
              <a:gd name="T32" fmla="*/ 315 w 630"/>
              <a:gd name="T33" fmla="*/ 1177 h 1211"/>
              <a:gd name="T34" fmla="*/ 267 w 630"/>
              <a:gd name="T35" fmla="*/ 1129 h 1211"/>
              <a:gd name="T36" fmla="*/ 315 w 630"/>
              <a:gd name="T37" fmla="*/ 1081 h 1211"/>
              <a:gd name="T38" fmla="*/ 363 w 630"/>
              <a:gd name="T39" fmla="*/ 1129 h 1211"/>
              <a:gd name="T40" fmla="*/ 315 w 630"/>
              <a:gd name="T41" fmla="*/ 1177 h 1211"/>
              <a:gd name="T42" fmla="*/ 603 w 630"/>
              <a:gd name="T43" fmla="*/ 1053 h 1211"/>
              <a:gd name="T44" fmla="*/ 27 w 630"/>
              <a:gd name="T45" fmla="*/ 1053 h 1211"/>
              <a:gd name="T46" fmla="*/ 27 w 630"/>
              <a:gd name="T47" fmla="*/ 158 h 1211"/>
              <a:gd name="T48" fmla="*/ 603 w 630"/>
              <a:gd name="T49" fmla="*/ 158 h 1211"/>
              <a:gd name="T50" fmla="*/ 603 w 630"/>
              <a:gd name="T51" fmla="*/ 1053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30" h="1211">
                <a:moveTo>
                  <a:pt x="539" y="0"/>
                </a:moveTo>
                <a:cubicBezTo>
                  <a:pt x="91" y="0"/>
                  <a:pt x="9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cubicBezTo>
                  <a:pt x="0" y="1120"/>
                  <a:pt x="0" y="1120"/>
                  <a:pt x="0" y="1120"/>
                </a:cubicBezTo>
                <a:cubicBezTo>
                  <a:pt x="0" y="1170"/>
                  <a:pt x="41" y="1211"/>
                  <a:pt x="91" y="1211"/>
                </a:cubicBezTo>
                <a:cubicBezTo>
                  <a:pt x="539" y="1211"/>
                  <a:pt x="539" y="1211"/>
                  <a:pt x="539" y="1211"/>
                </a:cubicBezTo>
                <a:cubicBezTo>
                  <a:pt x="589" y="1211"/>
                  <a:pt x="630" y="1170"/>
                  <a:pt x="630" y="1120"/>
                </a:cubicBezTo>
                <a:cubicBezTo>
                  <a:pt x="630" y="91"/>
                  <a:pt x="630" y="91"/>
                  <a:pt x="630" y="91"/>
                </a:cubicBezTo>
                <a:cubicBezTo>
                  <a:pt x="630" y="41"/>
                  <a:pt x="589" y="0"/>
                  <a:pt x="539" y="0"/>
                </a:cubicBezTo>
                <a:close/>
                <a:moveTo>
                  <a:pt x="242" y="60"/>
                </a:moveTo>
                <a:cubicBezTo>
                  <a:pt x="388" y="60"/>
                  <a:pt x="388" y="60"/>
                  <a:pt x="388" y="60"/>
                </a:cubicBezTo>
                <a:cubicBezTo>
                  <a:pt x="395" y="60"/>
                  <a:pt x="401" y="66"/>
                  <a:pt x="401" y="74"/>
                </a:cubicBezTo>
                <a:cubicBezTo>
                  <a:pt x="401" y="81"/>
                  <a:pt x="395" y="87"/>
                  <a:pt x="388" y="87"/>
                </a:cubicBezTo>
                <a:cubicBezTo>
                  <a:pt x="242" y="87"/>
                  <a:pt x="242" y="87"/>
                  <a:pt x="242" y="87"/>
                </a:cubicBezTo>
                <a:cubicBezTo>
                  <a:pt x="234" y="87"/>
                  <a:pt x="228" y="81"/>
                  <a:pt x="228" y="74"/>
                </a:cubicBezTo>
                <a:cubicBezTo>
                  <a:pt x="228" y="66"/>
                  <a:pt x="234" y="60"/>
                  <a:pt x="242" y="60"/>
                </a:cubicBezTo>
                <a:close/>
                <a:moveTo>
                  <a:pt x="315" y="1177"/>
                </a:moveTo>
                <a:cubicBezTo>
                  <a:pt x="289" y="1177"/>
                  <a:pt x="267" y="1155"/>
                  <a:pt x="267" y="1129"/>
                </a:cubicBezTo>
                <a:cubicBezTo>
                  <a:pt x="267" y="1103"/>
                  <a:pt x="289" y="1081"/>
                  <a:pt x="315" y="1081"/>
                </a:cubicBezTo>
                <a:cubicBezTo>
                  <a:pt x="341" y="1081"/>
                  <a:pt x="363" y="1103"/>
                  <a:pt x="363" y="1129"/>
                </a:cubicBezTo>
                <a:cubicBezTo>
                  <a:pt x="363" y="1155"/>
                  <a:pt x="341" y="1177"/>
                  <a:pt x="315" y="1177"/>
                </a:cubicBezTo>
                <a:close/>
                <a:moveTo>
                  <a:pt x="603" y="1053"/>
                </a:moveTo>
                <a:cubicBezTo>
                  <a:pt x="27" y="1053"/>
                  <a:pt x="27" y="1053"/>
                  <a:pt x="27" y="1053"/>
                </a:cubicBezTo>
                <a:cubicBezTo>
                  <a:pt x="27" y="158"/>
                  <a:pt x="27" y="158"/>
                  <a:pt x="27" y="158"/>
                </a:cubicBezTo>
                <a:cubicBezTo>
                  <a:pt x="603" y="158"/>
                  <a:pt x="603" y="158"/>
                  <a:pt x="603" y="158"/>
                </a:cubicBezTo>
                <a:lnTo>
                  <a:pt x="603" y="10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691680" y="3907870"/>
            <a:ext cx="3052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Подача заявок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через </a:t>
            </a:r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сайт РПГУ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AAE68FD-F3D7-467B-8771-8FB41DB73C63}"/>
              </a:ext>
            </a:extLst>
          </p:cNvPr>
          <p:cNvSpPr txBox="1"/>
          <p:nvPr/>
        </p:nvSpPr>
        <p:spPr>
          <a:xfrm>
            <a:off x="4661532" y="3910200"/>
            <a:ext cx="2117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https://uslugi.mosreg.ru/</a:t>
            </a:r>
            <a:endParaRPr lang="ru-RU" sz="1200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98375FC-2F09-4EFA-B2E7-E9D26F751329}"/>
              </a:ext>
            </a:extLst>
          </p:cNvPr>
          <p:cNvSpPr txBox="1"/>
          <p:nvPr/>
        </p:nvSpPr>
        <p:spPr>
          <a:xfrm>
            <a:off x="2101938" y="4255887"/>
            <a:ext cx="6380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по итогам решения конкурсной комиссии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510282" y="3560117"/>
            <a:ext cx="2852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Конкурсный отбор 1 раз в год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691680" y="2437607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Приоритетные заявители: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Ведение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деятельности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менее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года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Предприятия из отдаленных городских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округов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403648" y="3200077"/>
            <a:ext cx="3401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Войти в перечень соц. предприятий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380038" y="2427734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Критерии отбора заявителей: </a:t>
            </a: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ea typeface="+mn-ea"/>
              <a:cs typeface="Golos Text" panose="020B0503020202020204" pitchFamily="34" charset="0"/>
            </a:endParaRP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Создание новых рабочих мест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Рост средней заработной платы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Увеличение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выручки и налоговых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отчислений </a:t>
            </a:r>
          </a:p>
        </p:txBody>
      </p:sp>
    </p:spTree>
    <p:extLst>
      <p:ext uri="{BB962C8B-B14F-4D97-AF65-F5344CB8AC3E}">
        <p14:creationId xmlns:p14="http://schemas.microsoft.com/office/powerpoint/2010/main" val="40728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E849E7A-21C3-4670-A3C0-F92BCB337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68356"/>
            <a:ext cx="3924944" cy="3895682"/>
          </a:xfrm>
          <a:prstGeom prst="rect">
            <a:avLst/>
          </a:prstGeom>
        </p:spPr>
      </p:pic>
      <p:sp>
        <p:nvSpPr>
          <p:cNvPr id="43" name="Freeform 7">
            <a:extLst>
              <a:ext uri="{FF2B5EF4-FFF2-40B4-BE49-F238E27FC236}">
                <a16:creationId xmlns="" xmlns:a16="http://schemas.microsoft.com/office/drawing/2014/main" id="{A3B1EA94-7B14-4E2D-BD08-21715F0BE050}"/>
              </a:ext>
            </a:extLst>
          </p:cNvPr>
          <p:cNvSpPr>
            <a:spLocks/>
          </p:cNvSpPr>
          <p:nvPr/>
        </p:nvSpPr>
        <p:spPr bwMode="auto">
          <a:xfrm>
            <a:off x="489556" y="3530124"/>
            <a:ext cx="5671198" cy="355533"/>
          </a:xfrm>
          <a:custGeom>
            <a:avLst/>
            <a:gdLst>
              <a:gd name="T0" fmla="*/ 1426 w 1426"/>
              <a:gd name="T1" fmla="*/ 523 h 533"/>
              <a:gd name="T2" fmla="*/ 1426 w 1426"/>
              <a:gd name="T3" fmla="*/ 7 h 533"/>
              <a:gd name="T4" fmla="*/ 1426 w 1426"/>
              <a:gd name="T5" fmla="*/ 0 h 533"/>
              <a:gd name="T6" fmla="*/ 0 w 1426"/>
              <a:gd name="T7" fmla="*/ 0 h 533"/>
              <a:gd name="T8" fmla="*/ 0 w 1426"/>
              <a:gd name="T9" fmla="*/ 7 h 533"/>
              <a:gd name="T10" fmla="*/ 0 w 1426"/>
              <a:gd name="T11" fmla="*/ 523 h 533"/>
              <a:gd name="T12" fmla="*/ 0 w 1426"/>
              <a:gd name="T13" fmla="*/ 533 h 533"/>
              <a:gd name="T14" fmla="*/ 1426 w 1426"/>
              <a:gd name="T15" fmla="*/ 533 h 533"/>
              <a:gd name="T16" fmla="*/ 1426 w 1426"/>
              <a:gd name="T17" fmla="*/ 52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6" h="533">
                <a:moveTo>
                  <a:pt x="1426" y="523"/>
                </a:moveTo>
                <a:lnTo>
                  <a:pt x="1426" y="7"/>
                </a:lnTo>
                <a:lnTo>
                  <a:pt x="1426" y="0"/>
                </a:lnTo>
                <a:lnTo>
                  <a:pt x="0" y="0"/>
                </a:lnTo>
                <a:lnTo>
                  <a:pt x="0" y="7"/>
                </a:lnTo>
                <a:lnTo>
                  <a:pt x="0" y="523"/>
                </a:lnTo>
                <a:lnTo>
                  <a:pt x="0" y="533"/>
                </a:lnTo>
                <a:lnTo>
                  <a:pt x="1426" y="533"/>
                </a:lnTo>
                <a:lnTo>
                  <a:pt x="1426" y="52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EA260912-9BD6-4791-A339-38A76B8C1339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5" name="Параллелограмм 34">
            <a:extLst>
              <a:ext uri="{FF2B5EF4-FFF2-40B4-BE49-F238E27FC236}">
                <a16:creationId xmlns="" xmlns:a16="http://schemas.microsoft.com/office/drawing/2014/main" id="{EF5C3F6E-E658-4F3C-B37A-67FCF81825E1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="" xmlns:a16="http://schemas.microsoft.com/office/drawing/2014/main" id="{53E78B5C-2A5E-4668-9B4A-FE503437D59B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Предоставление грантов социальным предпринимателям 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Постановление 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Правительства МО от 25.10.2016 N 788/39</a:t>
            </a:r>
          </a:p>
        </p:txBody>
      </p:sp>
      <p:sp>
        <p:nvSpPr>
          <p:cNvPr id="37" name="TextBox 3">
            <a:extLst>
              <a:ext uri="{FF2B5EF4-FFF2-40B4-BE49-F238E27FC236}">
                <a16:creationId xmlns="" xmlns:a16="http://schemas.microsoft.com/office/drawing/2014/main" id="{D5177E88-8A6B-4BF7-909B-8106CF143CA0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27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38" name="TextBox 27">
            <a:extLst>
              <a:ext uri="{FF2B5EF4-FFF2-40B4-BE49-F238E27FC236}">
                <a16:creationId xmlns="" xmlns:a16="http://schemas.microsoft.com/office/drawing/2014/main" id="{50697FE3-8D5E-48AC-B8AD-593EE1F37DF2}"/>
              </a:ext>
            </a:extLst>
          </p:cNvPr>
          <p:cNvSpPr txBox="1"/>
          <p:nvPr/>
        </p:nvSpPr>
        <p:spPr>
          <a:xfrm>
            <a:off x="368406" y="982635"/>
            <a:ext cx="81138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Гранты социально ориентированным субъектам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МСП до </a:t>
            </a:r>
            <a:r>
              <a:rPr lang="ru-RU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500 тыс. рублей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ведение деятельности </a:t>
            </a:r>
            <a:r>
              <a:rPr lang="ru-RU" sz="12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(в </a:t>
            </a:r>
            <a:r>
              <a:rPr lang="ru-RU" sz="1200" b="1" dirty="0" err="1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т.ч</a:t>
            </a:r>
            <a:r>
              <a:rPr lang="ru-RU" sz="12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. аренду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, ремонт, инженерную </a:t>
            </a:r>
            <a:r>
              <a:rPr lang="ru-RU" sz="12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инфраструктуру, услуги связи, приобретение оргтехники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, переоборудование </a:t>
            </a:r>
            <a:r>
              <a:rPr lang="ru-RU" sz="12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транспорта для 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перевозки маломобильных групп </a:t>
            </a:r>
            <a:r>
              <a:rPr lang="ru-RU" sz="12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населения, оборудования и 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</a:t>
            </a:r>
            <a:r>
              <a:rPr lang="ru-RU" sz="1200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ырья, паушальный взнос)</a:t>
            </a:r>
            <a:endParaRPr lang="ru-RU" sz="1200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endParaRPr lang="ru-RU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420492B4-93BC-4507-90CB-CFAF6C438474}"/>
              </a:ext>
            </a:extLst>
          </p:cNvPr>
          <p:cNvSpPr/>
          <p:nvPr/>
        </p:nvSpPr>
        <p:spPr>
          <a:xfrm>
            <a:off x="286568" y="1851670"/>
            <a:ext cx="8749928" cy="1046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Основные условия 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Софинансирование </a:t>
            </a:r>
            <a:r>
              <a:rPr lang="ru-RU" sz="1000" b="1" dirty="0" smtClean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50%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 затрат, сумма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100 – 500 тыс. руб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.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Предприятие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должно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войти в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перечень социальных предприятий (заявка подается через офисы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центров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«Мой бизнес»)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Обучение по направлению осуществления деятельности в сфере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социального предпринимательства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не позднее чем за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 год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/>
            </a:r>
            <a:b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/>
            </a:r>
            <a:b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получения гранта 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 документов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признания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социальным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предприятием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 течение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 лет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после получения гранта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="" xmlns:a16="http://schemas.microsoft.com/office/drawing/2014/main" id="{99D65E69-A9F9-4407-9F06-D066272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55" y="3182875"/>
            <a:ext cx="4514493" cy="34724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6">
            <a:extLst>
              <a:ext uri="{FF2B5EF4-FFF2-40B4-BE49-F238E27FC236}">
                <a16:creationId xmlns="" xmlns:a16="http://schemas.microsoft.com/office/drawing/2014/main" id="{D12E4E55-C1D4-42E2-8AF3-82ACF2052252}"/>
              </a:ext>
            </a:extLst>
          </p:cNvPr>
          <p:cNvSpPr>
            <a:spLocks/>
          </p:cNvSpPr>
          <p:nvPr/>
        </p:nvSpPr>
        <p:spPr bwMode="auto">
          <a:xfrm>
            <a:off x="489556" y="3885656"/>
            <a:ext cx="6818748" cy="356866"/>
          </a:xfrm>
          <a:custGeom>
            <a:avLst/>
            <a:gdLst>
              <a:gd name="T0" fmla="*/ 1426 w 1426"/>
              <a:gd name="T1" fmla="*/ 0 h 535"/>
              <a:gd name="T2" fmla="*/ 0 w 1426"/>
              <a:gd name="T3" fmla="*/ 0 h 535"/>
              <a:gd name="T4" fmla="*/ 0 w 1426"/>
              <a:gd name="T5" fmla="*/ 504 h 535"/>
              <a:gd name="T6" fmla="*/ 0 w 1426"/>
              <a:gd name="T7" fmla="*/ 535 h 535"/>
              <a:gd name="T8" fmla="*/ 1426 w 1426"/>
              <a:gd name="T9" fmla="*/ 535 h 535"/>
              <a:gd name="T10" fmla="*/ 1426 w 1426"/>
              <a:gd name="T11" fmla="*/ 504 h 535"/>
              <a:gd name="T12" fmla="*/ 1426 w 1426"/>
              <a:gd name="T13" fmla="*/ 0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6" h="535">
                <a:moveTo>
                  <a:pt x="1426" y="0"/>
                </a:moveTo>
                <a:lnTo>
                  <a:pt x="0" y="0"/>
                </a:lnTo>
                <a:lnTo>
                  <a:pt x="0" y="504"/>
                </a:lnTo>
                <a:lnTo>
                  <a:pt x="0" y="535"/>
                </a:lnTo>
                <a:lnTo>
                  <a:pt x="1426" y="535"/>
                </a:lnTo>
                <a:lnTo>
                  <a:pt x="1426" y="504"/>
                </a:lnTo>
                <a:lnTo>
                  <a:pt x="1426" y="0"/>
                </a:lnTo>
                <a:close/>
              </a:path>
            </a:pathLst>
          </a:custGeom>
          <a:solidFill>
            <a:srgbClr val="007CCC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5">
            <a:extLst>
              <a:ext uri="{FF2B5EF4-FFF2-40B4-BE49-F238E27FC236}">
                <a16:creationId xmlns="" xmlns:a16="http://schemas.microsoft.com/office/drawing/2014/main" id="{52136369-E416-4DC9-B929-4DCBE08FC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560" y="4211734"/>
            <a:ext cx="8021859" cy="364870"/>
          </a:xfrm>
          <a:prstGeom prst="rect">
            <a:avLst/>
          </a:prstGeom>
          <a:solidFill>
            <a:srgbClr val="0099E8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Freeform 9">
            <a:extLst>
              <a:ext uri="{FF2B5EF4-FFF2-40B4-BE49-F238E27FC236}">
                <a16:creationId xmlns="" xmlns:a16="http://schemas.microsoft.com/office/drawing/2014/main" id="{F9FFA1F4-9D79-4A16-8A15-EE921D1530DD}"/>
              </a:ext>
            </a:extLst>
          </p:cNvPr>
          <p:cNvSpPr>
            <a:spLocks noEditPoints="1"/>
          </p:cNvSpPr>
          <p:nvPr/>
        </p:nvSpPr>
        <p:spPr bwMode="auto">
          <a:xfrm>
            <a:off x="467544" y="2931790"/>
            <a:ext cx="997223" cy="1912400"/>
          </a:xfrm>
          <a:custGeom>
            <a:avLst/>
            <a:gdLst>
              <a:gd name="T0" fmla="*/ 539 w 630"/>
              <a:gd name="T1" fmla="*/ 0 h 1211"/>
              <a:gd name="T2" fmla="*/ 91 w 630"/>
              <a:gd name="T3" fmla="*/ 0 h 1211"/>
              <a:gd name="T4" fmla="*/ 0 w 630"/>
              <a:gd name="T5" fmla="*/ 91 h 1211"/>
              <a:gd name="T6" fmla="*/ 0 w 630"/>
              <a:gd name="T7" fmla="*/ 1120 h 1211"/>
              <a:gd name="T8" fmla="*/ 91 w 630"/>
              <a:gd name="T9" fmla="*/ 1211 h 1211"/>
              <a:gd name="T10" fmla="*/ 539 w 630"/>
              <a:gd name="T11" fmla="*/ 1211 h 1211"/>
              <a:gd name="T12" fmla="*/ 630 w 630"/>
              <a:gd name="T13" fmla="*/ 1120 h 1211"/>
              <a:gd name="T14" fmla="*/ 630 w 630"/>
              <a:gd name="T15" fmla="*/ 91 h 1211"/>
              <a:gd name="T16" fmla="*/ 539 w 630"/>
              <a:gd name="T17" fmla="*/ 0 h 1211"/>
              <a:gd name="T18" fmla="*/ 242 w 630"/>
              <a:gd name="T19" fmla="*/ 60 h 1211"/>
              <a:gd name="T20" fmla="*/ 388 w 630"/>
              <a:gd name="T21" fmla="*/ 60 h 1211"/>
              <a:gd name="T22" fmla="*/ 401 w 630"/>
              <a:gd name="T23" fmla="*/ 74 h 1211"/>
              <a:gd name="T24" fmla="*/ 388 w 630"/>
              <a:gd name="T25" fmla="*/ 87 h 1211"/>
              <a:gd name="T26" fmla="*/ 242 w 630"/>
              <a:gd name="T27" fmla="*/ 87 h 1211"/>
              <a:gd name="T28" fmla="*/ 228 w 630"/>
              <a:gd name="T29" fmla="*/ 74 h 1211"/>
              <a:gd name="T30" fmla="*/ 242 w 630"/>
              <a:gd name="T31" fmla="*/ 60 h 1211"/>
              <a:gd name="T32" fmla="*/ 315 w 630"/>
              <a:gd name="T33" fmla="*/ 1177 h 1211"/>
              <a:gd name="T34" fmla="*/ 267 w 630"/>
              <a:gd name="T35" fmla="*/ 1129 h 1211"/>
              <a:gd name="T36" fmla="*/ 315 w 630"/>
              <a:gd name="T37" fmla="*/ 1081 h 1211"/>
              <a:gd name="T38" fmla="*/ 363 w 630"/>
              <a:gd name="T39" fmla="*/ 1129 h 1211"/>
              <a:gd name="T40" fmla="*/ 315 w 630"/>
              <a:gd name="T41" fmla="*/ 1177 h 1211"/>
              <a:gd name="T42" fmla="*/ 603 w 630"/>
              <a:gd name="T43" fmla="*/ 1053 h 1211"/>
              <a:gd name="T44" fmla="*/ 27 w 630"/>
              <a:gd name="T45" fmla="*/ 1053 h 1211"/>
              <a:gd name="T46" fmla="*/ 27 w 630"/>
              <a:gd name="T47" fmla="*/ 158 h 1211"/>
              <a:gd name="T48" fmla="*/ 603 w 630"/>
              <a:gd name="T49" fmla="*/ 158 h 1211"/>
              <a:gd name="T50" fmla="*/ 603 w 630"/>
              <a:gd name="T51" fmla="*/ 1053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30" h="1211">
                <a:moveTo>
                  <a:pt x="539" y="0"/>
                </a:moveTo>
                <a:cubicBezTo>
                  <a:pt x="91" y="0"/>
                  <a:pt x="9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cubicBezTo>
                  <a:pt x="0" y="1120"/>
                  <a:pt x="0" y="1120"/>
                  <a:pt x="0" y="1120"/>
                </a:cubicBezTo>
                <a:cubicBezTo>
                  <a:pt x="0" y="1170"/>
                  <a:pt x="41" y="1211"/>
                  <a:pt x="91" y="1211"/>
                </a:cubicBezTo>
                <a:cubicBezTo>
                  <a:pt x="539" y="1211"/>
                  <a:pt x="539" y="1211"/>
                  <a:pt x="539" y="1211"/>
                </a:cubicBezTo>
                <a:cubicBezTo>
                  <a:pt x="589" y="1211"/>
                  <a:pt x="630" y="1170"/>
                  <a:pt x="630" y="1120"/>
                </a:cubicBezTo>
                <a:cubicBezTo>
                  <a:pt x="630" y="91"/>
                  <a:pt x="630" y="91"/>
                  <a:pt x="630" y="91"/>
                </a:cubicBezTo>
                <a:cubicBezTo>
                  <a:pt x="630" y="41"/>
                  <a:pt x="589" y="0"/>
                  <a:pt x="539" y="0"/>
                </a:cubicBezTo>
                <a:close/>
                <a:moveTo>
                  <a:pt x="242" y="60"/>
                </a:moveTo>
                <a:cubicBezTo>
                  <a:pt x="388" y="60"/>
                  <a:pt x="388" y="60"/>
                  <a:pt x="388" y="60"/>
                </a:cubicBezTo>
                <a:cubicBezTo>
                  <a:pt x="395" y="60"/>
                  <a:pt x="401" y="66"/>
                  <a:pt x="401" y="74"/>
                </a:cubicBezTo>
                <a:cubicBezTo>
                  <a:pt x="401" y="81"/>
                  <a:pt x="395" y="87"/>
                  <a:pt x="388" y="87"/>
                </a:cubicBezTo>
                <a:cubicBezTo>
                  <a:pt x="242" y="87"/>
                  <a:pt x="242" y="87"/>
                  <a:pt x="242" y="87"/>
                </a:cubicBezTo>
                <a:cubicBezTo>
                  <a:pt x="234" y="87"/>
                  <a:pt x="228" y="81"/>
                  <a:pt x="228" y="74"/>
                </a:cubicBezTo>
                <a:cubicBezTo>
                  <a:pt x="228" y="66"/>
                  <a:pt x="234" y="60"/>
                  <a:pt x="242" y="60"/>
                </a:cubicBezTo>
                <a:close/>
                <a:moveTo>
                  <a:pt x="315" y="1177"/>
                </a:moveTo>
                <a:cubicBezTo>
                  <a:pt x="289" y="1177"/>
                  <a:pt x="267" y="1155"/>
                  <a:pt x="267" y="1129"/>
                </a:cubicBezTo>
                <a:cubicBezTo>
                  <a:pt x="267" y="1103"/>
                  <a:pt x="289" y="1081"/>
                  <a:pt x="315" y="1081"/>
                </a:cubicBezTo>
                <a:cubicBezTo>
                  <a:pt x="341" y="1081"/>
                  <a:pt x="363" y="1103"/>
                  <a:pt x="363" y="1129"/>
                </a:cubicBezTo>
                <a:cubicBezTo>
                  <a:pt x="363" y="1155"/>
                  <a:pt x="341" y="1177"/>
                  <a:pt x="315" y="1177"/>
                </a:cubicBezTo>
                <a:close/>
                <a:moveTo>
                  <a:pt x="603" y="1053"/>
                </a:moveTo>
                <a:cubicBezTo>
                  <a:pt x="27" y="1053"/>
                  <a:pt x="27" y="1053"/>
                  <a:pt x="27" y="1053"/>
                </a:cubicBezTo>
                <a:cubicBezTo>
                  <a:pt x="27" y="158"/>
                  <a:pt x="27" y="158"/>
                  <a:pt x="27" y="158"/>
                </a:cubicBezTo>
                <a:cubicBezTo>
                  <a:pt x="603" y="158"/>
                  <a:pt x="603" y="158"/>
                  <a:pt x="603" y="158"/>
                </a:cubicBezTo>
                <a:lnTo>
                  <a:pt x="603" y="10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AAE68FD-F3D7-467B-8771-8FB41DB73C63}"/>
              </a:ext>
            </a:extLst>
          </p:cNvPr>
          <p:cNvSpPr txBox="1"/>
          <p:nvPr/>
        </p:nvSpPr>
        <p:spPr>
          <a:xfrm>
            <a:off x="1893384" y="3923258"/>
            <a:ext cx="3470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https://uslugi.mosreg.ru/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98375FC-2F09-4EFA-B2E7-E9D26F751329}"/>
              </a:ext>
            </a:extLst>
          </p:cNvPr>
          <p:cNvSpPr txBox="1"/>
          <p:nvPr/>
        </p:nvSpPr>
        <p:spPr>
          <a:xfrm>
            <a:off x="2101938" y="4255887"/>
            <a:ext cx="6083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гранта по итогам решения конкурсной комиссии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510282" y="3560117"/>
            <a:ext cx="3052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Подача заявок через сайт РПГУ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403648" y="3200077"/>
            <a:ext cx="3401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Войти в перечень соц. предприятий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18E1696-7AF0-4E8D-A104-FE2BEDB68D5A}"/>
              </a:ext>
            </a:extLst>
          </p:cNvPr>
          <p:cNvSpPr/>
          <p:nvPr/>
        </p:nvSpPr>
        <p:spPr>
          <a:xfrm rot="5400000">
            <a:off x="-145480" y="1384575"/>
            <a:ext cx="864096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E849E7A-21C3-4670-A3C0-F92BCB337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47818"/>
            <a:ext cx="3924944" cy="3895682"/>
          </a:xfrm>
          <a:prstGeom prst="rect">
            <a:avLst/>
          </a:prstGeom>
        </p:spPr>
      </p:pic>
      <p:sp>
        <p:nvSpPr>
          <p:cNvPr id="43" name="Freeform 7">
            <a:extLst>
              <a:ext uri="{FF2B5EF4-FFF2-40B4-BE49-F238E27FC236}">
                <a16:creationId xmlns="" xmlns:a16="http://schemas.microsoft.com/office/drawing/2014/main" id="{A3B1EA94-7B14-4E2D-BD08-21715F0BE050}"/>
              </a:ext>
            </a:extLst>
          </p:cNvPr>
          <p:cNvSpPr>
            <a:spLocks/>
          </p:cNvSpPr>
          <p:nvPr/>
        </p:nvSpPr>
        <p:spPr bwMode="auto">
          <a:xfrm>
            <a:off x="489556" y="3530124"/>
            <a:ext cx="5671198" cy="355533"/>
          </a:xfrm>
          <a:custGeom>
            <a:avLst/>
            <a:gdLst>
              <a:gd name="T0" fmla="*/ 1426 w 1426"/>
              <a:gd name="T1" fmla="*/ 523 h 533"/>
              <a:gd name="T2" fmla="*/ 1426 w 1426"/>
              <a:gd name="T3" fmla="*/ 7 h 533"/>
              <a:gd name="T4" fmla="*/ 1426 w 1426"/>
              <a:gd name="T5" fmla="*/ 0 h 533"/>
              <a:gd name="T6" fmla="*/ 0 w 1426"/>
              <a:gd name="T7" fmla="*/ 0 h 533"/>
              <a:gd name="T8" fmla="*/ 0 w 1426"/>
              <a:gd name="T9" fmla="*/ 7 h 533"/>
              <a:gd name="T10" fmla="*/ 0 w 1426"/>
              <a:gd name="T11" fmla="*/ 523 h 533"/>
              <a:gd name="T12" fmla="*/ 0 w 1426"/>
              <a:gd name="T13" fmla="*/ 533 h 533"/>
              <a:gd name="T14" fmla="*/ 1426 w 1426"/>
              <a:gd name="T15" fmla="*/ 533 h 533"/>
              <a:gd name="T16" fmla="*/ 1426 w 1426"/>
              <a:gd name="T17" fmla="*/ 52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6" h="533">
                <a:moveTo>
                  <a:pt x="1426" y="523"/>
                </a:moveTo>
                <a:lnTo>
                  <a:pt x="1426" y="7"/>
                </a:lnTo>
                <a:lnTo>
                  <a:pt x="1426" y="0"/>
                </a:lnTo>
                <a:lnTo>
                  <a:pt x="0" y="0"/>
                </a:lnTo>
                <a:lnTo>
                  <a:pt x="0" y="7"/>
                </a:lnTo>
                <a:lnTo>
                  <a:pt x="0" y="523"/>
                </a:lnTo>
                <a:lnTo>
                  <a:pt x="0" y="533"/>
                </a:lnTo>
                <a:lnTo>
                  <a:pt x="1426" y="533"/>
                </a:lnTo>
                <a:lnTo>
                  <a:pt x="1426" y="52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EA260912-9BD6-4791-A339-38A76B8C1339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5" name="Параллелограмм 34">
            <a:extLst>
              <a:ext uri="{FF2B5EF4-FFF2-40B4-BE49-F238E27FC236}">
                <a16:creationId xmlns="" xmlns:a16="http://schemas.microsoft.com/office/drawing/2014/main" id="{EF5C3F6E-E658-4F3C-B37A-67FCF81825E1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="" xmlns:a16="http://schemas.microsoft.com/office/drawing/2014/main" id="{53E78B5C-2A5E-4668-9B4A-FE503437D59B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Компенсация затрат на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продвижение </a:t>
            </a:r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товаров, работ и услуг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на </a:t>
            </a:r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торговых площадка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Постановление 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Правительства МО от 25.10.2016 N 788/39</a:t>
            </a:r>
          </a:p>
        </p:txBody>
      </p:sp>
      <p:sp>
        <p:nvSpPr>
          <p:cNvPr id="37" name="TextBox 3">
            <a:extLst>
              <a:ext uri="{FF2B5EF4-FFF2-40B4-BE49-F238E27FC236}">
                <a16:creationId xmlns="" xmlns:a16="http://schemas.microsoft.com/office/drawing/2014/main" id="{D5177E88-8A6B-4BF7-909B-8106CF143CA0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28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38" name="TextBox 27">
            <a:extLst>
              <a:ext uri="{FF2B5EF4-FFF2-40B4-BE49-F238E27FC236}">
                <a16:creationId xmlns="" xmlns:a16="http://schemas.microsoft.com/office/drawing/2014/main" id="{50697FE3-8D5E-48AC-B8AD-593EE1F37DF2}"/>
              </a:ext>
            </a:extLst>
          </p:cNvPr>
          <p:cNvSpPr txBox="1"/>
          <p:nvPr/>
        </p:nvSpPr>
        <p:spPr>
          <a:xfrm>
            <a:off x="368406" y="1112426"/>
            <a:ext cx="8113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субъектам МСП и </a:t>
            </a:r>
            <a:r>
              <a:rPr lang="ru-RU" b="1" dirty="0" err="1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самозанятым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Московской области</a:t>
            </a:r>
            <a:b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до </a:t>
            </a:r>
            <a:r>
              <a:rPr lang="ru-RU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500 тыс. рублей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выхода на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торговые площадки</a:t>
            </a:r>
            <a:endParaRPr lang="ru-RU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endParaRPr lang="ru-RU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18E1696-7AF0-4E8D-A104-FE2BEDB68D5A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420492B4-93BC-4507-90CB-CFAF6C438474}"/>
              </a:ext>
            </a:extLst>
          </p:cNvPr>
          <p:cNvSpPr/>
          <p:nvPr/>
        </p:nvSpPr>
        <p:spPr>
          <a:xfrm>
            <a:off x="370738" y="1779662"/>
            <a:ext cx="8643848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Основные </a:t>
            </a:r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условия:</a:t>
            </a:r>
            <a:endParaRPr lang="ru-RU" sz="1000" dirty="0" smtClean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Реализация товаров собственного производства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Осуществление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деятельности в приоритетных отраслях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(производство, с</a:t>
            </a:r>
            <a:r>
              <a:rPr lang="en-US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/x)</a:t>
            </a:r>
            <a:endParaRPr lang="ru-RU" sz="1000" dirty="0" smtClean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Возмещаются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ea typeface="Arial"/>
                <a:cs typeface="Golos Text" panose="020B0503020202020204" pitchFamily="34" charset="0"/>
              </a:rPr>
              <a:t>50 %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затрат: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ea typeface="Arial"/>
                <a:cs typeface="Golos Text" panose="020B0503020202020204" pitchFamily="34" charset="0"/>
              </a:rPr>
              <a:t>комиссия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dirty="0" err="1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маркетплейсам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ea typeface="Arial"/>
                <a:cs typeface="Golos Text" panose="020B0503020202020204" pitchFamily="34" charset="0"/>
              </a:rPr>
              <a:t>+ </a:t>
            </a:r>
            <a:r>
              <a:rPr lang="ru-RU" sz="1000" b="1" dirty="0" smtClean="0">
                <a:solidFill>
                  <a:srgbClr val="002060"/>
                </a:solidFill>
                <a:latin typeface="Golos Text" panose="020B0503020202020204" pitchFamily="34" charset="0"/>
                <a:ea typeface="Arial"/>
                <a:cs typeface="Golos Text" panose="020B0503020202020204" pitchFamily="34" charset="0"/>
              </a:rPr>
              <a:t>продвижение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товаров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</a:t>
            </a:r>
            <a:r>
              <a:rPr lang="ru-RU" sz="1000" dirty="0" err="1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маркетплейсах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="" xmlns:a16="http://schemas.microsoft.com/office/drawing/2014/main" id="{99D65E69-A9F9-4407-9F06-D066272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55" y="3182875"/>
            <a:ext cx="4514493" cy="34724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6">
            <a:extLst>
              <a:ext uri="{FF2B5EF4-FFF2-40B4-BE49-F238E27FC236}">
                <a16:creationId xmlns="" xmlns:a16="http://schemas.microsoft.com/office/drawing/2014/main" id="{D12E4E55-C1D4-42E2-8AF3-82ACF2052252}"/>
              </a:ext>
            </a:extLst>
          </p:cNvPr>
          <p:cNvSpPr>
            <a:spLocks/>
          </p:cNvSpPr>
          <p:nvPr/>
        </p:nvSpPr>
        <p:spPr bwMode="auto">
          <a:xfrm>
            <a:off x="489556" y="3885656"/>
            <a:ext cx="6818748" cy="356866"/>
          </a:xfrm>
          <a:custGeom>
            <a:avLst/>
            <a:gdLst>
              <a:gd name="T0" fmla="*/ 1426 w 1426"/>
              <a:gd name="T1" fmla="*/ 0 h 535"/>
              <a:gd name="T2" fmla="*/ 0 w 1426"/>
              <a:gd name="T3" fmla="*/ 0 h 535"/>
              <a:gd name="T4" fmla="*/ 0 w 1426"/>
              <a:gd name="T5" fmla="*/ 504 h 535"/>
              <a:gd name="T6" fmla="*/ 0 w 1426"/>
              <a:gd name="T7" fmla="*/ 535 h 535"/>
              <a:gd name="T8" fmla="*/ 1426 w 1426"/>
              <a:gd name="T9" fmla="*/ 535 h 535"/>
              <a:gd name="T10" fmla="*/ 1426 w 1426"/>
              <a:gd name="T11" fmla="*/ 504 h 535"/>
              <a:gd name="T12" fmla="*/ 1426 w 1426"/>
              <a:gd name="T13" fmla="*/ 0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26" h="535">
                <a:moveTo>
                  <a:pt x="1426" y="0"/>
                </a:moveTo>
                <a:lnTo>
                  <a:pt x="0" y="0"/>
                </a:lnTo>
                <a:lnTo>
                  <a:pt x="0" y="504"/>
                </a:lnTo>
                <a:lnTo>
                  <a:pt x="0" y="535"/>
                </a:lnTo>
                <a:lnTo>
                  <a:pt x="1426" y="535"/>
                </a:lnTo>
                <a:lnTo>
                  <a:pt x="1426" y="504"/>
                </a:lnTo>
                <a:lnTo>
                  <a:pt x="1426" y="0"/>
                </a:lnTo>
                <a:close/>
              </a:path>
            </a:pathLst>
          </a:custGeom>
          <a:solidFill>
            <a:srgbClr val="007CCC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Rectangle 5">
            <a:extLst>
              <a:ext uri="{FF2B5EF4-FFF2-40B4-BE49-F238E27FC236}">
                <a16:creationId xmlns="" xmlns:a16="http://schemas.microsoft.com/office/drawing/2014/main" id="{52136369-E416-4DC9-B929-4DCBE08FC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2" y="4227934"/>
            <a:ext cx="8021859" cy="364870"/>
          </a:xfrm>
          <a:prstGeom prst="rect">
            <a:avLst/>
          </a:prstGeom>
          <a:solidFill>
            <a:srgbClr val="0099E8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Freeform 9">
            <a:extLst>
              <a:ext uri="{FF2B5EF4-FFF2-40B4-BE49-F238E27FC236}">
                <a16:creationId xmlns="" xmlns:a16="http://schemas.microsoft.com/office/drawing/2014/main" id="{F9FFA1F4-9D79-4A16-8A15-EE921D1530DD}"/>
              </a:ext>
            </a:extLst>
          </p:cNvPr>
          <p:cNvSpPr>
            <a:spLocks noEditPoints="1"/>
          </p:cNvSpPr>
          <p:nvPr/>
        </p:nvSpPr>
        <p:spPr bwMode="auto">
          <a:xfrm>
            <a:off x="467544" y="2931790"/>
            <a:ext cx="997223" cy="1912400"/>
          </a:xfrm>
          <a:custGeom>
            <a:avLst/>
            <a:gdLst>
              <a:gd name="T0" fmla="*/ 539 w 630"/>
              <a:gd name="T1" fmla="*/ 0 h 1211"/>
              <a:gd name="T2" fmla="*/ 91 w 630"/>
              <a:gd name="T3" fmla="*/ 0 h 1211"/>
              <a:gd name="T4" fmla="*/ 0 w 630"/>
              <a:gd name="T5" fmla="*/ 91 h 1211"/>
              <a:gd name="T6" fmla="*/ 0 w 630"/>
              <a:gd name="T7" fmla="*/ 1120 h 1211"/>
              <a:gd name="T8" fmla="*/ 91 w 630"/>
              <a:gd name="T9" fmla="*/ 1211 h 1211"/>
              <a:gd name="T10" fmla="*/ 539 w 630"/>
              <a:gd name="T11" fmla="*/ 1211 h 1211"/>
              <a:gd name="T12" fmla="*/ 630 w 630"/>
              <a:gd name="T13" fmla="*/ 1120 h 1211"/>
              <a:gd name="T14" fmla="*/ 630 w 630"/>
              <a:gd name="T15" fmla="*/ 91 h 1211"/>
              <a:gd name="T16" fmla="*/ 539 w 630"/>
              <a:gd name="T17" fmla="*/ 0 h 1211"/>
              <a:gd name="T18" fmla="*/ 242 w 630"/>
              <a:gd name="T19" fmla="*/ 60 h 1211"/>
              <a:gd name="T20" fmla="*/ 388 w 630"/>
              <a:gd name="T21" fmla="*/ 60 h 1211"/>
              <a:gd name="T22" fmla="*/ 401 w 630"/>
              <a:gd name="T23" fmla="*/ 74 h 1211"/>
              <a:gd name="T24" fmla="*/ 388 w 630"/>
              <a:gd name="T25" fmla="*/ 87 h 1211"/>
              <a:gd name="T26" fmla="*/ 242 w 630"/>
              <a:gd name="T27" fmla="*/ 87 h 1211"/>
              <a:gd name="T28" fmla="*/ 228 w 630"/>
              <a:gd name="T29" fmla="*/ 74 h 1211"/>
              <a:gd name="T30" fmla="*/ 242 w 630"/>
              <a:gd name="T31" fmla="*/ 60 h 1211"/>
              <a:gd name="T32" fmla="*/ 315 w 630"/>
              <a:gd name="T33" fmla="*/ 1177 h 1211"/>
              <a:gd name="T34" fmla="*/ 267 w 630"/>
              <a:gd name="T35" fmla="*/ 1129 h 1211"/>
              <a:gd name="T36" fmla="*/ 315 w 630"/>
              <a:gd name="T37" fmla="*/ 1081 h 1211"/>
              <a:gd name="T38" fmla="*/ 363 w 630"/>
              <a:gd name="T39" fmla="*/ 1129 h 1211"/>
              <a:gd name="T40" fmla="*/ 315 w 630"/>
              <a:gd name="T41" fmla="*/ 1177 h 1211"/>
              <a:gd name="T42" fmla="*/ 603 w 630"/>
              <a:gd name="T43" fmla="*/ 1053 h 1211"/>
              <a:gd name="T44" fmla="*/ 27 w 630"/>
              <a:gd name="T45" fmla="*/ 1053 h 1211"/>
              <a:gd name="T46" fmla="*/ 27 w 630"/>
              <a:gd name="T47" fmla="*/ 158 h 1211"/>
              <a:gd name="T48" fmla="*/ 603 w 630"/>
              <a:gd name="T49" fmla="*/ 158 h 1211"/>
              <a:gd name="T50" fmla="*/ 603 w 630"/>
              <a:gd name="T51" fmla="*/ 1053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30" h="1211">
                <a:moveTo>
                  <a:pt x="539" y="0"/>
                </a:moveTo>
                <a:cubicBezTo>
                  <a:pt x="91" y="0"/>
                  <a:pt x="9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cubicBezTo>
                  <a:pt x="0" y="1120"/>
                  <a:pt x="0" y="1120"/>
                  <a:pt x="0" y="1120"/>
                </a:cubicBezTo>
                <a:cubicBezTo>
                  <a:pt x="0" y="1170"/>
                  <a:pt x="41" y="1211"/>
                  <a:pt x="91" y="1211"/>
                </a:cubicBezTo>
                <a:cubicBezTo>
                  <a:pt x="539" y="1211"/>
                  <a:pt x="539" y="1211"/>
                  <a:pt x="539" y="1211"/>
                </a:cubicBezTo>
                <a:cubicBezTo>
                  <a:pt x="589" y="1211"/>
                  <a:pt x="630" y="1170"/>
                  <a:pt x="630" y="1120"/>
                </a:cubicBezTo>
                <a:cubicBezTo>
                  <a:pt x="630" y="91"/>
                  <a:pt x="630" y="91"/>
                  <a:pt x="630" y="91"/>
                </a:cubicBezTo>
                <a:cubicBezTo>
                  <a:pt x="630" y="41"/>
                  <a:pt x="589" y="0"/>
                  <a:pt x="539" y="0"/>
                </a:cubicBezTo>
                <a:close/>
                <a:moveTo>
                  <a:pt x="242" y="60"/>
                </a:moveTo>
                <a:cubicBezTo>
                  <a:pt x="388" y="60"/>
                  <a:pt x="388" y="60"/>
                  <a:pt x="388" y="60"/>
                </a:cubicBezTo>
                <a:cubicBezTo>
                  <a:pt x="395" y="60"/>
                  <a:pt x="401" y="66"/>
                  <a:pt x="401" y="74"/>
                </a:cubicBezTo>
                <a:cubicBezTo>
                  <a:pt x="401" y="81"/>
                  <a:pt x="395" y="87"/>
                  <a:pt x="388" y="87"/>
                </a:cubicBezTo>
                <a:cubicBezTo>
                  <a:pt x="242" y="87"/>
                  <a:pt x="242" y="87"/>
                  <a:pt x="242" y="87"/>
                </a:cubicBezTo>
                <a:cubicBezTo>
                  <a:pt x="234" y="87"/>
                  <a:pt x="228" y="81"/>
                  <a:pt x="228" y="74"/>
                </a:cubicBezTo>
                <a:cubicBezTo>
                  <a:pt x="228" y="66"/>
                  <a:pt x="234" y="60"/>
                  <a:pt x="242" y="60"/>
                </a:cubicBezTo>
                <a:close/>
                <a:moveTo>
                  <a:pt x="315" y="1177"/>
                </a:moveTo>
                <a:cubicBezTo>
                  <a:pt x="289" y="1177"/>
                  <a:pt x="267" y="1155"/>
                  <a:pt x="267" y="1129"/>
                </a:cubicBezTo>
                <a:cubicBezTo>
                  <a:pt x="267" y="1103"/>
                  <a:pt x="289" y="1081"/>
                  <a:pt x="315" y="1081"/>
                </a:cubicBezTo>
                <a:cubicBezTo>
                  <a:pt x="341" y="1081"/>
                  <a:pt x="363" y="1103"/>
                  <a:pt x="363" y="1129"/>
                </a:cubicBezTo>
                <a:cubicBezTo>
                  <a:pt x="363" y="1155"/>
                  <a:pt x="341" y="1177"/>
                  <a:pt x="315" y="1177"/>
                </a:cubicBezTo>
                <a:close/>
                <a:moveTo>
                  <a:pt x="603" y="1053"/>
                </a:moveTo>
                <a:cubicBezTo>
                  <a:pt x="27" y="1053"/>
                  <a:pt x="27" y="1053"/>
                  <a:pt x="27" y="1053"/>
                </a:cubicBezTo>
                <a:cubicBezTo>
                  <a:pt x="27" y="158"/>
                  <a:pt x="27" y="158"/>
                  <a:pt x="27" y="158"/>
                </a:cubicBezTo>
                <a:cubicBezTo>
                  <a:pt x="603" y="158"/>
                  <a:pt x="603" y="158"/>
                  <a:pt x="603" y="158"/>
                </a:cubicBezTo>
                <a:lnTo>
                  <a:pt x="603" y="105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619672" y="3530124"/>
            <a:ext cx="3052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Подача заявок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через </a:t>
            </a:r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сайт РПГУ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AAE68FD-F3D7-467B-8771-8FB41DB73C63}"/>
              </a:ext>
            </a:extLst>
          </p:cNvPr>
          <p:cNvSpPr txBox="1"/>
          <p:nvPr/>
        </p:nvSpPr>
        <p:spPr>
          <a:xfrm>
            <a:off x="1915062" y="3882772"/>
            <a:ext cx="2449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https://uslugi.mosreg.ru/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98375FC-2F09-4EFA-B2E7-E9D26F751329}"/>
              </a:ext>
            </a:extLst>
          </p:cNvPr>
          <p:cNvSpPr txBox="1"/>
          <p:nvPr/>
        </p:nvSpPr>
        <p:spPr>
          <a:xfrm>
            <a:off x="2101938" y="4255887"/>
            <a:ext cx="6380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по итогам решения конкурсной комиссии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BFDCFBA-33DC-4D60-9A68-444092CB6884}"/>
              </a:ext>
            </a:extLst>
          </p:cNvPr>
          <p:cNvSpPr txBox="1"/>
          <p:nvPr/>
        </p:nvSpPr>
        <p:spPr>
          <a:xfrm>
            <a:off x="1475656" y="3200077"/>
            <a:ext cx="2852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Конкурсный отбор </a:t>
            </a:r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раз в год</a:t>
            </a:r>
            <a:endParaRPr lang="ru-RU" b="1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543600" y="2615301"/>
            <a:ext cx="3600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Приоритетные </a:t>
            </a:r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заявители</a:t>
            </a:r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:</a:t>
            </a: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ea typeface="+mn-ea"/>
              <a:cs typeface="Golos Text" panose="020B0503020202020204" pitchFamily="34" charset="0"/>
            </a:endParaRP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err="1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Самозанятые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и </a:t>
            </a:r>
            <a:r>
              <a:rPr lang="ru-RU" sz="1000" dirty="0" err="1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микропредприятия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ea typeface="+mn-ea"/>
              <a:cs typeface="Golos Text" panose="020B0503020202020204" pitchFamily="34" charset="0"/>
            </a:endParaRP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Предприятия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из отдаленных городских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округов</a:t>
            </a:r>
          </a:p>
          <a:p>
            <a:pPr marL="171450" indent="-17145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Выход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торговые площадки в текущем году </a:t>
            </a:r>
          </a:p>
          <a:p>
            <a:pPr>
              <a:lnSpc>
                <a:spcPct val="50000"/>
              </a:lnSpc>
              <a:spcBef>
                <a:spcPts val="600"/>
              </a:spcBef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ea typeface="+mn-ea"/>
              <a:cs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2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E849E7A-21C3-4670-A3C0-F92BCB337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2338" y="1212649"/>
            <a:ext cx="3924944" cy="3895682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EA260912-9BD6-4791-A339-38A76B8C1339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5" name="Параллелограмм 34">
            <a:extLst>
              <a:ext uri="{FF2B5EF4-FFF2-40B4-BE49-F238E27FC236}">
                <a16:creationId xmlns="" xmlns:a16="http://schemas.microsoft.com/office/drawing/2014/main" id="{EF5C3F6E-E658-4F3C-B37A-67FCF81825E1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="" xmlns:a16="http://schemas.microsoft.com/office/drawing/2014/main" id="{53E78B5C-2A5E-4668-9B4A-FE503437D59B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Компенсация </a:t>
            </a:r>
            <a:r>
              <a:rPr lang="ru-RU" b="1" dirty="0" smtClean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% </a:t>
            </a:r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ставки по кредитам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Постановление Правительства МО от 25.10.2016 N 788/39</a:t>
            </a:r>
          </a:p>
        </p:txBody>
      </p:sp>
      <p:sp>
        <p:nvSpPr>
          <p:cNvPr id="37" name="TextBox 3">
            <a:extLst>
              <a:ext uri="{FF2B5EF4-FFF2-40B4-BE49-F238E27FC236}">
                <a16:creationId xmlns="" xmlns:a16="http://schemas.microsoft.com/office/drawing/2014/main" id="{D5177E88-8A6B-4BF7-909B-8106CF143CA0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29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38" name="TextBox 27">
            <a:extLst>
              <a:ext uri="{FF2B5EF4-FFF2-40B4-BE49-F238E27FC236}">
                <a16:creationId xmlns="" xmlns:a16="http://schemas.microsoft.com/office/drawing/2014/main" id="{50697FE3-8D5E-48AC-B8AD-593EE1F37DF2}"/>
              </a:ext>
            </a:extLst>
          </p:cNvPr>
          <p:cNvSpPr txBox="1"/>
          <p:nvPr/>
        </p:nvSpPr>
        <p:spPr>
          <a:xfrm>
            <a:off x="368406" y="1112426"/>
            <a:ext cx="811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Субсидии кредитным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организациям,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предоставляющим кредиты </a:t>
            </a:r>
            <a:b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льготной процентной ставке субъектам МСП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 области</a:t>
            </a:r>
            <a:endParaRPr lang="ru-RU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18E1696-7AF0-4E8D-A104-FE2BEDB68D5A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420492B4-93BC-4507-90CB-CFAF6C438474}"/>
              </a:ext>
            </a:extLst>
          </p:cNvPr>
          <p:cNvSpPr/>
          <p:nvPr/>
        </p:nvSpPr>
        <p:spPr>
          <a:xfrm>
            <a:off x="251520" y="1698551"/>
            <a:ext cx="8643848" cy="1461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Основные условия </a:t>
            </a:r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:</a:t>
            </a:r>
          </a:p>
          <a:p>
            <a:pPr marL="171450" indent="-171450" defTabSz="36000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Осуществление деятельности в отраслях:</a:t>
            </a:r>
          </a:p>
          <a:p>
            <a:pPr marL="358775" indent="-176213" defTabSz="360000">
              <a:lnSpc>
                <a:spcPct val="5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000" dirty="0">
                <a:solidFill>
                  <a:srgbClr val="C00000"/>
                </a:solidFill>
                <a:latin typeface="Golos Text" panose="020B0503020202020204" pitchFamily="34" charset="0"/>
                <a:ea typeface="Arial"/>
                <a:cs typeface="Golos Text" panose="020B0503020202020204" pitchFamily="34" charset="0"/>
              </a:rPr>
              <a:t>обрабатывающее производство;</a:t>
            </a:r>
          </a:p>
          <a:p>
            <a:pPr marL="358775" indent="-176213" defTabSz="360000">
              <a:lnSpc>
                <a:spcPct val="5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000" dirty="0">
                <a:solidFill>
                  <a:srgbClr val="C00000"/>
                </a:solidFill>
                <a:latin typeface="Golos Text" panose="020B0503020202020204" pitchFamily="34" charset="0"/>
                <a:ea typeface="Arial"/>
                <a:cs typeface="Golos Text" panose="020B0503020202020204" pitchFamily="34" charset="0"/>
              </a:rPr>
              <a:t>туризм, гостиницы, общепит;</a:t>
            </a:r>
          </a:p>
          <a:p>
            <a:pPr marL="358775" indent="-176213" defTabSz="360000">
              <a:lnSpc>
                <a:spcPct val="5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000" dirty="0">
                <a:solidFill>
                  <a:srgbClr val="C00000"/>
                </a:solidFill>
                <a:latin typeface="Golos Text" panose="020B0503020202020204" pitchFamily="34" charset="0"/>
                <a:ea typeface="Arial"/>
                <a:cs typeface="Golos Text" panose="020B0503020202020204" pitchFamily="34" charset="0"/>
              </a:rPr>
              <a:t>в области информации и связи;</a:t>
            </a:r>
          </a:p>
          <a:p>
            <a:pPr marL="358775" indent="-176213" defTabSz="360000">
              <a:lnSpc>
                <a:spcPct val="5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000" dirty="0">
                <a:solidFill>
                  <a:srgbClr val="C00000"/>
                </a:solidFill>
                <a:latin typeface="Golos Text" panose="020B0503020202020204" pitchFamily="34" charset="0"/>
                <a:ea typeface="Arial"/>
                <a:cs typeface="Golos Text" panose="020B0503020202020204" pitchFamily="34" charset="0"/>
              </a:rPr>
              <a:t>транспортировка и </a:t>
            </a:r>
            <a:r>
              <a:rPr lang="ru-RU" sz="1000" dirty="0" smtClean="0">
                <a:solidFill>
                  <a:srgbClr val="C00000"/>
                </a:solidFill>
                <a:latin typeface="Golos Text" panose="020B0503020202020204" pitchFamily="34" charset="0"/>
                <a:ea typeface="Arial"/>
                <a:cs typeface="Golos Text" panose="020B0503020202020204" pitchFamily="34" charset="0"/>
              </a:rPr>
              <a:t>хранение</a:t>
            </a:r>
          </a:p>
          <a:p>
            <a:pPr marL="182562" defTabSz="360000">
              <a:lnSpc>
                <a:spcPct val="50000"/>
              </a:lnSpc>
              <a:spcBef>
                <a:spcPts val="600"/>
              </a:spcBef>
            </a:pPr>
            <a:endParaRPr lang="ru-RU" sz="1000" dirty="0" smtClean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923678"/>
            <a:ext cx="59046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36000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Кредит на развитие деятельности от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 до 100 млн руб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.</a:t>
            </a:r>
          </a:p>
          <a:p>
            <a:pPr marL="171450" indent="-171450" defTabSz="36000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Размер компенсации % ставки 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–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4,5 </a:t>
            </a:r>
            <a:r>
              <a:rPr lang="ru-RU" sz="1000" b="1" dirty="0" smtClean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%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(см. актуальную ставку рефинансирования)</a:t>
            </a:r>
          </a:p>
          <a:p>
            <a:pPr marL="171450" indent="-171450" defTabSz="36000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Льготный % -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год, для удаленных территорий  -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года</a:t>
            </a:r>
          </a:p>
          <a:p>
            <a:pPr marL="171450" indent="-171450" defTabSz="36000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Численность сотрудников не менее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 чел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. </a:t>
            </a:r>
          </a:p>
          <a:p>
            <a:pPr marL="171450" indent="-171450" defTabSz="360000">
              <a:lnSpc>
                <a:spcPct val="50000"/>
              </a:lnSpc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Сохранение занятости не менее </a:t>
            </a:r>
            <a:r>
              <a:rPr lang="ru-RU" sz="10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90 %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50960187"/>
              </p:ext>
            </p:extLst>
          </p:nvPr>
        </p:nvGraphicFramePr>
        <p:xfrm>
          <a:off x="323555" y="2931790"/>
          <a:ext cx="3840088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563888" y="2698825"/>
            <a:ext cx="3080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! </a:t>
            </a:r>
            <a:r>
              <a:rPr lang="ru-RU" sz="11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Предприниматель сразу </a:t>
            </a:r>
            <a:br>
              <a:rPr lang="ru-RU" sz="11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ru-RU" sz="11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платит пониженную ставку по кредиту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84892" y="3300564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Требования к банкам-агентам: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лицензии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Соблюдение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обязательных нормативов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ЦБ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структурных подразделений в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Опыт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кредитования МСП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не менее 2 лет</a:t>
            </a:r>
          </a:p>
          <a:p>
            <a:pPr marL="171450" indent="-171450">
              <a:buFont typeface="Symbol" panose="05050102010706020507" pitchFamily="18" charset="2"/>
              <a:buChar char="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Размер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собственного капитала более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100 </a:t>
            </a:r>
            <a:r>
              <a:rPr lang="ru-RU" sz="1000" b="1" dirty="0" smtClean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млрд руб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.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4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B1CA9A35-9BE9-49A8-8AF0-AB2354FA4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3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EFAAB10C-697A-42EA-82AA-2C777C7C6B50}"/>
              </a:ext>
            </a:extLst>
          </p:cNvPr>
          <p:cNvSpPr/>
          <p:nvPr/>
        </p:nvSpPr>
        <p:spPr>
          <a:xfrm>
            <a:off x="-3" y="-2236"/>
            <a:ext cx="9144002" cy="5145736"/>
          </a:xfrm>
          <a:prstGeom prst="rect">
            <a:avLst/>
          </a:prstGeom>
          <a:solidFill>
            <a:srgbClr val="002D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01659E9-CD20-4FAE-B905-04512DECE98E}"/>
              </a:ext>
            </a:extLst>
          </p:cNvPr>
          <p:cNvSpPr txBox="1"/>
          <p:nvPr/>
        </p:nvSpPr>
        <p:spPr>
          <a:xfrm>
            <a:off x="7746574" y="525909"/>
            <a:ext cx="1616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ПРАВИТЕЛЬСТВО</a:t>
            </a:r>
          </a:p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</a:t>
            </a:r>
          </a:p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ОБЛАСТИ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1D1D85DB-24B1-4FDA-AC34-D0BAADFCC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7" y="195486"/>
            <a:ext cx="1661975" cy="7395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5486"/>
            <a:ext cx="991134" cy="79290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134AF883-495D-4BE7-A26E-DDE9E4821963}"/>
              </a:ext>
            </a:extLst>
          </p:cNvPr>
          <p:cNvSpPr/>
          <p:nvPr/>
        </p:nvSpPr>
        <p:spPr>
          <a:xfrm flipV="1">
            <a:off x="-1141" y="1347614"/>
            <a:ext cx="2123728" cy="45719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71F9AC4A-13F8-4E27-9003-E89E5C5CAD16}"/>
              </a:ext>
            </a:extLst>
          </p:cNvPr>
          <p:cNvSpPr/>
          <p:nvPr/>
        </p:nvSpPr>
        <p:spPr>
          <a:xfrm flipV="1">
            <a:off x="7134787" y="3939902"/>
            <a:ext cx="2009213" cy="45719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TextBox 1">
            <a:extLst>
              <a:ext uri="{FF2B5EF4-FFF2-40B4-BE49-F238E27FC236}">
                <a16:creationId xmlns="" xmlns:a16="http://schemas.microsoft.com/office/drawing/2014/main" id="{6E17EBAB-E46E-4551-B1A3-B852059A7D38}"/>
              </a:ext>
            </a:extLst>
          </p:cNvPr>
          <p:cNvSpPr txBox="1"/>
          <p:nvPr/>
        </p:nvSpPr>
        <p:spPr>
          <a:xfrm>
            <a:off x="1331640" y="1995686"/>
            <a:ext cx="6711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Меры поддержки промышленности</a:t>
            </a:r>
          </a:p>
          <a:p>
            <a:r>
              <a:rPr lang="ru-RU" sz="28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 области</a:t>
            </a:r>
          </a:p>
        </p:txBody>
      </p:sp>
      <p:sp>
        <p:nvSpPr>
          <p:cNvPr id="47" name="TextBox 58">
            <a:extLst>
              <a:ext uri="{FF2B5EF4-FFF2-40B4-BE49-F238E27FC236}">
                <a16:creationId xmlns="" xmlns:a16="http://schemas.microsoft.com/office/drawing/2014/main" id="{3C70653E-75EE-411F-91BA-4D6B3A9DA273}"/>
              </a:ext>
            </a:extLst>
          </p:cNvPr>
          <p:cNvSpPr txBox="1"/>
          <p:nvPr/>
        </p:nvSpPr>
        <p:spPr>
          <a:xfrm>
            <a:off x="3546000" y="3104079"/>
            <a:ext cx="422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Управление промышленной политики, Сошин Андрей Валерьевич</a:t>
            </a:r>
          </a:p>
          <a:p>
            <a:pPr algn="r"/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+7</a:t>
            </a:r>
            <a:r>
              <a:rPr lang="en-US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(498) 602-06-04, доб. 4-08-25, </a:t>
            </a:r>
            <a:r>
              <a:rPr lang="en-US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SoshinAV@mosreg.ru</a:t>
            </a:r>
            <a:endParaRPr lang="ru-RU" sz="900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04BBE91-0CEB-440A-942C-0461575C9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47818"/>
            <a:ext cx="3924944" cy="3895682"/>
          </a:xfrm>
          <a:prstGeom prst="rect">
            <a:avLst/>
          </a:prstGeom>
        </p:spPr>
      </p:pic>
      <p:sp>
        <p:nvSpPr>
          <p:cNvPr id="1048842" name="TextBox 23"/>
          <p:cNvSpPr txBox="1"/>
          <p:nvPr/>
        </p:nvSpPr>
        <p:spPr bwMode="auto">
          <a:xfrm>
            <a:off x="397609" y="2998415"/>
            <a:ext cx="48600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Ставка – от </a:t>
            </a:r>
            <a:r>
              <a:rPr lang="ru-RU" sz="11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4,5</a:t>
            </a:r>
            <a:r>
              <a:rPr lang="ru-RU" sz="11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%</a:t>
            </a:r>
            <a:r>
              <a:rPr lang="ru-RU" sz="1100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до </a:t>
            </a:r>
            <a:r>
              <a:rPr lang="ru-RU" sz="11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6,75</a:t>
            </a:r>
            <a:r>
              <a:rPr lang="ru-RU" sz="11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%</a:t>
            </a:r>
            <a:r>
              <a:rPr lang="ru-RU" sz="1100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годовых</a:t>
            </a:r>
          </a:p>
          <a:p>
            <a:r>
              <a:rPr lang="ru-RU" sz="1100" dirty="0">
                <a:latin typeface="Golos Text" panose="020B0503020202020204" pitchFamily="34" charset="0"/>
                <a:cs typeface="Golos Text" panose="020B0503020202020204" pitchFamily="34" charset="0"/>
              </a:rPr>
              <a:t>(для промышленности и других приоритетных направлений</a:t>
            </a:r>
            <a:r>
              <a:rPr lang="ru-RU" sz="1100" dirty="0" smtClean="0">
                <a:latin typeface="Golos Text" panose="020B0503020202020204" pitchFamily="34" charset="0"/>
                <a:cs typeface="Golos Text" panose="020B0503020202020204" pitchFamily="34" charset="0"/>
              </a:rPr>
              <a:t>)</a:t>
            </a:r>
            <a:endParaRPr lang="ru-RU" sz="1100" dirty="0"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endParaRPr lang="ru-RU" sz="1100" dirty="0" smtClean="0">
              <a:solidFill>
                <a:srgbClr val="C00000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r>
              <a:rPr lang="ru-RU" sz="1100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Ставка </a:t>
            </a:r>
            <a:r>
              <a:rPr lang="ru-RU" sz="1100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– от </a:t>
            </a:r>
            <a:r>
              <a:rPr lang="ru-RU" sz="11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9</a:t>
            </a:r>
            <a:r>
              <a:rPr lang="ru-RU" sz="11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%</a:t>
            </a:r>
            <a:r>
              <a:rPr lang="ru-RU" sz="1100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100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</a:t>
            </a:r>
            <a:r>
              <a:rPr lang="ru-RU" sz="11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11,25%</a:t>
            </a:r>
            <a:r>
              <a:rPr lang="ru-RU" sz="1100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100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годовых</a:t>
            </a:r>
          </a:p>
          <a:p>
            <a:r>
              <a:rPr lang="ru-RU" sz="1100" dirty="0">
                <a:latin typeface="Golos Text" panose="020B0503020202020204" pitchFamily="34" charset="0"/>
                <a:cs typeface="Golos Text" panose="020B0503020202020204" pitchFamily="34" charset="0"/>
              </a:rPr>
              <a:t>(для неприоритетных направлений)</a:t>
            </a:r>
          </a:p>
          <a:p>
            <a:endParaRPr lang="ru-RU" sz="1100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2CF41F79-8564-424A-9B28-A63F4D52B34B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7" name="Параллелограмм 16">
            <a:extLst>
              <a:ext uri="{FF2B5EF4-FFF2-40B4-BE49-F238E27FC236}">
                <a16:creationId xmlns="" xmlns:a16="http://schemas.microsoft.com/office/drawing/2014/main" id="{9630D5AA-9F1E-4ABC-B23F-4E0E060C9FD0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="" xmlns:a16="http://schemas.microsoft.com/office/drawing/2014/main" id="{513D1478-E1EA-466A-BAF0-ACC6EDB7B7A6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Московский областной Фонд развития микрофинансирования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www.mofmicro.ru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="" xmlns:a16="http://schemas.microsoft.com/office/drawing/2014/main" id="{742DEC97-B5E5-471C-8C53-238E7B6E9BD1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30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20" name="TextBox 27">
            <a:extLst>
              <a:ext uri="{FF2B5EF4-FFF2-40B4-BE49-F238E27FC236}">
                <a16:creationId xmlns="" xmlns:a16="http://schemas.microsoft.com/office/drawing/2014/main" id="{877F862A-6B74-4055-9378-09E0B1ADC61A}"/>
              </a:ext>
            </a:extLst>
          </p:cNvPr>
          <p:cNvSpPr txBox="1"/>
          <p:nvPr/>
        </p:nvSpPr>
        <p:spPr>
          <a:xfrm>
            <a:off x="392648" y="1226398"/>
            <a:ext cx="8113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субъектам МСП </a:t>
            </a:r>
            <a:r>
              <a:rPr lang="ru-RU" b="1" dirty="0" err="1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микрозаймов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</a:t>
            </a:r>
            <a:r>
              <a:rPr lang="ru-RU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 млн </a:t>
            </a:r>
            <a:r>
              <a:rPr lang="ru-RU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</a:t>
            </a:r>
            <a:endParaRPr lang="ru-RU" b="1" dirty="0">
              <a:solidFill>
                <a:srgbClr val="C00000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FA37D0F0-C3BC-4990-8F9A-1945EDAB8D5D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EBD5DBCA-997B-477B-9D09-A6C9B66F95C4}"/>
              </a:ext>
            </a:extLst>
          </p:cNvPr>
          <p:cNvSpPr/>
          <p:nvPr/>
        </p:nvSpPr>
        <p:spPr>
          <a:xfrm>
            <a:off x="392648" y="1779662"/>
            <a:ext cx="8118766" cy="1431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Без дополнительных комиссий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Гибкий график погашения (отсрочка)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Широкий спектр обеспечения (залог)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Возможна поэтапная выдача займа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Возможно получение более одного займа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Возможно рефинансирование действующих «дорогих» кредитов</a:t>
            </a:r>
          </a:p>
          <a:p>
            <a:pPr marL="171450" indent="-171450"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86C2CC1C-248F-416A-872F-ADF656E99CA2}"/>
              </a:ext>
            </a:extLst>
          </p:cNvPr>
          <p:cNvGrpSpPr/>
          <p:nvPr/>
        </p:nvGrpSpPr>
        <p:grpSpPr>
          <a:xfrm>
            <a:off x="5004048" y="1419622"/>
            <a:ext cx="3740390" cy="3447910"/>
            <a:chOff x="5004048" y="1419622"/>
            <a:chExt cx="3740390" cy="3447910"/>
          </a:xfrm>
        </p:grpSpPr>
        <p:sp>
          <p:nvSpPr>
            <p:cNvPr id="36" name="Freeform 93">
              <a:extLst>
                <a:ext uri="{FF2B5EF4-FFF2-40B4-BE49-F238E27FC236}">
                  <a16:creationId xmlns="" xmlns:a16="http://schemas.microsoft.com/office/drawing/2014/main" id="{EF23A136-EF07-4F8A-B745-7CE1A22911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7566" y="2037725"/>
              <a:ext cx="2891944" cy="2829807"/>
            </a:xfrm>
            <a:custGeom>
              <a:avLst/>
              <a:gdLst>
                <a:gd name="T0" fmla="*/ 620 w 1240"/>
                <a:gd name="T1" fmla="*/ 0 h 1212"/>
                <a:gd name="T2" fmla="*/ 0 w 1240"/>
                <a:gd name="T3" fmla="*/ 606 h 1212"/>
                <a:gd name="T4" fmla="*/ 620 w 1240"/>
                <a:gd name="T5" fmla="*/ 1212 h 1212"/>
                <a:gd name="T6" fmla="*/ 1240 w 1240"/>
                <a:gd name="T7" fmla="*/ 606 h 1212"/>
                <a:gd name="T8" fmla="*/ 620 w 1240"/>
                <a:gd name="T9" fmla="*/ 0 h 1212"/>
                <a:gd name="T10" fmla="*/ 620 w 1240"/>
                <a:gd name="T11" fmla="*/ 1177 h 1212"/>
                <a:gd name="T12" fmla="*/ 36 w 1240"/>
                <a:gd name="T13" fmla="*/ 606 h 1212"/>
                <a:gd name="T14" fmla="*/ 620 w 1240"/>
                <a:gd name="T15" fmla="*/ 35 h 1212"/>
                <a:gd name="T16" fmla="*/ 1204 w 1240"/>
                <a:gd name="T17" fmla="*/ 606 h 1212"/>
                <a:gd name="T18" fmla="*/ 620 w 1240"/>
                <a:gd name="T19" fmla="*/ 1177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0" h="1212">
                  <a:moveTo>
                    <a:pt x="620" y="0"/>
                  </a:moveTo>
                  <a:cubicBezTo>
                    <a:pt x="278" y="0"/>
                    <a:pt x="0" y="271"/>
                    <a:pt x="0" y="606"/>
                  </a:cubicBezTo>
                  <a:cubicBezTo>
                    <a:pt x="0" y="941"/>
                    <a:pt x="278" y="1212"/>
                    <a:pt x="620" y="1212"/>
                  </a:cubicBezTo>
                  <a:cubicBezTo>
                    <a:pt x="962" y="1212"/>
                    <a:pt x="1240" y="941"/>
                    <a:pt x="1240" y="606"/>
                  </a:cubicBezTo>
                  <a:cubicBezTo>
                    <a:pt x="1240" y="271"/>
                    <a:pt x="962" y="0"/>
                    <a:pt x="620" y="0"/>
                  </a:cubicBezTo>
                  <a:close/>
                  <a:moveTo>
                    <a:pt x="620" y="1177"/>
                  </a:moveTo>
                  <a:cubicBezTo>
                    <a:pt x="298" y="1177"/>
                    <a:pt x="36" y="921"/>
                    <a:pt x="36" y="606"/>
                  </a:cubicBezTo>
                  <a:cubicBezTo>
                    <a:pt x="36" y="291"/>
                    <a:pt x="298" y="35"/>
                    <a:pt x="620" y="35"/>
                  </a:cubicBezTo>
                  <a:cubicBezTo>
                    <a:pt x="943" y="35"/>
                    <a:pt x="1204" y="291"/>
                    <a:pt x="1204" y="606"/>
                  </a:cubicBezTo>
                  <a:cubicBezTo>
                    <a:pt x="1204" y="921"/>
                    <a:pt x="943" y="1177"/>
                    <a:pt x="620" y="1177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27" name="Freeform 5">
              <a:extLst>
                <a:ext uri="{FF2B5EF4-FFF2-40B4-BE49-F238E27FC236}">
                  <a16:creationId xmlns="" xmlns:a16="http://schemas.microsoft.com/office/drawing/2014/main" id="{59F1B7A5-D5AA-4632-9623-5C8A8366C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048" y="3046934"/>
              <a:ext cx="1738345" cy="1519750"/>
            </a:xfrm>
            <a:custGeom>
              <a:avLst/>
              <a:gdLst>
                <a:gd name="T0" fmla="*/ 105 w 211"/>
                <a:gd name="T1" fmla="*/ 184 h 184"/>
                <a:gd name="T2" fmla="*/ 19 w 211"/>
                <a:gd name="T3" fmla="*/ 184 h 184"/>
                <a:gd name="T4" fmla="*/ 8 w 211"/>
                <a:gd name="T5" fmla="*/ 164 h 184"/>
                <a:gd name="T6" fmla="*/ 93 w 211"/>
                <a:gd name="T7" fmla="*/ 15 h 184"/>
                <a:gd name="T8" fmla="*/ 117 w 211"/>
                <a:gd name="T9" fmla="*/ 15 h 184"/>
                <a:gd name="T10" fmla="*/ 203 w 211"/>
                <a:gd name="T11" fmla="*/ 164 h 184"/>
                <a:gd name="T12" fmla="*/ 191 w 211"/>
                <a:gd name="T13" fmla="*/ 184 h 184"/>
                <a:gd name="T14" fmla="*/ 105 w 211"/>
                <a:gd name="T15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" h="184">
                  <a:moveTo>
                    <a:pt x="105" y="184"/>
                  </a:moveTo>
                  <a:cubicBezTo>
                    <a:pt x="76" y="184"/>
                    <a:pt x="48" y="184"/>
                    <a:pt x="19" y="184"/>
                  </a:cubicBezTo>
                  <a:cubicBezTo>
                    <a:pt x="4" y="184"/>
                    <a:pt x="0" y="177"/>
                    <a:pt x="8" y="164"/>
                  </a:cubicBezTo>
                  <a:cubicBezTo>
                    <a:pt x="36" y="115"/>
                    <a:pt x="65" y="65"/>
                    <a:pt x="93" y="15"/>
                  </a:cubicBezTo>
                  <a:cubicBezTo>
                    <a:pt x="102" y="0"/>
                    <a:pt x="108" y="0"/>
                    <a:pt x="117" y="15"/>
                  </a:cubicBezTo>
                  <a:cubicBezTo>
                    <a:pt x="146" y="65"/>
                    <a:pt x="175" y="114"/>
                    <a:pt x="203" y="164"/>
                  </a:cubicBezTo>
                  <a:cubicBezTo>
                    <a:pt x="211" y="178"/>
                    <a:pt x="206" y="184"/>
                    <a:pt x="191" y="184"/>
                  </a:cubicBezTo>
                  <a:cubicBezTo>
                    <a:pt x="162" y="184"/>
                    <a:pt x="134" y="184"/>
                    <a:pt x="105" y="184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68ABD45C-799E-4BFE-BC07-017FB097E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34" y="3064283"/>
              <a:ext cx="1731404" cy="1502401"/>
            </a:xfrm>
            <a:custGeom>
              <a:avLst/>
              <a:gdLst>
                <a:gd name="T0" fmla="*/ 103 w 210"/>
                <a:gd name="T1" fmla="*/ 182 h 182"/>
                <a:gd name="T2" fmla="*/ 19 w 210"/>
                <a:gd name="T3" fmla="*/ 182 h 182"/>
                <a:gd name="T4" fmla="*/ 7 w 210"/>
                <a:gd name="T5" fmla="*/ 163 h 182"/>
                <a:gd name="T6" fmla="*/ 93 w 210"/>
                <a:gd name="T7" fmla="*/ 14 h 182"/>
                <a:gd name="T8" fmla="*/ 116 w 210"/>
                <a:gd name="T9" fmla="*/ 14 h 182"/>
                <a:gd name="T10" fmla="*/ 201 w 210"/>
                <a:gd name="T11" fmla="*/ 163 h 182"/>
                <a:gd name="T12" fmla="*/ 189 w 210"/>
                <a:gd name="T13" fmla="*/ 182 h 182"/>
                <a:gd name="T14" fmla="*/ 103 w 210"/>
                <a:gd name="T15" fmla="*/ 182 h 182"/>
                <a:gd name="T16" fmla="*/ 103 w 210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" h="182">
                  <a:moveTo>
                    <a:pt x="103" y="182"/>
                  </a:moveTo>
                  <a:cubicBezTo>
                    <a:pt x="75" y="182"/>
                    <a:pt x="47" y="182"/>
                    <a:pt x="19" y="182"/>
                  </a:cubicBezTo>
                  <a:cubicBezTo>
                    <a:pt x="5" y="182"/>
                    <a:pt x="0" y="176"/>
                    <a:pt x="7" y="163"/>
                  </a:cubicBezTo>
                  <a:cubicBezTo>
                    <a:pt x="36" y="114"/>
                    <a:pt x="64" y="64"/>
                    <a:pt x="93" y="14"/>
                  </a:cubicBezTo>
                  <a:cubicBezTo>
                    <a:pt x="100" y="2"/>
                    <a:pt x="108" y="0"/>
                    <a:pt x="116" y="14"/>
                  </a:cubicBezTo>
                  <a:cubicBezTo>
                    <a:pt x="145" y="64"/>
                    <a:pt x="173" y="113"/>
                    <a:pt x="201" y="163"/>
                  </a:cubicBezTo>
                  <a:cubicBezTo>
                    <a:pt x="210" y="178"/>
                    <a:pt x="202" y="182"/>
                    <a:pt x="189" y="182"/>
                  </a:cubicBezTo>
                  <a:cubicBezTo>
                    <a:pt x="160" y="182"/>
                    <a:pt x="131" y="182"/>
                    <a:pt x="103" y="182"/>
                  </a:cubicBezTo>
                  <a:cubicBezTo>
                    <a:pt x="103" y="182"/>
                    <a:pt x="103" y="182"/>
                    <a:pt x="103" y="182"/>
                  </a:cubicBezTo>
                  <a:close/>
                </a:path>
              </a:pathLst>
            </a:custGeom>
            <a:solidFill>
              <a:srgbClr val="007CC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FE90179D-0ED6-436A-B695-6E2DD217B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215" y="1419622"/>
              <a:ext cx="1714056" cy="1485053"/>
            </a:xfrm>
            <a:custGeom>
              <a:avLst/>
              <a:gdLst>
                <a:gd name="T0" fmla="*/ 103 w 208"/>
                <a:gd name="T1" fmla="*/ 180 h 180"/>
                <a:gd name="T2" fmla="*/ 21 w 208"/>
                <a:gd name="T3" fmla="*/ 180 h 180"/>
                <a:gd name="T4" fmla="*/ 9 w 208"/>
                <a:gd name="T5" fmla="*/ 160 h 180"/>
                <a:gd name="T6" fmla="*/ 92 w 208"/>
                <a:gd name="T7" fmla="*/ 14 h 180"/>
                <a:gd name="T8" fmla="*/ 115 w 208"/>
                <a:gd name="T9" fmla="*/ 13 h 180"/>
                <a:gd name="T10" fmla="*/ 199 w 208"/>
                <a:gd name="T11" fmla="*/ 159 h 180"/>
                <a:gd name="T12" fmla="*/ 185 w 208"/>
                <a:gd name="T13" fmla="*/ 180 h 180"/>
                <a:gd name="T14" fmla="*/ 103 w 208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80">
                  <a:moveTo>
                    <a:pt x="103" y="180"/>
                  </a:moveTo>
                  <a:cubicBezTo>
                    <a:pt x="76" y="180"/>
                    <a:pt x="49" y="180"/>
                    <a:pt x="21" y="180"/>
                  </a:cubicBezTo>
                  <a:cubicBezTo>
                    <a:pt x="4" y="180"/>
                    <a:pt x="0" y="175"/>
                    <a:pt x="9" y="160"/>
                  </a:cubicBezTo>
                  <a:cubicBezTo>
                    <a:pt x="36" y="111"/>
                    <a:pt x="64" y="63"/>
                    <a:pt x="92" y="14"/>
                  </a:cubicBezTo>
                  <a:cubicBezTo>
                    <a:pt x="99" y="1"/>
                    <a:pt x="107" y="0"/>
                    <a:pt x="115" y="13"/>
                  </a:cubicBezTo>
                  <a:cubicBezTo>
                    <a:pt x="143" y="62"/>
                    <a:pt x="171" y="110"/>
                    <a:pt x="199" y="159"/>
                  </a:cubicBezTo>
                  <a:cubicBezTo>
                    <a:pt x="208" y="175"/>
                    <a:pt x="205" y="180"/>
                    <a:pt x="185" y="180"/>
                  </a:cubicBezTo>
                  <a:cubicBezTo>
                    <a:pt x="158" y="180"/>
                    <a:pt x="131" y="180"/>
                    <a:pt x="103" y="180"/>
                  </a:cubicBezTo>
                  <a:close/>
                </a:path>
              </a:pathLst>
            </a:custGeom>
            <a:solidFill>
              <a:srgbClr val="0099E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" name="Freeform 7">
              <a:extLst>
                <a:ext uri="{FF2B5EF4-FFF2-40B4-BE49-F238E27FC236}">
                  <a16:creationId xmlns="" xmlns:a16="http://schemas.microsoft.com/office/drawing/2014/main" id="{03B447FA-244B-4177-BB34-62373A8F8A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017215" y="3022645"/>
              <a:ext cx="1714056" cy="1485053"/>
            </a:xfrm>
            <a:custGeom>
              <a:avLst/>
              <a:gdLst>
                <a:gd name="T0" fmla="*/ 103 w 208"/>
                <a:gd name="T1" fmla="*/ 180 h 180"/>
                <a:gd name="T2" fmla="*/ 21 w 208"/>
                <a:gd name="T3" fmla="*/ 180 h 180"/>
                <a:gd name="T4" fmla="*/ 9 w 208"/>
                <a:gd name="T5" fmla="*/ 160 h 180"/>
                <a:gd name="T6" fmla="*/ 92 w 208"/>
                <a:gd name="T7" fmla="*/ 14 h 180"/>
                <a:gd name="T8" fmla="*/ 115 w 208"/>
                <a:gd name="T9" fmla="*/ 13 h 180"/>
                <a:gd name="T10" fmla="*/ 199 w 208"/>
                <a:gd name="T11" fmla="*/ 159 h 180"/>
                <a:gd name="T12" fmla="*/ 185 w 208"/>
                <a:gd name="T13" fmla="*/ 180 h 180"/>
                <a:gd name="T14" fmla="*/ 103 w 208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80">
                  <a:moveTo>
                    <a:pt x="103" y="180"/>
                  </a:moveTo>
                  <a:cubicBezTo>
                    <a:pt x="76" y="180"/>
                    <a:pt x="49" y="180"/>
                    <a:pt x="21" y="180"/>
                  </a:cubicBezTo>
                  <a:cubicBezTo>
                    <a:pt x="4" y="180"/>
                    <a:pt x="0" y="175"/>
                    <a:pt x="9" y="160"/>
                  </a:cubicBezTo>
                  <a:cubicBezTo>
                    <a:pt x="36" y="111"/>
                    <a:pt x="64" y="63"/>
                    <a:pt x="92" y="14"/>
                  </a:cubicBezTo>
                  <a:cubicBezTo>
                    <a:pt x="99" y="1"/>
                    <a:pt x="107" y="0"/>
                    <a:pt x="115" y="13"/>
                  </a:cubicBezTo>
                  <a:cubicBezTo>
                    <a:pt x="143" y="62"/>
                    <a:pt x="171" y="110"/>
                    <a:pt x="199" y="159"/>
                  </a:cubicBezTo>
                  <a:cubicBezTo>
                    <a:pt x="208" y="175"/>
                    <a:pt x="205" y="180"/>
                    <a:pt x="185" y="180"/>
                  </a:cubicBezTo>
                  <a:cubicBezTo>
                    <a:pt x="158" y="180"/>
                    <a:pt x="131" y="180"/>
                    <a:pt x="103" y="180"/>
                  </a:cubicBezTo>
                  <a:close/>
                </a:path>
              </a:pathLst>
            </a:custGeom>
            <a:solidFill>
              <a:srgbClr val="08345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1A15F2C-56F2-41AB-B415-2960A44C13E5}"/>
                </a:ext>
              </a:extLst>
            </p:cNvPr>
            <p:cNvSpPr txBox="1"/>
            <p:nvPr/>
          </p:nvSpPr>
          <p:spPr>
            <a:xfrm>
              <a:off x="6107451" y="3152304"/>
              <a:ext cx="15390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До </a:t>
              </a:r>
              <a:r>
                <a:rPr lang="ru-RU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5 млн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рублей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До </a:t>
              </a:r>
              <a:r>
                <a:rPr lang="ru-RU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3-х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лет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115D36A0-F928-46F3-9A1A-003FD60760BB}"/>
                </a:ext>
              </a:extLst>
            </p:cNvPr>
            <p:cNvSpPr txBox="1"/>
            <p:nvPr/>
          </p:nvSpPr>
          <p:spPr>
            <a:xfrm>
              <a:off x="6107451" y="1843196"/>
              <a:ext cx="15390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Срок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оценки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заявки до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10 дней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18527EBB-DEB8-472E-A747-0D0902CBD110}"/>
                </a:ext>
              </a:extLst>
            </p:cNvPr>
            <p:cNvSpPr txBox="1"/>
            <p:nvPr/>
          </p:nvSpPr>
          <p:spPr>
            <a:xfrm>
              <a:off x="7109203" y="3677618"/>
              <a:ext cx="15390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На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оборотные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средства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F163E97A-08B9-4428-860A-3DDA8B9FE586}"/>
                </a:ext>
              </a:extLst>
            </p:cNvPr>
            <p:cNvSpPr txBox="1"/>
            <p:nvPr/>
          </p:nvSpPr>
          <p:spPr>
            <a:xfrm>
              <a:off x="5111826" y="3696820"/>
              <a:ext cx="15390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Для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развития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бизнеса</a:t>
              </a:r>
            </a:p>
          </p:txBody>
        </p:sp>
      </p:grp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87AD71AB-DE27-4450-902D-AC4E85868A85}"/>
              </a:ext>
            </a:extLst>
          </p:cNvPr>
          <p:cNvSpPr/>
          <p:nvPr/>
        </p:nvSpPr>
        <p:spPr>
          <a:xfrm flipV="1">
            <a:off x="-12710" y="3993972"/>
            <a:ext cx="4686431" cy="45720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35D2DC9F-5A62-4036-939B-6DF277F1F756}"/>
              </a:ext>
            </a:extLst>
          </p:cNvPr>
          <p:cNvSpPr/>
          <p:nvPr/>
        </p:nvSpPr>
        <p:spPr>
          <a:xfrm flipV="1">
            <a:off x="-12710" y="4821811"/>
            <a:ext cx="3000533" cy="45721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066152"/>
            <a:ext cx="486030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Специальные программы: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/>
            </a:r>
            <a:b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</a:b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-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Начни своё дело,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-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Исполнение </a:t>
            </a:r>
            <a:r>
              <a:rPr lang="ru-RU" sz="1000" dirty="0" err="1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госконтракта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,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/>
            </a:r>
            <a:b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</a:b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-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Антикризисный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заём,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-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Предпринимательский заём </a:t>
            </a:r>
            <a:r>
              <a:rPr lang="ru-RU" sz="1000" dirty="0" err="1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самозанятым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,</a:t>
            </a:r>
          </a:p>
          <a:p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-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Общественное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питание в ключевых точках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роста.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ea typeface="+mn-ea"/>
              <a:cs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BAE4D73C-531D-4A89-BDF9-81342CCD2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47818"/>
            <a:ext cx="3924944" cy="389568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2AEB75B3-A450-4857-A4A4-901344C347DE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6" name="Параллелограмм 15">
            <a:extLst>
              <a:ext uri="{FF2B5EF4-FFF2-40B4-BE49-F238E27FC236}">
                <a16:creationId xmlns="" xmlns:a16="http://schemas.microsoft.com/office/drawing/2014/main" id="{40C2F320-2205-4D76-86BD-02A37B420AAF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="" xmlns:a16="http://schemas.microsoft.com/office/drawing/2014/main" id="{1D1F6CD2-9DA5-4CFD-8289-A95BDC6A2D0F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Московский областной гарантийный Фонд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www.mosreg-garant.ru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="" xmlns:a16="http://schemas.microsoft.com/office/drawing/2014/main" id="{25FDFAA1-12C5-4D41-BF48-6ACF3838A909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31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19" name="TextBox 27">
            <a:extLst>
              <a:ext uri="{FF2B5EF4-FFF2-40B4-BE49-F238E27FC236}">
                <a16:creationId xmlns="" xmlns:a16="http://schemas.microsoft.com/office/drawing/2014/main" id="{CB672C93-A6B4-4EAD-9573-AE91295CF93D}"/>
              </a:ext>
            </a:extLst>
          </p:cNvPr>
          <p:cNvSpPr txBox="1"/>
          <p:nvPr/>
        </p:nvSpPr>
        <p:spPr>
          <a:xfrm>
            <a:off x="323528" y="1059582"/>
            <a:ext cx="900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поручительств по обязательствам субъектов МСП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 физических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лиц, применяющих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специальный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налоговый режим «Налог на профессиональный </a:t>
            </a: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доход» </a:t>
            </a:r>
            <a:b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ru-RU" b="1" dirty="0" smtClean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кредитным договорам/договорам займа/договорам банковской гарантии/договорам лизинга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AF50B1DB-9AB9-47CA-8AF2-6138D2BB04B9}"/>
              </a:ext>
            </a:extLst>
          </p:cNvPr>
          <p:cNvSpPr/>
          <p:nvPr/>
        </p:nvSpPr>
        <p:spPr>
          <a:xfrm rot="5400000">
            <a:off x="-109477" y="1420579"/>
            <a:ext cx="792087" cy="70095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6802C303-C4A4-4B5A-8309-ECC03F26B13C}"/>
              </a:ext>
            </a:extLst>
          </p:cNvPr>
          <p:cNvSpPr/>
          <p:nvPr/>
        </p:nvSpPr>
        <p:spPr>
          <a:xfrm>
            <a:off x="376272" y="1870541"/>
            <a:ext cx="4539392" cy="1277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 предоставления: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Ведение деятельности более 3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месяцев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Без долгов по налогам и сборам (допускается до 50 тыс. рублей)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Отсутствие задолженности по заработной плате 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собственным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залоговым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обеспечением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в объеме не менее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50%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(не менее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30%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при </a:t>
            </a:r>
            <a:r>
              <a:rPr lang="ru-RU" sz="1000" dirty="0" err="1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согарантии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с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АО «Корпорация МСП»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 кредитным договорам)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91725956-B8F4-49DD-95F1-B98A6A9E3E81}"/>
              </a:ext>
            </a:extLst>
          </p:cNvPr>
          <p:cNvSpPr/>
          <p:nvPr/>
        </p:nvSpPr>
        <p:spPr>
          <a:xfrm>
            <a:off x="5289192" y="1941681"/>
            <a:ext cx="3854808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Ограничения</a:t>
            </a:r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:</a:t>
            </a:r>
          </a:p>
          <a:p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Игорные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бизнесы, ломбарды</a:t>
            </a:r>
          </a:p>
          <a:p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6" name="Rounded Rectangle 14">
            <a:extLst>
              <a:ext uri="{FF2B5EF4-FFF2-40B4-BE49-F238E27FC236}">
                <a16:creationId xmlns="" xmlns:a16="http://schemas.microsoft.com/office/drawing/2014/main" id="{830CA0C4-2C55-4E42-A0A7-F37BEA0BFAB5}"/>
              </a:ext>
            </a:extLst>
          </p:cNvPr>
          <p:cNvSpPr/>
          <p:nvPr/>
        </p:nvSpPr>
        <p:spPr>
          <a:xfrm>
            <a:off x="479360" y="3651978"/>
            <a:ext cx="2115880" cy="1224028"/>
          </a:xfrm>
          <a:prstGeom prst="roundRect">
            <a:avLst>
              <a:gd name="adj" fmla="val 2714"/>
            </a:avLst>
          </a:pr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19">
            <a:extLst>
              <a:ext uri="{FF2B5EF4-FFF2-40B4-BE49-F238E27FC236}">
                <a16:creationId xmlns="" xmlns:a16="http://schemas.microsoft.com/office/drawing/2014/main" id="{D5B54111-F264-4375-A528-F9CA20F1F377}"/>
              </a:ext>
            </a:extLst>
          </p:cNvPr>
          <p:cNvSpPr/>
          <p:nvPr/>
        </p:nvSpPr>
        <p:spPr>
          <a:xfrm>
            <a:off x="3104192" y="3651978"/>
            <a:ext cx="2115880" cy="1224028"/>
          </a:xfrm>
          <a:prstGeom prst="roundRect">
            <a:avLst>
              <a:gd name="adj" fmla="val 2714"/>
            </a:avLst>
          </a:prstGeom>
          <a:solidFill>
            <a:srgbClr val="00467A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14">
            <a:extLst>
              <a:ext uri="{FF2B5EF4-FFF2-40B4-BE49-F238E27FC236}">
                <a16:creationId xmlns="" xmlns:a16="http://schemas.microsoft.com/office/drawing/2014/main" id="{B52E203D-5887-47CC-933C-B5C208640B7D}"/>
              </a:ext>
            </a:extLst>
          </p:cNvPr>
          <p:cNvSpPr/>
          <p:nvPr/>
        </p:nvSpPr>
        <p:spPr>
          <a:xfrm>
            <a:off x="5729024" y="3651978"/>
            <a:ext cx="2115880" cy="1224028"/>
          </a:xfrm>
          <a:prstGeom prst="roundRect">
            <a:avLst>
              <a:gd name="adj" fmla="val 2714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D769FF0-D066-480F-848C-D962CE7AB454}"/>
              </a:ext>
            </a:extLst>
          </p:cNvPr>
          <p:cNvSpPr txBox="1"/>
          <p:nvPr/>
        </p:nvSpPr>
        <p:spPr>
          <a:xfrm>
            <a:off x="490441" y="3744116"/>
            <a:ext cx="2197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50%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 от суммы кредита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На срок до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10 лет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42 млн 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рублей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Вознаграждение Фонда до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1%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 годовых от суммы поручительства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A372381-4E4E-45E1-BDE3-F00F7003D932}"/>
              </a:ext>
            </a:extLst>
          </p:cNvPr>
          <p:cNvSpPr txBox="1"/>
          <p:nvPr/>
        </p:nvSpPr>
        <p:spPr>
          <a:xfrm>
            <a:off x="3117600" y="3744116"/>
            <a:ext cx="2102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50%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 от суммы гарантии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На срок до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3 лет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30 млн 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рублей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Вознаграждение Фонда 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     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1%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 годовых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A99B7AE-1DCA-49E4-9EB2-9B60EF28075B}"/>
              </a:ext>
            </a:extLst>
          </p:cNvPr>
          <p:cNvSpPr txBox="1"/>
          <p:nvPr/>
        </p:nvSpPr>
        <p:spPr>
          <a:xfrm>
            <a:off x="5738400" y="3744116"/>
            <a:ext cx="2197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50%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 от суммы лизинга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На срок до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5 лет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42 млн 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рублей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Вознаграждение Фонда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      </a:t>
            </a:r>
            <a:r>
              <a:rPr lang="ru-RU" sz="10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0,75%</a:t>
            </a:r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 годовых</a:t>
            </a:r>
          </a:p>
        </p:txBody>
      </p:sp>
      <p:sp>
        <p:nvSpPr>
          <p:cNvPr id="37" name="Rectangle 5">
            <a:extLst>
              <a:ext uri="{FF2B5EF4-FFF2-40B4-BE49-F238E27FC236}">
                <a16:creationId xmlns="" xmlns:a16="http://schemas.microsoft.com/office/drawing/2014/main" id="{F12C0C6F-6309-43F7-974A-802AC7685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22" y="3172911"/>
            <a:ext cx="9142710" cy="3648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153DE1D-68D2-47A5-9791-099226B530A5}"/>
              </a:ext>
            </a:extLst>
          </p:cNvPr>
          <p:cNvSpPr txBox="1"/>
          <p:nvPr/>
        </p:nvSpPr>
        <p:spPr>
          <a:xfrm>
            <a:off x="418476" y="3215776"/>
            <a:ext cx="2207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 кредитным договорам: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4959D2B-1E5B-434E-B725-046E53FEB606}"/>
              </a:ext>
            </a:extLst>
          </p:cNvPr>
          <p:cNvSpPr txBox="1"/>
          <p:nvPr/>
        </p:nvSpPr>
        <p:spPr>
          <a:xfrm>
            <a:off x="3015174" y="3213119"/>
            <a:ext cx="2257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 банковским гарантиям: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158924C-454C-4A1D-8D3D-197F7F7B886D}"/>
              </a:ext>
            </a:extLst>
          </p:cNvPr>
          <p:cNvSpPr txBox="1"/>
          <p:nvPr/>
        </p:nvSpPr>
        <p:spPr>
          <a:xfrm>
            <a:off x="5653684" y="3245074"/>
            <a:ext cx="1960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 договорам лизинга:</a:t>
            </a:r>
          </a:p>
        </p:txBody>
      </p:sp>
    </p:spTree>
    <p:extLst>
      <p:ext uri="{BB962C8B-B14F-4D97-AF65-F5344CB8AC3E}">
        <p14:creationId xmlns:p14="http://schemas.microsoft.com/office/powerpoint/2010/main" val="10612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8B1A103-34EB-4E62-8122-7D028BF02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93" b="1166"/>
          <a:stretch/>
        </p:blipFill>
        <p:spPr>
          <a:xfrm>
            <a:off x="0" y="2601753"/>
            <a:ext cx="2989400" cy="25417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6D104A9-19DB-4C3A-AA3A-9815A80F4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545"/>
          <a:stretch/>
        </p:blipFill>
        <p:spPr>
          <a:xfrm>
            <a:off x="5217766" y="1247818"/>
            <a:ext cx="3924944" cy="389568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 bwMode="auto">
          <a:xfrm>
            <a:off x="2520280" y="3951394"/>
            <a:ext cx="662243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отдельных гарантийных продуктов:</a:t>
            </a:r>
          </a:p>
          <a:p>
            <a:pPr marL="171450" indent="-171450">
              <a:spcBef>
                <a:spcPts val="600"/>
              </a:spcBef>
              <a:buFont typeface="Century Gothic" panose="020B0502020202020204" pitchFamily="34" charset="0"/>
              <a:buChar char="-"/>
            </a:pPr>
            <a:r>
              <a:rPr lang="ru-RU" altLang="ko-KR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0,4%</a:t>
            </a:r>
            <a:r>
              <a:rPr lang="ru-RU" altLang="ko-KR" sz="1000" dirty="0">
                <a:latin typeface="Golos Text" panose="020B0503020202020204" pitchFamily="34" charset="0"/>
                <a:cs typeface="Golos Text" panose="020B0503020202020204" pitchFamily="34" charset="0"/>
              </a:rPr>
              <a:t> годовых – для застройщиков, применяющих счета эскроу</a:t>
            </a:r>
          </a:p>
          <a:p>
            <a:pPr marL="171450" indent="-171450">
              <a:buFont typeface="Century Gothic" panose="020B0502020202020204" pitchFamily="34" charset="0"/>
              <a:buChar char="-"/>
            </a:pPr>
            <a:r>
              <a:rPr lang="ru-RU" altLang="ko-KR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0,1%</a:t>
            </a:r>
            <a:r>
              <a:rPr lang="ru-RU" altLang="ko-KR" sz="1000" dirty="0">
                <a:latin typeface="Golos Text" panose="020B0503020202020204" pitchFamily="34" charset="0"/>
                <a:cs typeface="Golos Text" panose="020B0503020202020204" pitchFamily="34" charset="0"/>
              </a:rPr>
              <a:t> годовых для субъектов МСП на возобновление деятельности</a:t>
            </a:r>
          </a:p>
          <a:p>
            <a:pPr marL="171450" indent="-171450">
              <a:buFont typeface="Century Gothic" panose="020B0502020202020204" pitchFamily="34" charset="0"/>
              <a:buChar char="-"/>
            </a:pPr>
            <a:r>
              <a:rPr lang="ru-RU" altLang="ko-KR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0%</a:t>
            </a:r>
            <a:r>
              <a:rPr lang="ru-RU" altLang="ko-KR" sz="1000" dirty="0">
                <a:latin typeface="Golos Text" panose="020B0503020202020204" pitchFamily="34" charset="0"/>
                <a:cs typeface="Golos Text" panose="020B0503020202020204" pitchFamily="34" charset="0"/>
              </a:rPr>
              <a:t> годовых для субъектов МСП на неотложные нужды для поддержки и сохранения занятости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F484D49-2BAB-43A6-BD6D-5C8ED76228F8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4" name="Параллелограмм 13">
            <a:extLst>
              <a:ext uri="{FF2B5EF4-FFF2-40B4-BE49-F238E27FC236}">
                <a16:creationId xmlns="" xmlns:a16="http://schemas.microsoft.com/office/drawing/2014/main" id="{174A14AE-851F-4E90-97F1-2ADF8E938BA9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="" xmlns:a16="http://schemas.microsoft.com/office/drawing/2014/main" id="{BFFDED29-843D-4E89-806F-22E95E9FC38D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АО «Корпорация МСП» - Гарантийная поддержка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www.corpmsp.ru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06C8DA51-DC83-4C9A-BAE8-63DE83B58D7A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32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17" name="TextBox 27">
            <a:extLst>
              <a:ext uri="{FF2B5EF4-FFF2-40B4-BE49-F238E27FC236}">
                <a16:creationId xmlns="" xmlns:a16="http://schemas.microsoft.com/office/drawing/2014/main" id="{2EC80E2A-E948-4BB7-A5DC-957777F508C9}"/>
              </a:ext>
            </a:extLst>
          </p:cNvPr>
          <p:cNvSpPr txBox="1"/>
          <p:nvPr/>
        </p:nvSpPr>
        <p:spPr>
          <a:xfrm>
            <a:off x="397609" y="1109687"/>
            <a:ext cx="811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гарантий субъектам МСП в целях обеспечения кредитов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(обеспечение требуется для получения гарантии свыше 100 млн рублей)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9BD874E-586F-4FC9-AEAF-2451B33654AF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47A2519-A012-4B96-8C2A-085B12475CB2}"/>
              </a:ext>
            </a:extLst>
          </p:cNvPr>
          <p:cNvSpPr/>
          <p:nvPr/>
        </p:nvSpPr>
        <p:spPr>
          <a:xfrm>
            <a:off x="392648" y="1779662"/>
            <a:ext cx="8118766" cy="969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Сумма гарантии: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50%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суммы кредита</a:t>
            </a:r>
          </a:p>
          <a:p>
            <a:pPr marL="171450" indent="-171450">
              <a:buFontTx/>
              <a:buChar char="-"/>
            </a:pP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70-75%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суммы кредита в рамках ряда специальных продуктов и продуктов «Согарантии»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85%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 рамках согарантии для возобновления деятельности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100%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суммы кредита для стартапов, в рамках согарантии для поддержки и сохранения занятости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219B8047-335D-4BAB-854E-7BED64FD6CE1}"/>
              </a:ext>
            </a:extLst>
          </p:cNvPr>
          <p:cNvSpPr/>
          <p:nvPr/>
        </p:nvSpPr>
        <p:spPr>
          <a:xfrm>
            <a:off x="5150596" y="1779662"/>
            <a:ext cx="244574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Срок гарантии: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15 лет</a:t>
            </a:r>
            <a:endParaRPr lang="ru-RU" sz="1000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E815B908-4D5C-4320-AFE1-0A67B368BD6A}"/>
              </a:ext>
            </a:extLst>
          </p:cNvPr>
          <p:cNvSpPr/>
          <p:nvPr/>
        </p:nvSpPr>
        <p:spPr>
          <a:xfrm>
            <a:off x="2520280" y="2976833"/>
            <a:ext cx="2448272" cy="815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Обеспечение: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en-US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&lt; 100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млн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 – не требуется </a:t>
            </a:r>
          </a:p>
          <a:p>
            <a:pPr marL="171450" indent="-171450">
              <a:buFontTx/>
              <a:buChar char="-"/>
            </a:pPr>
            <a:r>
              <a:rPr lang="en-US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&gt; 100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млн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 – последзалог, созалог или поручительство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C170C66-C6DC-42A2-9BDD-9C2A72EBF415}"/>
              </a:ext>
            </a:extLst>
          </p:cNvPr>
          <p:cNvSpPr/>
          <p:nvPr/>
        </p:nvSpPr>
        <p:spPr>
          <a:xfrm>
            <a:off x="5176316" y="2976833"/>
            <a:ext cx="3797270" cy="661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Вознаграждение за гарантию: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0,75%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годовых</a:t>
            </a:r>
          </a:p>
          <a:p>
            <a:pPr marL="171450" indent="-171450">
              <a:buFontTx/>
              <a:buChar char="-"/>
            </a:pP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0,5%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годовых (при сумме гарантии </a:t>
            </a:r>
            <a:r>
              <a:rPr lang="en-US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&gt;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500 млн рублей)</a:t>
            </a:r>
          </a:p>
        </p:txBody>
      </p:sp>
    </p:spTree>
    <p:extLst>
      <p:ext uri="{BB962C8B-B14F-4D97-AF65-F5344CB8AC3E}">
        <p14:creationId xmlns:p14="http://schemas.microsoft.com/office/powerpoint/2010/main" val="40387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0E1646C-5CD3-4E5B-9288-8174B2153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47818"/>
            <a:ext cx="3924944" cy="389568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6C15421E-0D0C-406C-9B86-BD4ED943AB3D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9" name="Параллелограмм 18">
            <a:extLst>
              <a:ext uri="{FF2B5EF4-FFF2-40B4-BE49-F238E27FC236}">
                <a16:creationId xmlns="" xmlns:a16="http://schemas.microsoft.com/office/drawing/2014/main" id="{53C367B1-6FEF-4BE5-A7F4-5FC20F0F35CB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="" xmlns:a16="http://schemas.microsoft.com/office/drawing/2014/main" id="{0550DF61-2245-4726-9A42-E82A71AB083F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АО «Корпорация МСП» - Программа стимулирования кредитования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www.corpmsp.ru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="" xmlns:a16="http://schemas.microsoft.com/office/drawing/2014/main" id="{C5A96993-87BB-4EC3-8EB6-296A3F327383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33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23" name="TextBox 27">
            <a:extLst>
              <a:ext uri="{FF2B5EF4-FFF2-40B4-BE49-F238E27FC236}">
                <a16:creationId xmlns="" xmlns:a16="http://schemas.microsoft.com/office/drawing/2014/main" id="{7CDCA48F-6A52-4FE7-994B-60CAF0D47BFC}"/>
              </a:ext>
            </a:extLst>
          </p:cNvPr>
          <p:cNvSpPr txBox="1"/>
          <p:nvPr/>
        </p:nvSpPr>
        <p:spPr>
          <a:xfrm>
            <a:off x="397609" y="1109687"/>
            <a:ext cx="811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выгодных условий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кредитования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E3D535C8-E970-4BD0-B5B0-3391B5FEC8D9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8E1335EE-DBB8-4676-8146-166CFD8B79AA}"/>
              </a:ext>
            </a:extLst>
          </p:cNvPr>
          <p:cNvSpPr/>
          <p:nvPr/>
        </p:nvSpPr>
        <p:spPr>
          <a:xfrm>
            <a:off x="392648" y="1779662"/>
            <a:ext cx="811876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Срок финансирования: </a:t>
            </a:r>
            <a:r>
              <a:rPr lang="ru-RU" sz="12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</a:t>
            </a:r>
            <a:r>
              <a:rPr lang="ru-RU" sz="12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 лет</a:t>
            </a:r>
            <a:endParaRPr lang="ru-RU" sz="12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70" name="Rectangle 55">
            <a:extLst>
              <a:ext uri="{FF2B5EF4-FFF2-40B4-BE49-F238E27FC236}">
                <a16:creationId xmlns="" xmlns:a16="http://schemas.microsoft.com/office/drawing/2014/main" id="{F79C70D9-0BA1-4133-BA7F-CBFB8B685264}"/>
              </a:ext>
            </a:extLst>
          </p:cNvPr>
          <p:cNvSpPr/>
          <p:nvPr/>
        </p:nvSpPr>
        <p:spPr>
          <a:xfrm>
            <a:off x="324857" y="4031676"/>
            <a:ext cx="158998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1579B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</a:t>
            </a:r>
            <a:r>
              <a:rPr lang="ru-RU" sz="1100" b="1" dirty="0">
                <a:solidFill>
                  <a:srgbClr val="01579B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 млн </a:t>
            </a:r>
            <a:r>
              <a:rPr lang="ru-RU" sz="1100" dirty="0">
                <a:solidFill>
                  <a:srgbClr val="01579B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 до </a:t>
            </a:r>
            <a:r>
              <a:rPr lang="ru-RU" sz="1100" b="1" dirty="0">
                <a:solidFill>
                  <a:srgbClr val="01579B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 млрд </a:t>
            </a:r>
            <a:r>
              <a:rPr lang="ru-RU" sz="1100" dirty="0">
                <a:solidFill>
                  <a:srgbClr val="01579B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 по ставке </a:t>
            </a:r>
            <a:r>
              <a:rPr lang="ru-RU" sz="1100" b="1" dirty="0">
                <a:solidFill>
                  <a:srgbClr val="01579B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8,5% </a:t>
            </a:r>
            <a:r>
              <a:rPr lang="ru-RU" sz="1100" dirty="0">
                <a:solidFill>
                  <a:srgbClr val="01579B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годовых</a:t>
            </a:r>
          </a:p>
        </p:txBody>
      </p:sp>
      <p:sp>
        <p:nvSpPr>
          <p:cNvPr id="71" name="Rectangle 56">
            <a:extLst>
              <a:ext uri="{FF2B5EF4-FFF2-40B4-BE49-F238E27FC236}">
                <a16:creationId xmlns="" xmlns:a16="http://schemas.microsoft.com/office/drawing/2014/main" id="{1EF19F66-4034-4927-B44B-8578609A76FE}"/>
              </a:ext>
            </a:extLst>
          </p:cNvPr>
          <p:cNvSpPr/>
          <p:nvPr/>
        </p:nvSpPr>
        <p:spPr>
          <a:xfrm>
            <a:off x="1888614" y="4031677"/>
            <a:ext cx="1589982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7CCC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</a:t>
            </a:r>
            <a:r>
              <a:rPr lang="ru-RU" sz="1100" b="1" dirty="0">
                <a:solidFill>
                  <a:srgbClr val="007CCC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0,5 млн </a:t>
            </a:r>
            <a:r>
              <a:rPr lang="ru-RU" sz="1100" dirty="0">
                <a:solidFill>
                  <a:srgbClr val="007CCC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 для ИП и самозанятых</a:t>
            </a:r>
          </a:p>
        </p:txBody>
      </p:sp>
      <p:sp>
        <p:nvSpPr>
          <p:cNvPr id="72" name="Rectangle 57">
            <a:extLst>
              <a:ext uri="{FF2B5EF4-FFF2-40B4-BE49-F238E27FC236}">
                <a16:creationId xmlns="" xmlns:a16="http://schemas.microsoft.com/office/drawing/2014/main" id="{1677BA60-8E63-47A6-834F-AFE09156FD87}"/>
              </a:ext>
            </a:extLst>
          </p:cNvPr>
          <p:cNvSpPr/>
          <p:nvPr/>
        </p:nvSpPr>
        <p:spPr>
          <a:xfrm>
            <a:off x="3414973" y="4031676"/>
            <a:ext cx="1589982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99E8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Не более </a:t>
            </a:r>
            <a:r>
              <a:rPr lang="ru-RU" sz="1100" b="1" dirty="0">
                <a:solidFill>
                  <a:srgbClr val="0099E8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4 млрд </a:t>
            </a:r>
            <a:r>
              <a:rPr lang="ru-RU" sz="1100" dirty="0">
                <a:solidFill>
                  <a:srgbClr val="0099E8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 на 1 заёмщика</a:t>
            </a:r>
          </a:p>
        </p:txBody>
      </p:sp>
      <p:sp>
        <p:nvSpPr>
          <p:cNvPr id="73" name="Freeform 2">
            <a:extLst>
              <a:ext uri="{FF2B5EF4-FFF2-40B4-BE49-F238E27FC236}">
                <a16:creationId xmlns="" xmlns:a16="http://schemas.microsoft.com/office/drawing/2014/main" id="{173D720E-908B-4CE9-B037-1112C216D88C}"/>
              </a:ext>
            </a:extLst>
          </p:cNvPr>
          <p:cNvSpPr/>
          <p:nvPr/>
        </p:nvSpPr>
        <p:spPr>
          <a:xfrm rot="10800000">
            <a:off x="473283" y="2427734"/>
            <a:ext cx="1293129" cy="1293129"/>
          </a:xfrm>
          <a:custGeom>
            <a:avLst/>
            <a:gdLst>
              <a:gd name="connsiteX0" fmla="*/ 0 w 2127508"/>
              <a:gd name="connsiteY0" fmla="*/ 2014424 h 2127508"/>
              <a:gd name="connsiteX1" fmla="*/ 113084 w 2127508"/>
              <a:gd name="connsiteY1" fmla="*/ 2127508 h 2127508"/>
              <a:gd name="connsiteX2" fmla="*/ 0 w 2127508"/>
              <a:gd name="connsiteY2" fmla="*/ 2127508 h 2127508"/>
              <a:gd name="connsiteX3" fmla="*/ 0 w 2127508"/>
              <a:gd name="connsiteY3" fmla="*/ 1672139 h 2127508"/>
              <a:gd name="connsiteX4" fmla="*/ 455369 w 2127508"/>
              <a:gd name="connsiteY4" fmla="*/ 2127508 h 2127508"/>
              <a:gd name="connsiteX5" fmla="*/ 298869 w 2127508"/>
              <a:gd name="connsiteY5" fmla="*/ 2127508 h 2127508"/>
              <a:gd name="connsiteX6" fmla="*/ 0 w 2127508"/>
              <a:gd name="connsiteY6" fmla="*/ 1828639 h 2127508"/>
              <a:gd name="connsiteX7" fmla="*/ 0 w 2127508"/>
              <a:gd name="connsiteY7" fmla="*/ 0 h 2127508"/>
              <a:gd name="connsiteX8" fmla="*/ 2127508 w 2127508"/>
              <a:gd name="connsiteY8" fmla="*/ 0 h 2127508"/>
              <a:gd name="connsiteX9" fmla="*/ 2127508 w 2127508"/>
              <a:gd name="connsiteY9" fmla="*/ 2127508 h 2127508"/>
              <a:gd name="connsiteX10" fmla="*/ 593863 w 2127508"/>
              <a:gd name="connsiteY10" fmla="*/ 2127508 h 2127508"/>
              <a:gd name="connsiteX11" fmla="*/ 0 w 2127508"/>
              <a:gd name="connsiteY11" fmla="*/ 1533645 h 212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27508" h="2127508">
                <a:moveTo>
                  <a:pt x="0" y="2014424"/>
                </a:moveTo>
                <a:lnTo>
                  <a:pt x="113084" y="2127508"/>
                </a:lnTo>
                <a:lnTo>
                  <a:pt x="0" y="2127508"/>
                </a:lnTo>
                <a:close/>
                <a:moveTo>
                  <a:pt x="0" y="1672139"/>
                </a:moveTo>
                <a:lnTo>
                  <a:pt x="455369" y="2127508"/>
                </a:lnTo>
                <a:lnTo>
                  <a:pt x="298869" y="2127508"/>
                </a:lnTo>
                <a:lnTo>
                  <a:pt x="0" y="1828639"/>
                </a:lnTo>
                <a:close/>
                <a:moveTo>
                  <a:pt x="0" y="0"/>
                </a:moveTo>
                <a:lnTo>
                  <a:pt x="2127508" y="0"/>
                </a:lnTo>
                <a:lnTo>
                  <a:pt x="2127508" y="2127508"/>
                </a:lnTo>
                <a:lnTo>
                  <a:pt x="593863" y="2127508"/>
                </a:lnTo>
                <a:lnTo>
                  <a:pt x="0" y="15336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3">
            <a:extLst>
              <a:ext uri="{FF2B5EF4-FFF2-40B4-BE49-F238E27FC236}">
                <a16:creationId xmlns="" xmlns:a16="http://schemas.microsoft.com/office/drawing/2014/main" id="{45A783C1-8E71-478E-9FED-234B3454060A}"/>
              </a:ext>
            </a:extLst>
          </p:cNvPr>
          <p:cNvSpPr/>
          <p:nvPr/>
        </p:nvSpPr>
        <p:spPr>
          <a:xfrm rot="10800000">
            <a:off x="2036278" y="2427734"/>
            <a:ext cx="1293129" cy="1293129"/>
          </a:xfrm>
          <a:custGeom>
            <a:avLst/>
            <a:gdLst>
              <a:gd name="connsiteX0" fmla="*/ 0 w 2127508"/>
              <a:gd name="connsiteY0" fmla="*/ 2014424 h 2127508"/>
              <a:gd name="connsiteX1" fmla="*/ 113084 w 2127508"/>
              <a:gd name="connsiteY1" fmla="*/ 2127508 h 2127508"/>
              <a:gd name="connsiteX2" fmla="*/ 0 w 2127508"/>
              <a:gd name="connsiteY2" fmla="*/ 2127508 h 2127508"/>
              <a:gd name="connsiteX3" fmla="*/ 0 w 2127508"/>
              <a:gd name="connsiteY3" fmla="*/ 1672139 h 2127508"/>
              <a:gd name="connsiteX4" fmla="*/ 455369 w 2127508"/>
              <a:gd name="connsiteY4" fmla="*/ 2127508 h 2127508"/>
              <a:gd name="connsiteX5" fmla="*/ 298869 w 2127508"/>
              <a:gd name="connsiteY5" fmla="*/ 2127508 h 2127508"/>
              <a:gd name="connsiteX6" fmla="*/ 0 w 2127508"/>
              <a:gd name="connsiteY6" fmla="*/ 1828639 h 2127508"/>
              <a:gd name="connsiteX7" fmla="*/ 0 w 2127508"/>
              <a:gd name="connsiteY7" fmla="*/ 0 h 2127508"/>
              <a:gd name="connsiteX8" fmla="*/ 2127508 w 2127508"/>
              <a:gd name="connsiteY8" fmla="*/ 0 h 2127508"/>
              <a:gd name="connsiteX9" fmla="*/ 2127508 w 2127508"/>
              <a:gd name="connsiteY9" fmla="*/ 2127508 h 2127508"/>
              <a:gd name="connsiteX10" fmla="*/ 593863 w 2127508"/>
              <a:gd name="connsiteY10" fmla="*/ 2127508 h 2127508"/>
              <a:gd name="connsiteX11" fmla="*/ 0 w 2127508"/>
              <a:gd name="connsiteY11" fmla="*/ 1533645 h 212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27508" h="2127508">
                <a:moveTo>
                  <a:pt x="0" y="2014424"/>
                </a:moveTo>
                <a:lnTo>
                  <a:pt x="113084" y="2127508"/>
                </a:lnTo>
                <a:lnTo>
                  <a:pt x="0" y="2127508"/>
                </a:lnTo>
                <a:close/>
                <a:moveTo>
                  <a:pt x="0" y="1672139"/>
                </a:moveTo>
                <a:lnTo>
                  <a:pt x="455369" y="2127508"/>
                </a:lnTo>
                <a:lnTo>
                  <a:pt x="298869" y="2127508"/>
                </a:lnTo>
                <a:lnTo>
                  <a:pt x="0" y="1828639"/>
                </a:lnTo>
                <a:close/>
                <a:moveTo>
                  <a:pt x="0" y="0"/>
                </a:moveTo>
                <a:lnTo>
                  <a:pt x="2127508" y="0"/>
                </a:lnTo>
                <a:lnTo>
                  <a:pt x="2127508" y="2127508"/>
                </a:lnTo>
                <a:lnTo>
                  <a:pt x="593863" y="2127508"/>
                </a:lnTo>
                <a:lnTo>
                  <a:pt x="0" y="1533645"/>
                </a:lnTo>
                <a:close/>
              </a:path>
            </a:pathLst>
          </a:custGeom>
          <a:solidFill>
            <a:srgbClr val="007CCC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4">
            <a:extLst>
              <a:ext uri="{FF2B5EF4-FFF2-40B4-BE49-F238E27FC236}">
                <a16:creationId xmlns="" xmlns:a16="http://schemas.microsoft.com/office/drawing/2014/main" id="{044243D8-7846-4F20-846A-77A7C024674F}"/>
              </a:ext>
            </a:extLst>
          </p:cNvPr>
          <p:cNvSpPr/>
          <p:nvPr/>
        </p:nvSpPr>
        <p:spPr>
          <a:xfrm rot="10800000">
            <a:off x="3563400" y="2427734"/>
            <a:ext cx="1293129" cy="1293129"/>
          </a:xfrm>
          <a:custGeom>
            <a:avLst/>
            <a:gdLst>
              <a:gd name="connsiteX0" fmla="*/ 0 w 2127508"/>
              <a:gd name="connsiteY0" fmla="*/ 2014424 h 2127508"/>
              <a:gd name="connsiteX1" fmla="*/ 113084 w 2127508"/>
              <a:gd name="connsiteY1" fmla="*/ 2127508 h 2127508"/>
              <a:gd name="connsiteX2" fmla="*/ 0 w 2127508"/>
              <a:gd name="connsiteY2" fmla="*/ 2127508 h 2127508"/>
              <a:gd name="connsiteX3" fmla="*/ 0 w 2127508"/>
              <a:gd name="connsiteY3" fmla="*/ 1672139 h 2127508"/>
              <a:gd name="connsiteX4" fmla="*/ 455369 w 2127508"/>
              <a:gd name="connsiteY4" fmla="*/ 2127508 h 2127508"/>
              <a:gd name="connsiteX5" fmla="*/ 298869 w 2127508"/>
              <a:gd name="connsiteY5" fmla="*/ 2127508 h 2127508"/>
              <a:gd name="connsiteX6" fmla="*/ 0 w 2127508"/>
              <a:gd name="connsiteY6" fmla="*/ 1828639 h 2127508"/>
              <a:gd name="connsiteX7" fmla="*/ 0 w 2127508"/>
              <a:gd name="connsiteY7" fmla="*/ 0 h 2127508"/>
              <a:gd name="connsiteX8" fmla="*/ 2127508 w 2127508"/>
              <a:gd name="connsiteY8" fmla="*/ 0 h 2127508"/>
              <a:gd name="connsiteX9" fmla="*/ 2127508 w 2127508"/>
              <a:gd name="connsiteY9" fmla="*/ 2127508 h 2127508"/>
              <a:gd name="connsiteX10" fmla="*/ 593863 w 2127508"/>
              <a:gd name="connsiteY10" fmla="*/ 2127508 h 2127508"/>
              <a:gd name="connsiteX11" fmla="*/ 0 w 2127508"/>
              <a:gd name="connsiteY11" fmla="*/ 1533645 h 212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27508" h="2127508">
                <a:moveTo>
                  <a:pt x="0" y="2014424"/>
                </a:moveTo>
                <a:lnTo>
                  <a:pt x="113084" y="2127508"/>
                </a:lnTo>
                <a:lnTo>
                  <a:pt x="0" y="2127508"/>
                </a:lnTo>
                <a:close/>
                <a:moveTo>
                  <a:pt x="0" y="1672139"/>
                </a:moveTo>
                <a:lnTo>
                  <a:pt x="455369" y="2127508"/>
                </a:lnTo>
                <a:lnTo>
                  <a:pt x="298869" y="2127508"/>
                </a:lnTo>
                <a:lnTo>
                  <a:pt x="0" y="1828639"/>
                </a:lnTo>
                <a:close/>
                <a:moveTo>
                  <a:pt x="0" y="0"/>
                </a:moveTo>
                <a:lnTo>
                  <a:pt x="2127508" y="0"/>
                </a:lnTo>
                <a:lnTo>
                  <a:pt x="2127508" y="2127508"/>
                </a:lnTo>
                <a:lnTo>
                  <a:pt x="593863" y="2127508"/>
                </a:lnTo>
                <a:lnTo>
                  <a:pt x="0" y="15336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1">
            <a:extLst>
              <a:ext uri="{FF2B5EF4-FFF2-40B4-BE49-F238E27FC236}">
                <a16:creationId xmlns="" xmlns:a16="http://schemas.microsoft.com/office/drawing/2014/main" id="{7E021C72-B495-422A-8BA8-398303FB8DE8}"/>
              </a:ext>
            </a:extLst>
          </p:cNvPr>
          <p:cNvSpPr/>
          <p:nvPr/>
        </p:nvSpPr>
        <p:spPr>
          <a:xfrm rot="10800000">
            <a:off x="929235" y="3720864"/>
            <a:ext cx="381226" cy="174784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7" name="Isosceles Triangle 8">
            <a:extLst>
              <a:ext uri="{FF2B5EF4-FFF2-40B4-BE49-F238E27FC236}">
                <a16:creationId xmlns="" xmlns:a16="http://schemas.microsoft.com/office/drawing/2014/main" id="{FB3E1515-92FB-43BE-A82B-B10813C44744}"/>
              </a:ext>
            </a:extLst>
          </p:cNvPr>
          <p:cNvSpPr/>
          <p:nvPr/>
        </p:nvSpPr>
        <p:spPr>
          <a:xfrm rot="10800000">
            <a:off x="2492229" y="3720864"/>
            <a:ext cx="381226" cy="174784"/>
          </a:xfrm>
          <a:prstGeom prst="triangle">
            <a:avLst/>
          </a:prstGeom>
          <a:solidFill>
            <a:srgbClr val="007CCC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8" name="Isosceles Triangle 9">
            <a:extLst>
              <a:ext uri="{FF2B5EF4-FFF2-40B4-BE49-F238E27FC236}">
                <a16:creationId xmlns="" xmlns:a16="http://schemas.microsoft.com/office/drawing/2014/main" id="{8F04DED6-9183-453F-BB26-A68CD18A9A13}"/>
              </a:ext>
            </a:extLst>
          </p:cNvPr>
          <p:cNvSpPr/>
          <p:nvPr/>
        </p:nvSpPr>
        <p:spPr>
          <a:xfrm rot="10800000">
            <a:off x="4019352" y="3720864"/>
            <a:ext cx="381226" cy="174784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0" name="Freeform 18">
            <a:extLst>
              <a:ext uri="{FF2B5EF4-FFF2-40B4-BE49-F238E27FC236}">
                <a16:creationId xmlns="" xmlns:a16="http://schemas.microsoft.com/office/drawing/2014/main" id="{461A2988-98E2-46FC-BFC0-771A8D0D2FFB}"/>
              </a:ext>
            </a:extLst>
          </p:cNvPr>
          <p:cNvSpPr>
            <a:spLocks noEditPoints="1"/>
          </p:cNvSpPr>
          <p:nvPr/>
        </p:nvSpPr>
        <p:spPr bwMode="auto">
          <a:xfrm>
            <a:off x="2339752" y="2715766"/>
            <a:ext cx="796740" cy="719635"/>
          </a:xfrm>
          <a:custGeom>
            <a:avLst/>
            <a:gdLst>
              <a:gd name="T0" fmla="*/ 151352 w 400"/>
              <a:gd name="T1" fmla="*/ 165780 h 360"/>
              <a:gd name="T2" fmla="*/ 111522 w 400"/>
              <a:gd name="T3" fmla="*/ 125106 h 360"/>
              <a:gd name="T4" fmla="*/ 124390 w 400"/>
              <a:gd name="T5" fmla="*/ 94908 h 360"/>
              <a:gd name="T6" fmla="*/ 136033 w 400"/>
              <a:gd name="T7" fmla="*/ 73954 h 360"/>
              <a:gd name="T8" fmla="*/ 131743 w 400"/>
              <a:gd name="T9" fmla="*/ 64093 h 360"/>
              <a:gd name="T10" fmla="*/ 134807 w 400"/>
              <a:gd name="T11" fmla="*/ 41907 h 360"/>
              <a:gd name="T12" fmla="*/ 85786 w 400"/>
              <a:gd name="T13" fmla="*/ 0 h 360"/>
              <a:gd name="T14" fmla="*/ 36153 w 400"/>
              <a:gd name="T15" fmla="*/ 41907 h 360"/>
              <a:gd name="T16" fmla="*/ 39829 w 400"/>
              <a:gd name="T17" fmla="*/ 64093 h 360"/>
              <a:gd name="T18" fmla="*/ 34927 w 400"/>
              <a:gd name="T19" fmla="*/ 73954 h 360"/>
              <a:gd name="T20" fmla="*/ 46570 w 400"/>
              <a:gd name="T21" fmla="*/ 94908 h 360"/>
              <a:gd name="T22" fmla="*/ 60050 w 400"/>
              <a:gd name="T23" fmla="*/ 125106 h 360"/>
              <a:gd name="T24" fmla="*/ 19608 w 400"/>
              <a:gd name="T25" fmla="*/ 165780 h 360"/>
              <a:gd name="T26" fmla="*/ 0 w 400"/>
              <a:gd name="T27" fmla="*/ 172559 h 360"/>
              <a:gd name="T28" fmla="*/ 0 w 400"/>
              <a:gd name="T29" fmla="*/ 221862 h 360"/>
              <a:gd name="T30" fmla="*/ 196083 w 400"/>
              <a:gd name="T31" fmla="*/ 221862 h 360"/>
              <a:gd name="T32" fmla="*/ 196083 w 400"/>
              <a:gd name="T33" fmla="*/ 195978 h 360"/>
              <a:gd name="T34" fmla="*/ 151352 w 400"/>
              <a:gd name="T35" fmla="*/ 165780 h 360"/>
              <a:gd name="T36" fmla="*/ 208338 w 400"/>
              <a:gd name="T37" fmla="*/ 98605 h 360"/>
              <a:gd name="T38" fmla="*/ 208338 w 400"/>
              <a:gd name="T39" fmla="*/ 61628 h 360"/>
              <a:gd name="T40" fmla="*/ 183828 w 400"/>
              <a:gd name="T41" fmla="*/ 61628 h 360"/>
              <a:gd name="T42" fmla="*/ 183828 w 400"/>
              <a:gd name="T43" fmla="*/ 98605 h 360"/>
              <a:gd name="T44" fmla="*/ 147062 w 400"/>
              <a:gd name="T45" fmla="*/ 98605 h 360"/>
              <a:gd name="T46" fmla="*/ 147062 w 400"/>
              <a:gd name="T47" fmla="*/ 123257 h 360"/>
              <a:gd name="T48" fmla="*/ 183828 w 400"/>
              <a:gd name="T49" fmla="*/ 123257 h 360"/>
              <a:gd name="T50" fmla="*/ 183828 w 400"/>
              <a:gd name="T51" fmla="*/ 160234 h 360"/>
              <a:gd name="T52" fmla="*/ 208338 w 400"/>
              <a:gd name="T53" fmla="*/ 160234 h 360"/>
              <a:gd name="T54" fmla="*/ 208338 w 400"/>
              <a:gd name="T55" fmla="*/ 123257 h 360"/>
              <a:gd name="T56" fmla="*/ 245104 w 400"/>
              <a:gd name="T57" fmla="*/ 123257 h 360"/>
              <a:gd name="T58" fmla="*/ 245104 w 400"/>
              <a:gd name="T59" fmla="*/ 98605 h 360"/>
              <a:gd name="T60" fmla="*/ 208338 w 400"/>
              <a:gd name="T61" fmla="*/ 98605 h 36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00" h="360">
                <a:moveTo>
                  <a:pt x="247" y="269"/>
                </a:moveTo>
                <a:cubicBezTo>
                  <a:pt x="197" y="251"/>
                  <a:pt x="182" y="236"/>
                  <a:pt x="182" y="203"/>
                </a:cubicBezTo>
                <a:cubicBezTo>
                  <a:pt x="182" y="184"/>
                  <a:pt x="197" y="190"/>
                  <a:pt x="203" y="154"/>
                </a:cubicBezTo>
                <a:cubicBezTo>
                  <a:pt x="206" y="140"/>
                  <a:pt x="220" y="154"/>
                  <a:pt x="222" y="120"/>
                </a:cubicBezTo>
                <a:cubicBezTo>
                  <a:pt x="222" y="107"/>
                  <a:pt x="215" y="104"/>
                  <a:pt x="215" y="104"/>
                </a:cubicBezTo>
                <a:cubicBezTo>
                  <a:pt x="215" y="104"/>
                  <a:pt x="219" y="84"/>
                  <a:pt x="220" y="68"/>
                </a:cubicBezTo>
                <a:cubicBezTo>
                  <a:pt x="222" y="49"/>
                  <a:pt x="209" y="0"/>
                  <a:pt x="140" y="0"/>
                </a:cubicBezTo>
                <a:cubicBezTo>
                  <a:pt x="71" y="0"/>
                  <a:pt x="58" y="49"/>
                  <a:pt x="59" y="68"/>
                </a:cubicBezTo>
                <a:cubicBezTo>
                  <a:pt x="61" y="84"/>
                  <a:pt x="65" y="104"/>
                  <a:pt x="65" y="104"/>
                </a:cubicBezTo>
                <a:cubicBezTo>
                  <a:pt x="65" y="104"/>
                  <a:pt x="57" y="107"/>
                  <a:pt x="57" y="120"/>
                </a:cubicBezTo>
                <a:cubicBezTo>
                  <a:pt x="60" y="154"/>
                  <a:pt x="73" y="140"/>
                  <a:pt x="76" y="154"/>
                </a:cubicBezTo>
                <a:cubicBezTo>
                  <a:pt x="83" y="190"/>
                  <a:pt x="98" y="184"/>
                  <a:pt x="98" y="203"/>
                </a:cubicBezTo>
                <a:cubicBezTo>
                  <a:pt x="98" y="236"/>
                  <a:pt x="82" y="251"/>
                  <a:pt x="32" y="269"/>
                </a:cubicBezTo>
                <a:cubicBezTo>
                  <a:pt x="26" y="271"/>
                  <a:pt x="12" y="274"/>
                  <a:pt x="0" y="280"/>
                </a:cubicBezTo>
                <a:cubicBezTo>
                  <a:pt x="0" y="360"/>
                  <a:pt x="0" y="360"/>
                  <a:pt x="0" y="360"/>
                </a:cubicBezTo>
                <a:cubicBezTo>
                  <a:pt x="320" y="360"/>
                  <a:pt x="320" y="360"/>
                  <a:pt x="320" y="360"/>
                </a:cubicBezTo>
                <a:cubicBezTo>
                  <a:pt x="320" y="360"/>
                  <a:pt x="320" y="330"/>
                  <a:pt x="320" y="318"/>
                </a:cubicBezTo>
                <a:cubicBezTo>
                  <a:pt x="320" y="305"/>
                  <a:pt x="297" y="287"/>
                  <a:pt x="247" y="269"/>
                </a:cubicBezTo>
                <a:close/>
                <a:moveTo>
                  <a:pt x="340" y="160"/>
                </a:moveTo>
                <a:cubicBezTo>
                  <a:pt x="340" y="100"/>
                  <a:pt x="340" y="100"/>
                  <a:pt x="340" y="100"/>
                </a:cubicBezTo>
                <a:cubicBezTo>
                  <a:pt x="300" y="100"/>
                  <a:pt x="300" y="100"/>
                  <a:pt x="300" y="100"/>
                </a:cubicBezTo>
                <a:cubicBezTo>
                  <a:pt x="300" y="160"/>
                  <a:pt x="300" y="160"/>
                  <a:pt x="300" y="160"/>
                </a:cubicBezTo>
                <a:cubicBezTo>
                  <a:pt x="240" y="160"/>
                  <a:pt x="240" y="160"/>
                  <a:pt x="240" y="160"/>
                </a:cubicBezTo>
                <a:cubicBezTo>
                  <a:pt x="240" y="200"/>
                  <a:pt x="240" y="200"/>
                  <a:pt x="240" y="200"/>
                </a:cubicBezTo>
                <a:cubicBezTo>
                  <a:pt x="300" y="200"/>
                  <a:pt x="300" y="200"/>
                  <a:pt x="300" y="200"/>
                </a:cubicBezTo>
                <a:cubicBezTo>
                  <a:pt x="300" y="260"/>
                  <a:pt x="300" y="260"/>
                  <a:pt x="300" y="260"/>
                </a:cubicBezTo>
                <a:cubicBezTo>
                  <a:pt x="340" y="260"/>
                  <a:pt x="340" y="260"/>
                  <a:pt x="340" y="260"/>
                </a:cubicBezTo>
                <a:cubicBezTo>
                  <a:pt x="340" y="200"/>
                  <a:pt x="340" y="200"/>
                  <a:pt x="340" y="200"/>
                </a:cubicBezTo>
                <a:cubicBezTo>
                  <a:pt x="400" y="200"/>
                  <a:pt x="400" y="200"/>
                  <a:pt x="400" y="200"/>
                </a:cubicBezTo>
                <a:cubicBezTo>
                  <a:pt x="400" y="160"/>
                  <a:pt x="400" y="160"/>
                  <a:pt x="400" y="160"/>
                </a:cubicBezTo>
                <a:lnTo>
                  <a:pt x="340" y="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81" name="Freeform 139">
            <a:extLst>
              <a:ext uri="{FF2B5EF4-FFF2-40B4-BE49-F238E27FC236}">
                <a16:creationId xmlns="" xmlns:a16="http://schemas.microsoft.com/office/drawing/2014/main" id="{68C42CC5-1794-441F-A2EA-54C6F6B47BF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812164" y="2806010"/>
            <a:ext cx="795600" cy="536575"/>
          </a:xfrm>
          <a:custGeom>
            <a:avLst/>
            <a:gdLst>
              <a:gd name="T0" fmla="*/ 99267 w 400"/>
              <a:gd name="T1" fmla="*/ 125281 h 271"/>
              <a:gd name="T2" fmla="*/ 108459 w 400"/>
              <a:gd name="T3" fmla="*/ 158122 h 271"/>
              <a:gd name="T4" fmla="*/ 142160 w 400"/>
              <a:gd name="T5" fmla="*/ 149608 h 271"/>
              <a:gd name="T6" fmla="*/ 199147 w 400"/>
              <a:gd name="T7" fmla="*/ 2433 h 271"/>
              <a:gd name="T8" fmla="*/ 99267 w 400"/>
              <a:gd name="T9" fmla="*/ 125281 h 271"/>
              <a:gd name="T10" fmla="*/ 122552 w 400"/>
              <a:gd name="T11" fmla="*/ 32841 h 271"/>
              <a:gd name="T12" fmla="*/ 137871 w 400"/>
              <a:gd name="T13" fmla="*/ 34057 h 271"/>
              <a:gd name="T14" fmla="*/ 155641 w 400"/>
              <a:gd name="T15" fmla="*/ 12771 h 271"/>
              <a:gd name="T16" fmla="*/ 122552 w 400"/>
              <a:gd name="T17" fmla="*/ 8514 h 271"/>
              <a:gd name="T18" fmla="*/ 0 w 400"/>
              <a:gd name="T19" fmla="*/ 139269 h 271"/>
              <a:gd name="T20" fmla="*/ 613 w 400"/>
              <a:gd name="T21" fmla="*/ 152649 h 271"/>
              <a:gd name="T22" fmla="*/ 13481 w 400"/>
              <a:gd name="T23" fmla="*/ 163596 h 271"/>
              <a:gd name="T24" fmla="*/ 25123 w 400"/>
              <a:gd name="T25" fmla="*/ 150824 h 271"/>
              <a:gd name="T26" fmla="*/ 24510 w 400"/>
              <a:gd name="T27" fmla="*/ 139269 h 271"/>
              <a:gd name="T28" fmla="*/ 122552 w 400"/>
              <a:gd name="T29" fmla="*/ 32841 h 271"/>
              <a:gd name="T30" fmla="*/ 210789 w 400"/>
              <a:gd name="T31" fmla="*/ 48045 h 271"/>
              <a:gd name="T32" fmla="*/ 200373 w 400"/>
              <a:gd name="T33" fmla="*/ 74196 h 271"/>
              <a:gd name="T34" fmla="*/ 220594 w 400"/>
              <a:gd name="T35" fmla="*/ 139269 h 271"/>
              <a:gd name="T36" fmla="*/ 219981 w 400"/>
              <a:gd name="T37" fmla="*/ 150824 h 271"/>
              <a:gd name="T38" fmla="*/ 231011 w 400"/>
              <a:gd name="T39" fmla="*/ 164204 h 271"/>
              <a:gd name="T40" fmla="*/ 232236 w 400"/>
              <a:gd name="T41" fmla="*/ 164204 h 271"/>
              <a:gd name="T42" fmla="*/ 244491 w 400"/>
              <a:gd name="T43" fmla="*/ 153257 h 271"/>
              <a:gd name="T44" fmla="*/ 245104 w 400"/>
              <a:gd name="T45" fmla="*/ 139269 h 271"/>
              <a:gd name="T46" fmla="*/ 210789 w 400"/>
              <a:gd name="T47" fmla="*/ 48045 h 2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00" h="271">
                <a:moveTo>
                  <a:pt x="162" y="206"/>
                </a:moveTo>
                <a:cubicBezTo>
                  <a:pt x="149" y="230"/>
                  <a:pt x="158" y="249"/>
                  <a:pt x="177" y="260"/>
                </a:cubicBezTo>
                <a:cubicBezTo>
                  <a:pt x="196" y="271"/>
                  <a:pt x="218" y="270"/>
                  <a:pt x="232" y="246"/>
                </a:cubicBezTo>
                <a:cubicBezTo>
                  <a:pt x="245" y="222"/>
                  <a:pt x="333" y="8"/>
                  <a:pt x="325" y="4"/>
                </a:cubicBezTo>
                <a:cubicBezTo>
                  <a:pt x="317" y="0"/>
                  <a:pt x="176" y="182"/>
                  <a:pt x="162" y="206"/>
                </a:cubicBezTo>
                <a:close/>
                <a:moveTo>
                  <a:pt x="200" y="54"/>
                </a:moveTo>
                <a:cubicBezTo>
                  <a:pt x="209" y="54"/>
                  <a:pt x="217" y="55"/>
                  <a:pt x="225" y="56"/>
                </a:cubicBezTo>
                <a:cubicBezTo>
                  <a:pt x="234" y="45"/>
                  <a:pt x="244" y="33"/>
                  <a:pt x="254" y="21"/>
                </a:cubicBezTo>
                <a:cubicBezTo>
                  <a:pt x="236" y="16"/>
                  <a:pt x="218" y="14"/>
                  <a:pt x="200" y="14"/>
                </a:cubicBezTo>
                <a:cubicBezTo>
                  <a:pt x="88" y="14"/>
                  <a:pt x="0" y="108"/>
                  <a:pt x="0" y="229"/>
                </a:cubicBezTo>
                <a:cubicBezTo>
                  <a:pt x="0" y="236"/>
                  <a:pt x="0" y="244"/>
                  <a:pt x="1" y="251"/>
                </a:cubicBezTo>
                <a:cubicBezTo>
                  <a:pt x="2" y="262"/>
                  <a:pt x="12" y="270"/>
                  <a:pt x="22" y="269"/>
                </a:cubicBezTo>
                <a:cubicBezTo>
                  <a:pt x="33" y="268"/>
                  <a:pt x="42" y="259"/>
                  <a:pt x="41" y="248"/>
                </a:cubicBezTo>
                <a:cubicBezTo>
                  <a:pt x="40" y="242"/>
                  <a:pt x="40" y="235"/>
                  <a:pt x="40" y="229"/>
                </a:cubicBezTo>
                <a:cubicBezTo>
                  <a:pt x="40" y="131"/>
                  <a:pt x="110" y="54"/>
                  <a:pt x="200" y="54"/>
                </a:cubicBezTo>
                <a:close/>
                <a:moveTo>
                  <a:pt x="344" y="79"/>
                </a:moveTo>
                <a:cubicBezTo>
                  <a:pt x="339" y="94"/>
                  <a:pt x="333" y="109"/>
                  <a:pt x="327" y="122"/>
                </a:cubicBezTo>
                <a:cubicBezTo>
                  <a:pt x="348" y="152"/>
                  <a:pt x="360" y="189"/>
                  <a:pt x="360" y="229"/>
                </a:cubicBezTo>
                <a:cubicBezTo>
                  <a:pt x="360" y="235"/>
                  <a:pt x="359" y="242"/>
                  <a:pt x="359" y="248"/>
                </a:cubicBezTo>
                <a:cubicBezTo>
                  <a:pt x="358" y="259"/>
                  <a:pt x="366" y="269"/>
                  <a:pt x="377" y="270"/>
                </a:cubicBezTo>
                <a:cubicBezTo>
                  <a:pt x="378" y="270"/>
                  <a:pt x="378" y="270"/>
                  <a:pt x="379" y="270"/>
                </a:cubicBezTo>
                <a:cubicBezTo>
                  <a:pt x="389" y="270"/>
                  <a:pt x="398" y="262"/>
                  <a:pt x="399" y="252"/>
                </a:cubicBezTo>
                <a:cubicBezTo>
                  <a:pt x="399" y="244"/>
                  <a:pt x="400" y="237"/>
                  <a:pt x="400" y="229"/>
                </a:cubicBezTo>
                <a:cubicBezTo>
                  <a:pt x="400" y="170"/>
                  <a:pt x="379" y="117"/>
                  <a:pt x="344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82" name="Group 506">
            <a:extLst>
              <a:ext uri="{FF2B5EF4-FFF2-40B4-BE49-F238E27FC236}">
                <a16:creationId xmlns="" xmlns:a16="http://schemas.microsoft.com/office/drawing/2014/main" id="{90C1E4A8-416D-48DE-A13E-C75BCAC5ADF9}"/>
              </a:ext>
            </a:extLst>
          </p:cNvPr>
          <p:cNvGrpSpPr>
            <a:grpSpLocks noChangeAspect="1"/>
          </p:cNvGrpSpPr>
          <p:nvPr/>
        </p:nvGrpSpPr>
        <p:grpSpPr>
          <a:xfrm>
            <a:off x="778466" y="2746740"/>
            <a:ext cx="682763" cy="717986"/>
            <a:chOff x="2919413" y="3781425"/>
            <a:chExt cx="400050" cy="420688"/>
          </a:xfrm>
          <a:solidFill>
            <a:schemeClr val="bg1"/>
          </a:solidFill>
        </p:grpSpPr>
        <p:sp>
          <p:nvSpPr>
            <p:cNvPr id="83" name="Freeform 64">
              <a:extLst>
                <a:ext uri="{FF2B5EF4-FFF2-40B4-BE49-F238E27FC236}">
                  <a16:creationId xmlns="" xmlns:a16="http://schemas.microsoft.com/office/drawing/2014/main" id="{BCF3D063-CE51-4919-8BF8-2EB4121828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9113" y="3781425"/>
              <a:ext cx="120650" cy="420688"/>
            </a:xfrm>
            <a:custGeom>
              <a:avLst/>
              <a:gdLst>
                <a:gd name="T0" fmla="*/ 137 w 156"/>
                <a:gd name="T1" fmla="*/ 548 h 548"/>
                <a:gd name="T2" fmla="*/ 0 w 156"/>
                <a:gd name="T3" fmla="*/ 528 h 548"/>
                <a:gd name="T4" fmla="*/ 137 w 156"/>
                <a:gd name="T5" fmla="*/ 509 h 548"/>
                <a:gd name="T6" fmla="*/ 137 w 156"/>
                <a:gd name="T7" fmla="*/ 453 h 548"/>
                <a:gd name="T8" fmla="*/ 0 w 156"/>
                <a:gd name="T9" fmla="*/ 472 h 548"/>
                <a:gd name="T10" fmla="*/ 137 w 156"/>
                <a:gd name="T11" fmla="*/ 492 h 548"/>
                <a:gd name="T12" fmla="*/ 137 w 156"/>
                <a:gd name="T13" fmla="*/ 453 h 548"/>
                <a:gd name="T14" fmla="*/ 19 w 156"/>
                <a:gd name="T15" fmla="*/ 397 h 548"/>
                <a:gd name="T16" fmla="*/ 19 w 156"/>
                <a:gd name="T17" fmla="*/ 436 h 548"/>
                <a:gd name="T18" fmla="*/ 156 w 156"/>
                <a:gd name="T19" fmla="*/ 416 h 548"/>
                <a:gd name="T20" fmla="*/ 137 w 156"/>
                <a:gd name="T21" fmla="*/ 341 h 548"/>
                <a:gd name="T22" fmla="*/ 0 w 156"/>
                <a:gd name="T23" fmla="*/ 361 h 548"/>
                <a:gd name="T24" fmla="*/ 137 w 156"/>
                <a:gd name="T25" fmla="*/ 380 h 548"/>
                <a:gd name="T26" fmla="*/ 137 w 156"/>
                <a:gd name="T27" fmla="*/ 341 h 548"/>
                <a:gd name="T28" fmla="*/ 19 w 156"/>
                <a:gd name="T29" fmla="*/ 285 h 548"/>
                <a:gd name="T30" fmla="*/ 19 w 156"/>
                <a:gd name="T31" fmla="*/ 324 h 548"/>
                <a:gd name="T32" fmla="*/ 156 w 156"/>
                <a:gd name="T33" fmla="*/ 305 h 548"/>
                <a:gd name="T34" fmla="*/ 137 w 156"/>
                <a:gd name="T35" fmla="*/ 229 h 548"/>
                <a:gd name="T36" fmla="*/ 0 w 156"/>
                <a:gd name="T37" fmla="*/ 249 h 548"/>
                <a:gd name="T38" fmla="*/ 137 w 156"/>
                <a:gd name="T39" fmla="*/ 268 h 548"/>
                <a:gd name="T40" fmla="*/ 137 w 156"/>
                <a:gd name="T41" fmla="*/ 229 h 548"/>
                <a:gd name="T42" fmla="*/ 19 w 156"/>
                <a:gd name="T43" fmla="*/ 168 h 548"/>
                <a:gd name="T44" fmla="*/ 19 w 156"/>
                <a:gd name="T45" fmla="*/ 207 h 548"/>
                <a:gd name="T46" fmla="*/ 156 w 156"/>
                <a:gd name="T47" fmla="*/ 188 h 548"/>
                <a:gd name="T48" fmla="*/ 137 w 156"/>
                <a:gd name="T49" fmla="*/ 112 h 548"/>
                <a:gd name="T50" fmla="*/ 0 w 156"/>
                <a:gd name="T51" fmla="*/ 132 h 548"/>
                <a:gd name="T52" fmla="*/ 137 w 156"/>
                <a:gd name="T53" fmla="*/ 151 h 548"/>
                <a:gd name="T54" fmla="*/ 137 w 156"/>
                <a:gd name="T55" fmla="*/ 112 h 548"/>
                <a:gd name="T56" fmla="*/ 19 w 156"/>
                <a:gd name="T57" fmla="*/ 56 h 548"/>
                <a:gd name="T58" fmla="*/ 19 w 156"/>
                <a:gd name="T59" fmla="*/ 95 h 548"/>
                <a:gd name="T60" fmla="*/ 156 w 156"/>
                <a:gd name="T61" fmla="*/ 76 h 548"/>
                <a:gd name="T62" fmla="*/ 137 w 156"/>
                <a:gd name="T63" fmla="*/ 0 h 548"/>
                <a:gd name="T64" fmla="*/ 0 w 156"/>
                <a:gd name="T65" fmla="*/ 20 h 548"/>
                <a:gd name="T66" fmla="*/ 137 w 156"/>
                <a:gd name="T67" fmla="*/ 40 h 548"/>
                <a:gd name="T68" fmla="*/ 137 w 156"/>
                <a:gd name="T69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548">
                  <a:moveTo>
                    <a:pt x="156" y="528"/>
                  </a:moveTo>
                  <a:cubicBezTo>
                    <a:pt x="156" y="539"/>
                    <a:pt x="148" y="548"/>
                    <a:pt x="137" y="548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8" y="548"/>
                    <a:pt x="0" y="539"/>
                    <a:pt x="0" y="528"/>
                  </a:cubicBezTo>
                  <a:cubicBezTo>
                    <a:pt x="0" y="517"/>
                    <a:pt x="8" y="509"/>
                    <a:pt x="19" y="509"/>
                  </a:cubicBezTo>
                  <a:cubicBezTo>
                    <a:pt x="137" y="509"/>
                    <a:pt x="137" y="509"/>
                    <a:pt x="137" y="509"/>
                  </a:cubicBezTo>
                  <a:cubicBezTo>
                    <a:pt x="148" y="509"/>
                    <a:pt x="156" y="517"/>
                    <a:pt x="156" y="528"/>
                  </a:cubicBezTo>
                  <a:close/>
                  <a:moveTo>
                    <a:pt x="137" y="453"/>
                  </a:moveTo>
                  <a:cubicBezTo>
                    <a:pt x="19" y="453"/>
                    <a:pt x="19" y="453"/>
                    <a:pt x="19" y="453"/>
                  </a:cubicBezTo>
                  <a:cubicBezTo>
                    <a:pt x="8" y="453"/>
                    <a:pt x="0" y="461"/>
                    <a:pt x="0" y="472"/>
                  </a:cubicBezTo>
                  <a:cubicBezTo>
                    <a:pt x="0" y="483"/>
                    <a:pt x="8" y="492"/>
                    <a:pt x="19" y="492"/>
                  </a:cubicBezTo>
                  <a:cubicBezTo>
                    <a:pt x="137" y="492"/>
                    <a:pt x="137" y="492"/>
                    <a:pt x="137" y="492"/>
                  </a:cubicBezTo>
                  <a:cubicBezTo>
                    <a:pt x="148" y="492"/>
                    <a:pt x="156" y="483"/>
                    <a:pt x="156" y="472"/>
                  </a:cubicBezTo>
                  <a:cubicBezTo>
                    <a:pt x="156" y="461"/>
                    <a:pt x="148" y="453"/>
                    <a:pt x="137" y="453"/>
                  </a:cubicBezTo>
                  <a:close/>
                  <a:moveTo>
                    <a:pt x="137" y="397"/>
                  </a:moveTo>
                  <a:cubicBezTo>
                    <a:pt x="19" y="397"/>
                    <a:pt x="19" y="397"/>
                    <a:pt x="19" y="397"/>
                  </a:cubicBezTo>
                  <a:cubicBezTo>
                    <a:pt x="8" y="397"/>
                    <a:pt x="0" y="406"/>
                    <a:pt x="0" y="416"/>
                  </a:cubicBezTo>
                  <a:cubicBezTo>
                    <a:pt x="0" y="427"/>
                    <a:pt x="8" y="436"/>
                    <a:pt x="19" y="436"/>
                  </a:cubicBezTo>
                  <a:cubicBezTo>
                    <a:pt x="137" y="436"/>
                    <a:pt x="137" y="436"/>
                    <a:pt x="137" y="436"/>
                  </a:cubicBezTo>
                  <a:cubicBezTo>
                    <a:pt x="148" y="436"/>
                    <a:pt x="156" y="427"/>
                    <a:pt x="156" y="416"/>
                  </a:cubicBezTo>
                  <a:cubicBezTo>
                    <a:pt x="156" y="406"/>
                    <a:pt x="148" y="397"/>
                    <a:pt x="137" y="397"/>
                  </a:cubicBezTo>
                  <a:close/>
                  <a:moveTo>
                    <a:pt x="137" y="341"/>
                  </a:moveTo>
                  <a:cubicBezTo>
                    <a:pt x="19" y="341"/>
                    <a:pt x="19" y="341"/>
                    <a:pt x="19" y="341"/>
                  </a:cubicBezTo>
                  <a:cubicBezTo>
                    <a:pt x="8" y="341"/>
                    <a:pt x="0" y="350"/>
                    <a:pt x="0" y="361"/>
                  </a:cubicBezTo>
                  <a:cubicBezTo>
                    <a:pt x="0" y="371"/>
                    <a:pt x="8" y="380"/>
                    <a:pt x="19" y="380"/>
                  </a:cubicBezTo>
                  <a:cubicBezTo>
                    <a:pt x="137" y="380"/>
                    <a:pt x="137" y="380"/>
                    <a:pt x="137" y="380"/>
                  </a:cubicBezTo>
                  <a:cubicBezTo>
                    <a:pt x="148" y="380"/>
                    <a:pt x="156" y="371"/>
                    <a:pt x="156" y="361"/>
                  </a:cubicBezTo>
                  <a:cubicBezTo>
                    <a:pt x="156" y="350"/>
                    <a:pt x="148" y="341"/>
                    <a:pt x="137" y="341"/>
                  </a:cubicBezTo>
                  <a:close/>
                  <a:moveTo>
                    <a:pt x="137" y="285"/>
                  </a:moveTo>
                  <a:cubicBezTo>
                    <a:pt x="19" y="285"/>
                    <a:pt x="19" y="285"/>
                    <a:pt x="19" y="285"/>
                  </a:cubicBezTo>
                  <a:cubicBezTo>
                    <a:pt x="8" y="285"/>
                    <a:pt x="0" y="294"/>
                    <a:pt x="0" y="305"/>
                  </a:cubicBezTo>
                  <a:cubicBezTo>
                    <a:pt x="0" y="315"/>
                    <a:pt x="8" y="324"/>
                    <a:pt x="19" y="324"/>
                  </a:cubicBezTo>
                  <a:cubicBezTo>
                    <a:pt x="137" y="324"/>
                    <a:pt x="137" y="324"/>
                    <a:pt x="137" y="324"/>
                  </a:cubicBezTo>
                  <a:cubicBezTo>
                    <a:pt x="148" y="324"/>
                    <a:pt x="156" y="315"/>
                    <a:pt x="156" y="305"/>
                  </a:cubicBezTo>
                  <a:cubicBezTo>
                    <a:pt x="156" y="294"/>
                    <a:pt x="148" y="285"/>
                    <a:pt x="137" y="285"/>
                  </a:cubicBezTo>
                  <a:close/>
                  <a:moveTo>
                    <a:pt x="137" y="229"/>
                  </a:moveTo>
                  <a:cubicBezTo>
                    <a:pt x="19" y="229"/>
                    <a:pt x="19" y="229"/>
                    <a:pt x="19" y="229"/>
                  </a:cubicBezTo>
                  <a:cubicBezTo>
                    <a:pt x="8" y="229"/>
                    <a:pt x="0" y="238"/>
                    <a:pt x="0" y="249"/>
                  </a:cubicBezTo>
                  <a:cubicBezTo>
                    <a:pt x="0" y="260"/>
                    <a:pt x="8" y="268"/>
                    <a:pt x="19" y="268"/>
                  </a:cubicBezTo>
                  <a:cubicBezTo>
                    <a:pt x="137" y="268"/>
                    <a:pt x="137" y="268"/>
                    <a:pt x="137" y="268"/>
                  </a:cubicBezTo>
                  <a:cubicBezTo>
                    <a:pt x="148" y="268"/>
                    <a:pt x="156" y="260"/>
                    <a:pt x="156" y="249"/>
                  </a:cubicBezTo>
                  <a:cubicBezTo>
                    <a:pt x="156" y="238"/>
                    <a:pt x="148" y="229"/>
                    <a:pt x="137" y="229"/>
                  </a:cubicBezTo>
                  <a:close/>
                  <a:moveTo>
                    <a:pt x="137" y="168"/>
                  </a:moveTo>
                  <a:cubicBezTo>
                    <a:pt x="19" y="168"/>
                    <a:pt x="19" y="168"/>
                    <a:pt x="19" y="168"/>
                  </a:cubicBezTo>
                  <a:cubicBezTo>
                    <a:pt x="8" y="168"/>
                    <a:pt x="0" y="177"/>
                    <a:pt x="0" y="188"/>
                  </a:cubicBezTo>
                  <a:cubicBezTo>
                    <a:pt x="0" y="198"/>
                    <a:pt x="8" y="207"/>
                    <a:pt x="19" y="207"/>
                  </a:cubicBezTo>
                  <a:cubicBezTo>
                    <a:pt x="137" y="207"/>
                    <a:pt x="137" y="207"/>
                    <a:pt x="137" y="207"/>
                  </a:cubicBezTo>
                  <a:cubicBezTo>
                    <a:pt x="148" y="207"/>
                    <a:pt x="156" y="198"/>
                    <a:pt x="156" y="188"/>
                  </a:cubicBezTo>
                  <a:cubicBezTo>
                    <a:pt x="156" y="177"/>
                    <a:pt x="148" y="168"/>
                    <a:pt x="137" y="168"/>
                  </a:cubicBezTo>
                  <a:close/>
                  <a:moveTo>
                    <a:pt x="137" y="112"/>
                  </a:moveTo>
                  <a:cubicBezTo>
                    <a:pt x="19" y="112"/>
                    <a:pt x="19" y="112"/>
                    <a:pt x="19" y="112"/>
                  </a:cubicBezTo>
                  <a:cubicBezTo>
                    <a:pt x="8" y="112"/>
                    <a:pt x="0" y="121"/>
                    <a:pt x="0" y="132"/>
                  </a:cubicBezTo>
                  <a:cubicBezTo>
                    <a:pt x="0" y="142"/>
                    <a:pt x="8" y="151"/>
                    <a:pt x="19" y="151"/>
                  </a:cubicBezTo>
                  <a:cubicBezTo>
                    <a:pt x="137" y="151"/>
                    <a:pt x="137" y="151"/>
                    <a:pt x="137" y="151"/>
                  </a:cubicBezTo>
                  <a:cubicBezTo>
                    <a:pt x="148" y="151"/>
                    <a:pt x="156" y="142"/>
                    <a:pt x="156" y="132"/>
                  </a:cubicBezTo>
                  <a:cubicBezTo>
                    <a:pt x="156" y="121"/>
                    <a:pt x="148" y="112"/>
                    <a:pt x="137" y="112"/>
                  </a:cubicBezTo>
                  <a:close/>
                  <a:moveTo>
                    <a:pt x="137" y="56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8" y="56"/>
                    <a:pt x="0" y="65"/>
                    <a:pt x="0" y="76"/>
                  </a:cubicBezTo>
                  <a:cubicBezTo>
                    <a:pt x="0" y="87"/>
                    <a:pt x="8" y="95"/>
                    <a:pt x="19" y="95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48" y="95"/>
                    <a:pt x="156" y="87"/>
                    <a:pt x="156" y="76"/>
                  </a:cubicBezTo>
                  <a:cubicBezTo>
                    <a:pt x="156" y="65"/>
                    <a:pt x="148" y="56"/>
                    <a:pt x="137" y="56"/>
                  </a:cubicBezTo>
                  <a:close/>
                  <a:moveTo>
                    <a:pt x="13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40"/>
                    <a:pt x="19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48" y="40"/>
                    <a:pt x="156" y="31"/>
                    <a:pt x="156" y="20"/>
                  </a:cubicBezTo>
                  <a:cubicBezTo>
                    <a:pt x="156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4" name="Freeform 65">
              <a:extLst>
                <a:ext uri="{FF2B5EF4-FFF2-40B4-BE49-F238E27FC236}">
                  <a16:creationId xmlns="" xmlns:a16="http://schemas.microsoft.com/office/drawing/2014/main" id="{C2DB67A4-7F73-48BC-B717-28E19ECBA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17195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5" name="Freeform 66">
              <a:extLst>
                <a:ext uri="{FF2B5EF4-FFF2-40B4-BE49-F238E27FC236}">
                  <a16:creationId xmlns="" xmlns:a16="http://schemas.microsoft.com/office/drawing/2014/main" id="{F76C31DB-5F4E-4BDA-BE3F-2609D0991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129088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6" name="Freeform 67">
              <a:extLst>
                <a:ext uri="{FF2B5EF4-FFF2-40B4-BE49-F238E27FC236}">
                  <a16:creationId xmlns="" xmlns:a16="http://schemas.microsoft.com/office/drawing/2014/main" id="{BC2872ED-DAAD-4D26-BB3D-298422907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86225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7" name="Freeform 68">
              <a:extLst>
                <a:ext uri="{FF2B5EF4-FFF2-40B4-BE49-F238E27FC236}">
                  <a16:creationId xmlns="" xmlns:a16="http://schemas.microsoft.com/office/drawing/2014/main" id="{845142E1-1A97-46F1-8C59-FE0DE4908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43363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8" name="Freeform 69">
              <a:extLst>
                <a:ext uri="{FF2B5EF4-FFF2-40B4-BE49-F238E27FC236}">
                  <a16:creationId xmlns="" xmlns:a16="http://schemas.microsoft.com/office/drawing/2014/main" id="{AA817349-82DE-4856-8EAF-449D860FD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0050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89" name="Freeform 70">
              <a:extLst>
                <a:ext uri="{FF2B5EF4-FFF2-40B4-BE49-F238E27FC236}">
                  <a16:creationId xmlns="" xmlns:a16="http://schemas.microsoft.com/office/drawing/2014/main" id="{E4D49E28-D61A-4948-AAAA-4EAF547A9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3957638"/>
              <a:ext cx="120650" cy="28575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1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0" name="Freeform 71">
              <a:extLst>
                <a:ext uri="{FF2B5EF4-FFF2-40B4-BE49-F238E27FC236}">
                  <a16:creationId xmlns="" xmlns:a16="http://schemas.microsoft.com/office/drawing/2014/main" id="{EED63E5B-D0D4-4A1C-B366-5A5456209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17195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1" name="Freeform 72">
              <a:extLst>
                <a:ext uri="{FF2B5EF4-FFF2-40B4-BE49-F238E27FC236}">
                  <a16:creationId xmlns="" xmlns:a16="http://schemas.microsoft.com/office/drawing/2014/main" id="{4BB81EB5-B65D-45DB-9B99-D086E1759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129088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2" name="Freeform 73">
              <a:extLst>
                <a:ext uri="{FF2B5EF4-FFF2-40B4-BE49-F238E27FC236}">
                  <a16:creationId xmlns="" xmlns:a16="http://schemas.microsoft.com/office/drawing/2014/main" id="{B0AB7BB2-4213-4B81-B25E-E99C70F92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086225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93" name="Freeform 74">
              <a:extLst>
                <a:ext uri="{FF2B5EF4-FFF2-40B4-BE49-F238E27FC236}">
                  <a16:creationId xmlns="" xmlns:a16="http://schemas.microsoft.com/office/drawing/2014/main" id="{D7B23DF8-1256-4D75-9FDD-E5467485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043363"/>
              <a:ext cx="120650" cy="30163"/>
            </a:xfrm>
            <a:custGeom>
              <a:avLst/>
              <a:gdLst>
                <a:gd name="T0" fmla="*/ 20 w 157"/>
                <a:gd name="T1" fmla="*/ 39 h 39"/>
                <a:gd name="T2" fmla="*/ 137 w 157"/>
                <a:gd name="T3" fmla="*/ 39 h 39"/>
                <a:gd name="T4" fmla="*/ 157 w 157"/>
                <a:gd name="T5" fmla="*/ 20 h 39"/>
                <a:gd name="T6" fmla="*/ 137 w 157"/>
                <a:gd name="T7" fmla="*/ 0 h 39"/>
                <a:gd name="T8" fmla="*/ 20 w 157"/>
                <a:gd name="T9" fmla="*/ 0 h 39"/>
                <a:gd name="T10" fmla="*/ 0 w 157"/>
                <a:gd name="T11" fmla="*/ 20 h 39"/>
                <a:gd name="T12" fmla="*/ 20 w 15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20" y="39"/>
                  </a:move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103" name="Freeform 2">
            <a:extLst>
              <a:ext uri="{FF2B5EF4-FFF2-40B4-BE49-F238E27FC236}">
                <a16:creationId xmlns="" xmlns:a16="http://schemas.microsoft.com/office/drawing/2014/main" id="{8D923C64-AE96-400E-9A76-BC62468A5FC1}"/>
              </a:ext>
            </a:extLst>
          </p:cNvPr>
          <p:cNvSpPr>
            <a:spLocks/>
          </p:cNvSpPr>
          <p:nvPr/>
        </p:nvSpPr>
        <p:spPr bwMode="auto">
          <a:xfrm>
            <a:off x="7023152" y="2628254"/>
            <a:ext cx="856063" cy="2520122"/>
          </a:xfrm>
          <a:custGeom>
            <a:avLst/>
            <a:gdLst>
              <a:gd name="T0" fmla="*/ 0 w 407"/>
              <a:gd name="T1" fmla="*/ 33 h 1302"/>
              <a:gd name="T2" fmla="*/ 77 w 407"/>
              <a:gd name="T3" fmla="*/ 1302 h 1302"/>
              <a:gd name="T4" fmla="*/ 368 w 407"/>
              <a:gd name="T5" fmla="*/ 1302 h 1302"/>
              <a:gd name="T6" fmla="*/ 354 w 407"/>
              <a:gd name="T7" fmla="*/ 656 h 1302"/>
              <a:gd name="T8" fmla="*/ 49 w 407"/>
              <a:gd name="T9" fmla="*/ 0 h 1302"/>
              <a:gd name="T10" fmla="*/ 0 w 407"/>
              <a:gd name="T11" fmla="*/ 33 h 1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7" h="1302">
                <a:moveTo>
                  <a:pt x="0" y="33"/>
                </a:moveTo>
                <a:cubicBezTo>
                  <a:pt x="228" y="442"/>
                  <a:pt x="210" y="885"/>
                  <a:pt x="77" y="1302"/>
                </a:cubicBezTo>
                <a:cubicBezTo>
                  <a:pt x="368" y="1302"/>
                  <a:pt x="368" y="1302"/>
                  <a:pt x="368" y="1302"/>
                </a:cubicBezTo>
                <a:cubicBezTo>
                  <a:pt x="402" y="1058"/>
                  <a:pt x="407" y="897"/>
                  <a:pt x="354" y="656"/>
                </a:cubicBezTo>
                <a:cubicBezTo>
                  <a:pt x="302" y="416"/>
                  <a:pt x="196" y="189"/>
                  <a:pt x="49" y="0"/>
                </a:cubicBezTo>
                <a:lnTo>
                  <a:pt x="0" y="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4" name="Freeform 3">
            <a:extLst>
              <a:ext uri="{FF2B5EF4-FFF2-40B4-BE49-F238E27FC236}">
                <a16:creationId xmlns="" xmlns:a16="http://schemas.microsoft.com/office/drawing/2014/main" id="{7D1B98D4-7750-4583-AC4C-6F621A86EFEA}"/>
              </a:ext>
            </a:extLst>
          </p:cNvPr>
          <p:cNvSpPr>
            <a:spLocks/>
          </p:cNvSpPr>
          <p:nvPr/>
        </p:nvSpPr>
        <p:spPr bwMode="auto">
          <a:xfrm>
            <a:off x="6414089" y="3329176"/>
            <a:ext cx="1131259" cy="594086"/>
          </a:xfrm>
          <a:custGeom>
            <a:avLst/>
            <a:gdLst>
              <a:gd name="T0" fmla="*/ 127 w 585"/>
              <a:gd name="T1" fmla="*/ 29 h 307"/>
              <a:gd name="T2" fmla="*/ 82 w 585"/>
              <a:gd name="T3" fmla="*/ 0 h 307"/>
              <a:gd name="T4" fmla="*/ 0 w 585"/>
              <a:gd name="T5" fmla="*/ 18 h 307"/>
              <a:gd name="T6" fmla="*/ 102 w 585"/>
              <a:gd name="T7" fmla="*/ 106 h 307"/>
              <a:gd name="T8" fmla="*/ 581 w 585"/>
              <a:gd name="T9" fmla="*/ 307 h 307"/>
              <a:gd name="T10" fmla="*/ 585 w 585"/>
              <a:gd name="T11" fmla="*/ 168 h 307"/>
              <a:gd name="T12" fmla="*/ 127 w 585"/>
              <a:gd name="T13" fmla="*/ 29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5" h="307">
                <a:moveTo>
                  <a:pt x="127" y="29"/>
                </a:moveTo>
                <a:cubicBezTo>
                  <a:pt x="112" y="20"/>
                  <a:pt x="97" y="11"/>
                  <a:pt x="82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33" y="50"/>
                  <a:pt x="67" y="79"/>
                  <a:pt x="102" y="106"/>
                </a:cubicBezTo>
                <a:cubicBezTo>
                  <a:pt x="251" y="215"/>
                  <a:pt x="411" y="279"/>
                  <a:pt x="581" y="307"/>
                </a:cubicBezTo>
                <a:cubicBezTo>
                  <a:pt x="585" y="168"/>
                  <a:pt x="585" y="168"/>
                  <a:pt x="585" y="168"/>
                </a:cubicBezTo>
                <a:cubicBezTo>
                  <a:pt x="432" y="161"/>
                  <a:pt x="271" y="116"/>
                  <a:pt x="127" y="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5" name="Freeform 4">
            <a:extLst>
              <a:ext uri="{FF2B5EF4-FFF2-40B4-BE49-F238E27FC236}">
                <a16:creationId xmlns="" xmlns:a16="http://schemas.microsoft.com/office/drawing/2014/main" id="{55BA31D4-AD80-41D5-8300-0FB1C2B7E3E2}"/>
              </a:ext>
            </a:extLst>
          </p:cNvPr>
          <p:cNvSpPr>
            <a:spLocks/>
          </p:cNvSpPr>
          <p:nvPr/>
        </p:nvSpPr>
        <p:spPr bwMode="auto">
          <a:xfrm>
            <a:off x="7511400" y="2549130"/>
            <a:ext cx="707532" cy="1332284"/>
          </a:xfrm>
          <a:custGeom>
            <a:avLst/>
            <a:gdLst>
              <a:gd name="T0" fmla="*/ 234 w 266"/>
              <a:gd name="T1" fmla="*/ 0 h 614"/>
              <a:gd name="T2" fmla="*/ 193 w 266"/>
              <a:gd name="T3" fmla="*/ 156 h 614"/>
              <a:gd name="T4" fmla="*/ 50 w 266"/>
              <a:gd name="T5" fmla="*/ 429 h 614"/>
              <a:gd name="T6" fmla="*/ 0 w 266"/>
              <a:gd name="T7" fmla="*/ 489 h 614"/>
              <a:gd name="T8" fmla="*/ 36 w 266"/>
              <a:gd name="T9" fmla="*/ 614 h 614"/>
              <a:gd name="T10" fmla="*/ 102 w 266"/>
              <a:gd name="T11" fmla="*/ 517 h 614"/>
              <a:gd name="T12" fmla="*/ 235 w 266"/>
              <a:gd name="T13" fmla="*/ 202 h 614"/>
              <a:gd name="T14" fmla="*/ 266 w 266"/>
              <a:gd name="T15" fmla="*/ 49 h 614"/>
              <a:gd name="T16" fmla="*/ 234 w 266"/>
              <a:gd name="T17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6" h="614">
                <a:moveTo>
                  <a:pt x="234" y="0"/>
                </a:moveTo>
                <a:cubicBezTo>
                  <a:pt x="224" y="55"/>
                  <a:pt x="210" y="108"/>
                  <a:pt x="193" y="156"/>
                </a:cubicBezTo>
                <a:cubicBezTo>
                  <a:pt x="157" y="262"/>
                  <a:pt x="107" y="353"/>
                  <a:pt x="50" y="429"/>
                </a:cubicBezTo>
                <a:cubicBezTo>
                  <a:pt x="34" y="450"/>
                  <a:pt x="17" y="470"/>
                  <a:pt x="0" y="489"/>
                </a:cubicBezTo>
                <a:cubicBezTo>
                  <a:pt x="36" y="614"/>
                  <a:pt x="36" y="614"/>
                  <a:pt x="36" y="614"/>
                </a:cubicBezTo>
                <a:cubicBezTo>
                  <a:pt x="59" y="583"/>
                  <a:pt x="81" y="551"/>
                  <a:pt x="102" y="517"/>
                </a:cubicBezTo>
                <a:cubicBezTo>
                  <a:pt x="157" y="426"/>
                  <a:pt x="203" y="321"/>
                  <a:pt x="235" y="202"/>
                </a:cubicBezTo>
                <a:cubicBezTo>
                  <a:pt x="247" y="153"/>
                  <a:pt x="258" y="102"/>
                  <a:pt x="266" y="49"/>
                </a:cubicBezTo>
                <a:lnTo>
                  <a:pt x="23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6" name="Freeform 12">
            <a:extLst>
              <a:ext uri="{FF2B5EF4-FFF2-40B4-BE49-F238E27FC236}">
                <a16:creationId xmlns="" xmlns:a16="http://schemas.microsoft.com/office/drawing/2014/main" id="{6E048598-CDE7-482B-B662-3D8AEE983CEE}"/>
              </a:ext>
            </a:extLst>
          </p:cNvPr>
          <p:cNvSpPr>
            <a:spLocks/>
          </p:cNvSpPr>
          <p:nvPr/>
        </p:nvSpPr>
        <p:spPr bwMode="auto">
          <a:xfrm rot="4500000">
            <a:off x="8188761" y="2797324"/>
            <a:ext cx="684927" cy="1055213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rgbClr val="007CCC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7" name="Freeform 12">
            <a:extLst>
              <a:ext uri="{FF2B5EF4-FFF2-40B4-BE49-F238E27FC236}">
                <a16:creationId xmlns="" xmlns:a16="http://schemas.microsoft.com/office/drawing/2014/main" id="{FC4C9AE9-42CB-48F9-ADF0-8AD769223D0D}"/>
              </a:ext>
            </a:extLst>
          </p:cNvPr>
          <p:cNvSpPr>
            <a:spLocks/>
          </p:cNvSpPr>
          <p:nvPr/>
        </p:nvSpPr>
        <p:spPr bwMode="auto">
          <a:xfrm>
            <a:off x="7432161" y="2205631"/>
            <a:ext cx="541607" cy="951214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8" name="Freeform 12">
            <a:extLst>
              <a:ext uri="{FF2B5EF4-FFF2-40B4-BE49-F238E27FC236}">
                <a16:creationId xmlns="" xmlns:a16="http://schemas.microsoft.com/office/drawing/2014/main" id="{695B0FC1-88B2-4002-8CB2-A43687EA443C}"/>
              </a:ext>
            </a:extLst>
          </p:cNvPr>
          <p:cNvSpPr>
            <a:spLocks/>
          </p:cNvSpPr>
          <p:nvPr/>
        </p:nvSpPr>
        <p:spPr bwMode="auto">
          <a:xfrm rot="1034185">
            <a:off x="8089114" y="1212998"/>
            <a:ext cx="829434" cy="1456718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rgbClr val="007CCC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9" name="Freeform 12">
            <a:extLst>
              <a:ext uri="{FF2B5EF4-FFF2-40B4-BE49-F238E27FC236}">
                <a16:creationId xmlns="" xmlns:a16="http://schemas.microsoft.com/office/drawing/2014/main" id="{3DE694E4-A588-4601-9771-13F1CF632CB4}"/>
              </a:ext>
            </a:extLst>
          </p:cNvPr>
          <p:cNvSpPr>
            <a:spLocks/>
          </p:cNvSpPr>
          <p:nvPr/>
        </p:nvSpPr>
        <p:spPr bwMode="auto">
          <a:xfrm rot="18372114">
            <a:off x="5564566" y="2113934"/>
            <a:ext cx="829434" cy="1456718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0" name="Freeform 12">
            <a:extLst>
              <a:ext uri="{FF2B5EF4-FFF2-40B4-BE49-F238E27FC236}">
                <a16:creationId xmlns="" xmlns:a16="http://schemas.microsoft.com/office/drawing/2014/main" id="{5795B04D-CB4C-4F6F-9F77-C643F785B0F3}"/>
              </a:ext>
            </a:extLst>
          </p:cNvPr>
          <p:cNvSpPr>
            <a:spLocks/>
          </p:cNvSpPr>
          <p:nvPr/>
        </p:nvSpPr>
        <p:spPr bwMode="auto">
          <a:xfrm rot="19386348">
            <a:off x="6765082" y="2841635"/>
            <a:ext cx="406369" cy="713696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rgbClr val="007CCC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1" name="Freeform 12">
            <a:extLst>
              <a:ext uri="{FF2B5EF4-FFF2-40B4-BE49-F238E27FC236}">
                <a16:creationId xmlns="" xmlns:a16="http://schemas.microsoft.com/office/drawing/2014/main" id="{CA620710-B074-4713-A57B-825875DBCC86}"/>
              </a:ext>
            </a:extLst>
          </p:cNvPr>
          <p:cNvSpPr>
            <a:spLocks/>
          </p:cNvSpPr>
          <p:nvPr/>
        </p:nvSpPr>
        <p:spPr bwMode="auto">
          <a:xfrm rot="8899099">
            <a:off x="7913667" y="3569374"/>
            <a:ext cx="406369" cy="713696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rgbClr val="007CCC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2" name="Freeform 12">
            <a:extLst>
              <a:ext uri="{FF2B5EF4-FFF2-40B4-BE49-F238E27FC236}">
                <a16:creationId xmlns="" xmlns:a16="http://schemas.microsoft.com/office/drawing/2014/main" id="{B33223F7-AE29-4595-8A65-FBB8A6430CCA}"/>
              </a:ext>
            </a:extLst>
          </p:cNvPr>
          <p:cNvSpPr>
            <a:spLocks/>
          </p:cNvSpPr>
          <p:nvPr/>
        </p:nvSpPr>
        <p:spPr bwMode="auto">
          <a:xfrm rot="14235448">
            <a:off x="5961386" y="3380450"/>
            <a:ext cx="426872" cy="749707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3" name="Freeform 12">
            <a:extLst>
              <a:ext uri="{FF2B5EF4-FFF2-40B4-BE49-F238E27FC236}">
                <a16:creationId xmlns="" xmlns:a16="http://schemas.microsoft.com/office/drawing/2014/main" id="{7F9B8156-5156-4DC0-B4D0-9FF2DE154F54}"/>
              </a:ext>
            </a:extLst>
          </p:cNvPr>
          <p:cNvSpPr>
            <a:spLocks/>
          </p:cNvSpPr>
          <p:nvPr/>
        </p:nvSpPr>
        <p:spPr bwMode="auto">
          <a:xfrm rot="19958757">
            <a:off x="6203758" y="1007821"/>
            <a:ext cx="871982" cy="1692479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4" name="Freeform 12">
            <a:extLst>
              <a:ext uri="{FF2B5EF4-FFF2-40B4-BE49-F238E27FC236}">
                <a16:creationId xmlns="" xmlns:a16="http://schemas.microsoft.com/office/drawing/2014/main" id="{166E4786-BFBE-495F-88F9-BA35B3070532}"/>
              </a:ext>
            </a:extLst>
          </p:cNvPr>
          <p:cNvSpPr>
            <a:spLocks/>
          </p:cNvSpPr>
          <p:nvPr/>
        </p:nvSpPr>
        <p:spPr bwMode="auto">
          <a:xfrm rot="14235448">
            <a:off x="7058718" y="3891997"/>
            <a:ext cx="184034" cy="323215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5" name="Freeform 12">
            <a:extLst>
              <a:ext uri="{FF2B5EF4-FFF2-40B4-BE49-F238E27FC236}">
                <a16:creationId xmlns="" xmlns:a16="http://schemas.microsoft.com/office/drawing/2014/main" id="{A3A7E06C-8020-4262-B274-E88C26599D4B}"/>
              </a:ext>
            </a:extLst>
          </p:cNvPr>
          <p:cNvSpPr>
            <a:spLocks/>
          </p:cNvSpPr>
          <p:nvPr/>
        </p:nvSpPr>
        <p:spPr bwMode="auto">
          <a:xfrm rot="10800000">
            <a:off x="6504289" y="3654612"/>
            <a:ext cx="220792" cy="387772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rgbClr val="007CCC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6" name="Freeform 12">
            <a:extLst>
              <a:ext uri="{FF2B5EF4-FFF2-40B4-BE49-F238E27FC236}">
                <a16:creationId xmlns="" xmlns:a16="http://schemas.microsoft.com/office/drawing/2014/main" id="{3BFD9CF3-E848-4D57-87C9-1D0302B2D1C6}"/>
              </a:ext>
            </a:extLst>
          </p:cNvPr>
          <p:cNvSpPr>
            <a:spLocks/>
          </p:cNvSpPr>
          <p:nvPr/>
        </p:nvSpPr>
        <p:spPr bwMode="auto">
          <a:xfrm rot="829878">
            <a:off x="7194632" y="2205202"/>
            <a:ext cx="205241" cy="360460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rgbClr val="007CCC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7" name="Freeform 12">
            <a:extLst>
              <a:ext uri="{FF2B5EF4-FFF2-40B4-BE49-F238E27FC236}">
                <a16:creationId xmlns="" xmlns:a16="http://schemas.microsoft.com/office/drawing/2014/main" id="{50214978-0C09-4855-9BCF-FB7A29D00617}"/>
              </a:ext>
            </a:extLst>
          </p:cNvPr>
          <p:cNvSpPr>
            <a:spLocks/>
          </p:cNvSpPr>
          <p:nvPr/>
        </p:nvSpPr>
        <p:spPr bwMode="auto">
          <a:xfrm rot="17678962">
            <a:off x="6741043" y="2594856"/>
            <a:ext cx="196918" cy="345843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8" name="Freeform 12">
            <a:extLst>
              <a:ext uri="{FF2B5EF4-FFF2-40B4-BE49-F238E27FC236}">
                <a16:creationId xmlns="" xmlns:a16="http://schemas.microsoft.com/office/drawing/2014/main" id="{8A8A4C64-EE09-4CF2-8E6A-41D3072E349D}"/>
              </a:ext>
            </a:extLst>
          </p:cNvPr>
          <p:cNvSpPr>
            <a:spLocks/>
          </p:cNvSpPr>
          <p:nvPr/>
        </p:nvSpPr>
        <p:spPr bwMode="auto">
          <a:xfrm rot="829878">
            <a:off x="7439602" y="1997615"/>
            <a:ext cx="205241" cy="360460"/>
          </a:xfrm>
          <a:custGeom>
            <a:avLst/>
            <a:gdLst>
              <a:gd name="T0" fmla="*/ 222 w 452"/>
              <a:gd name="T1" fmla="*/ 0 h 796"/>
              <a:gd name="T2" fmla="*/ 450 w 452"/>
              <a:gd name="T3" fmla="*/ 475 h 796"/>
              <a:gd name="T4" fmla="*/ 234 w 452"/>
              <a:gd name="T5" fmla="*/ 796 h 796"/>
              <a:gd name="T6" fmla="*/ 9 w 452"/>
              <a:gd name="T7" fmla="*/ 482 h 796"/>
              <a:gd name="T8" fmla="*/ 222 w 452"/>
              <a:gd name="T9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2" h="796">
                <a:moveTo>
                  <a:pt x="222" y="0"/>
                </a:moveTo>
                <a:cubicBezTo>
                  <a:pt x="222" y="0"/>
                  <a:pt x="452" y="265"/>
                  <a:pt x="450" y="475"/>
                </a:cubicBezTo>
                <a:cubicBezTo>
                  <a:pt x="448" y="685"/>
                  <a:pt x="234" y="796"/>
                  <a:pt x="234" y="796"/>
                </a:cubicBezTo>
                <a:cubicBezTo>
                  <a:pt x="234" y="796"/>
                  <a:pt x="18" y="692"/>
                  <a:pt x="9" y="482"/>
                </a:cubicBezTo>
                <a:cubicBezTo>
                  <a:pt x="0" y="272"/>
                  <a:pt x="222" y="0"/>
                  <a:pt x="222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045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6AC63B29-9442-4782-AB6D-06DA3FF30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47818"/>
            <a:ext cx="3924944" cy="3895682"/>
          </a:xfrm>
          <a:prstGeom prst="rect">
            <a:avLst/>
          </a:prstGeom>
        </p:spPr>
      </p:pic>
      <p:grpSp>
        <p:nvGrpSpPr>
          <p:cNvPr id="101" name="Group 71">
            <a:extLst>
              <a:ext uri="{FF2B5EF4-FFF2-40B4-BE49-F238E27FC236}">
                <a16:creationId xmlns="" xmlns:a16="http://schemas.microsoft.com/office/drawing/2014/main" id="{DBD6C0E4-E576-4761-8B84-525F3571800D}"/>
              </a:ext>
            </a:extLst>
          </p:cNvPr>
          <p:cNvGrpSpPr/>
          <p:nvPr/>
        </p:nvGrpSpPr>
        <p:grpSpPr>
          <a:xfrm>
            <a:off x="5158409" y="1167597"/>
            <a:ext cx="3374351" cy="3461605"/>
            <a:chOff x="702541" y="2469243"/>
            <a:chExt cx="2425119" cy="2487827"/>
          </a:xfrm>
          <a:solidFill>
            <a:srgbClr val="007CCC">
              <a:alpha val="15000"/>
            </a:srgbClr>
          </a:solidFill>
        </p:grpSpPr>
        <p:sp>
          <p:nvSpPr>
            <p:cNvPr id="102" name="Up Arrow 72">
              <a:extLst>
                <a:ext uri="{FF2B5EF4-FFF2-40B4-BE49-F238E27FC236}">
                  <a16:creationId xmlns="" xmlns:a16="http://schemas.microsoft.com/office/drawing/2014/main" id="{C320F700-A0CB-4036-8851-4F7FBE1A3E14}"/>
                </a:ext>
              </a:extLst>
            </p:cNvPr>
            <p:cNvSpPr/>
            <p:nvPr/>
          </p:nvSpPr>
          <p:spPr>
            <a:xfrm>
              <a:off x="702541" y="3778468"/>
              <a:ext cx="733425" cy="830832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3" name="Up Arrow 73">
              <a:extLst>
                <a:ext uri="{FF2B5EF4-FFF2-40B4-BE49-F238E27FC236}">
                  <a16:creationId xmlns="" xmlns:a16="http://schemas.microsoft.com/office/drawing/2014/main" id="{442075CD-79C8-42CC-BF87-F828FAA3142F}"/>
                </a:ext>
              </a:extLst>
            </p:cNvPr>
            <p:cNvSpPr/>
            <p:nvPr/>
          </p:nvSpPr>
          <p:spPr>
            <a:xfrm>
              <a:off x="1321300" y="2469243"/>
              <a:ext cx="847235" cy="959757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4" name="Up Arrow 74">
              <a:extLst>
                <a:ext uri="{FF2B5EF4-FFF2-40B4-BE49-F238E27FC236}">
                  <a16:creationId xmlns="" xmlns:a16="http://schemas.microsoft.com/office/drawing/2014/main" id="{EE69EE2F-ABDF-4713-8867-30D6A159F397}"/>
                </a:ext>
              </a:extLst>
            </p:cNvPr>
            <p:cNvSpPr/>
            <p:nvPr/>
          </p:nvSpPr>
          <p:spPr>
            <a:xfrm>
              <a:off x="1470393" y="3610670"/>
              <a:ext cx="549049" cy="621969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5" name="Up Arrow 75">
              <a:extLst>
                <a:ext uri="{FF2B5EF4-FFF2-40B4-BE49-F238E27FC236}">
                  <a16:creationId xmlns="" xmlns:a16="http://schemas.microsoft.com/office/drawing/2014/main" id="{F1071D14-DB37-428A-AB6C-8B70D8198D66}"/>
                </a:ext>
              </a:extLst>
            </p:cNvPr>
            <p:cNvSpPr/>
            <p:nvPr/>
          </p:nvSpPr>
          <p:spPr>
            <a:xfrm>
              <a:off x="2168535" y="3156499"/>
              <a:ext cx="549049" cy="621969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6" name="Up Arrow 76">
              <a:extLst>
                <a:ext uri="{FF2B5EF4-FFF2-40B4-BE49-F238E27FC236}">
                  <a16:creationId xmlns="" xmlns:a16="http://schemas.microsoft.com/office/drawing/2014/main" id="{0089CFA2-612E-4C7B-BA9B-C2B3B4110227}"/>
                </a:ext>
              </a:extLst>
            </p:cNvPr>
            <p:cNvSpPr/>
            <p:nvPr/>
          </p:nvSpPr>
          <p:spPr>
            <a:xfrm>
              <a:off x="2193934" y="4089452"/>
              <a:ext cx="733425" cy="830832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7" name="Up Arrow 77">
              <a:extLst>
                <a:ext uri="{FF2B5EF4-FFF2-40B4-BE49-F238E27FC236}">
                  <a16:creationId xmlns="" xmlns:a16="http://schemas.microsoft.com/office/drawing/2014/main" id="{3A15AFE1-3A75-4BD9-BAAD-EA50AFFE3351}"/>
                </a:ext>
              </a:extLst>
            </p:cNvPr>
            <p:cNvSpPr/>
            <p:nvPr/>
          </p:nvSpPr>
          <p:spPr>
            <a:xfrm>
              <a:off x="1540426" y="4558300"/>
              <a:ext cx="352018" cy="39877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8" name="Up Arrow 78">
              <a:extLst>
                <a:ext uri="{FF2B5EF4-FFF2-40B4-BE49-F238E27FC236}">
                  <a16:creationId xmlns="" xmlns:a16="http://schemas.microsoft.com/office/drawing/2014/main" id="{3DB850C7-5D3E-4A06-8B55-FCDB13970A45}"/>
                </a:ext>
              </a:extLst>
            </p:cNvPr>
            <p:cNvSpPr/>
            <p:nvPr/>
          </p:nvSpPr>
          <p:spPr>
            <a:xfrm>
              <a:off x="2775642" y="2749736"/>
              <a:ext cx="352018" cy="39877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72" name="Freeform 10">
            <a:extLst>
              <a:ext uri="{FF2B5EF4-FFF2-40B4-BE49-F238E27FC236}">
                <a16:creationId xmlns="" xmlns:a16="http://schemas.microsoft.com/office/drawing/2014/main" id="{AE724EBB-EA7C-4E47-A138-1800ABE61B59}"/>
              </a:ext>
            </a:extLst>
          </p:cNvPr>
          <p:cNvSpPr>
            <a:spLocks/>
          </p:cNvSpPr>
          <p:nvPr/>
        </p:nvSpPr>
        <p:spPr bwMode="auto">
          <a:xfrm rot="5400000">
            <a:off x="4079027" y="937324"/>
            <a:ext cx="612798" cy="6132808"/>
          </a:xfrm>
          <a:custGeom>
            <a:avLst/>
            <a:gdLst>
              <a:gd name="T0" fmla="*/ 0 w 630"/>
              <a:gd name="T1" fmla="*/ 0 h 2415"/>
              <a:gd name="T2" fmla="*/ 0 w 630"/>
              <a:gd name="T3" fmla="*/ 2415 h 2415"/>
              <a:gd name="T4" fmla="*/ 630 w 630"/>
              <a:gd name="T5" fmla="*/ 2415 h 2415"/>
              <a:gd name="T6" fmla="*/ 630 w 630"/>
              <a:gd name="T7" fmla="*/ 257 h 2415"/>
              <a:gd name="T8" fmla="*/ 0 w 630"/>
              <a:gd name="T9" fmla="*/ 0 h 2415"/>
              <a:gd name="connsiteX0" fmla="*/ 0 w 10131"/>
              <a:gd name="connsiteY0" fmla="*/ 0 h 9125"/>
              <a:gd name="connsiteX1" fmla="*/ 131 w 10131"/>
              <a:gd name="connsiteY1" fmla="*/ 9125 h 9125"/>
              <a:gd name="connsiteX2" fmla="*/ 10131 w 10131"/>
              <a:gd name="connsiteY2" fmla="*/ 9125 h 9125"/>
              <a:gd name="connsiteX3" fmla="*/ 10131 w 10131"/>
              <a:gd name="connsiteY3" fmla="*/ 189 h 9125"/>
              <a:gd name="connsiteX4" fmla="*/ 0 w 10131"/>
              <a:gd name="connsiteY4" fmla="*/ 0 h 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1" h="9125">
                <a:moveTo>
                  <a:pt x="0" y="0"/>
                </a:moveTo>
                <a:cubicBezTo>
                  <a:pt x="44" y="3042"/>
                  <a:pt x="87" y="6083"/>
                  <a:pt x="131" y="9125"/>
                </a:cubicBezTo>
                <a:lnTo>
                  <a:pt x="10131" y="9125"/>
                </a:lnTo>
                <a:lnTo>
                  <a:pt x="10131" y="18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" name="Freeform 2">
            <a:extLst>
              <a:ext uri="{FF2B5EF4-FFF2-40B4-BE49-F238E27FC236}">
                <a16:creationId xmlns="" xmlns:a16="http://schemas.microsoft.com/office/drawing/2014/main" id="{373B9E06-2FBF-45A6-8FC5-2926BBC98629}"/>
              </a:ext>
            </a:extLst>
          </p:cNvPr>
          <p:cNvSpPr/>
          <p:nvPr/>
        </p:nvSpPr>
        <p:spPr>
          <a:xfrm>
            <a:off x="1271976" y="4310127"/>
            <a:ext cx="5729331" cy="634638"/>
          </a:xfrm>
          <a:custGeom>
            <a:avLst/>
            <a:gdLst>
              <a:gd name="connsiteX0" fmla="*/ 0 w 2655373"/>
              <a:gd name="connsiteY0" fmla="*/ 0 h 926148"/>
              <a:gd name="connsiteX1" fmla="*/ 2655373 w 2655373"/>
              <a:gd name="connsiteY1" fmla="*/ 0 h 926148"/>
              <a:gd name="connsiteX2" fmla="*/ 2655373 w 2655373"/>
              <a:gd name="connsiteY2" fmla="*/ 926148 h 926148"/>
              <a:gd name="connsiteX3" fmla="*/ 0 w 2655373"/>
              <a:gd name="connsiteY3" fmla="*/ 926148 h 926148"/>
              <a:gd name="connsiteX4" fmla="*/ 0 w 2655373"/>
              <a:gd name="connsiteY4" fmla="*/ 0 h 92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373" h="926148">
                <a:moveTo>
                  <a:pt x="0" y="0"/>
                </a:moveTo>
                <a:lnTo>
                  <a:pt x="2655373" y="0"/>
                </a:lnTo>
                <a:lnTo>
                  <a:pt x="2655373" y="926148"/>
                </a:lnTo>
                <a:lnTo>
                  <a:pt x="0" y="926148"/>
                </a:lnTo>
                <a:lnTo>
                  <a:pt x="0" y="0"/>
                </a:lnTo>
                <a:close/>
              </a:path>
            </a:pathLst>
          </a:custGeom>
          <a:solidFill>
            <a:srgbClr val="007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TextBox 13"/>
          <p:cNvSpPr txBox="1"/>
          <p:nvPr/>
        </p:nvSpPr>
        <p:spPr bwMode="auto">
          <a:xfrm>
            <a:off x="1866941" y="3720532"/>
            <a:ext cx="5446462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Срок финансирования:</a:t>
            </a:r>
            <a:endParaRPr lang="ru-RU" altLang="ko-KR" sz="1100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altLang="ko-KR" sz="10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Инвестиционные цели – до </a:t>
            </a:r>
            <a:r>
              <a:rPr lang="ru-RU" altLang="ko-KR" sz="10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 лет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altLang="ko-KR" sz="10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Оборотные цели – до </a:t>
            </a:r>
            <a:r>
              <a:rPr lang="ru-RU" altLang="ko-KR" sz="10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 лет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97E0797A-5394-4633-B8F6-A67045811913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8" name="Параллелограмм 17">
            <a:extLst>
              <a:ext uri="{FF2B5EF4-FFF2-40B4-BE49-F238E27FC236}">
                <a16:creationId xmlns="" xmlns:a16="http://schemas.microsoft.com/office/drawing/2014/main" id="{2D58A22A-B61F-4486-ACE6-D12A7CA0A99D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="" xmlns:a16="http://schemas.microsoft.com/office/drawing/2014/main" id="{057FD331-7594-4236-B041-C2F3FD2594D5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АО «Корпорация МСП» - Программа субсидирования кредитования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www.corpmsp.ru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="" xmlns:a16="http://schemas.microsoft.com/office/drawing/2014/main" id="{1032E7D3-28F7-4C91-86F4-E41FD578F094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34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21" name="TextBox 27">
            <a:extLst>
              <a:ext uri="{FF2B5EF4-FFF2-40B4-BE49-F238E27FC236}">
                <a16:creationId xmlns="" xmlns:a16="http://schemas.microsoft.com/office/drawing/2014/main" id="{96A85094-CD1C-4DDD-8C20-E2B354F62E0F}"/>
              </a:ext>
            </a:extLst>
          </p:cNvPr>
          <p:cNvSpPr txBox="1"/>
          <p:nvPr/>
        </p:nvSpPr>
        <p:spPr>
          <a:xfrm>
            <a:off x="397609" y="1109687"/>
            <a:ext cx="811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субсидий в целях кредитования субъектов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малого и среднего предпринимательства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A4332E2F-4B57-4B52-A25E-1CF088930D02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1014DBD1-FCF9-43C8-A139-6F12E9BDE65D}"/>
              </a:ext>
            </a:extLst>
          </p:cNvPr>
          <p:cNvSpPr/>
          <p:nvPr/>
        </p:nvSpPr>
        <p:spPr>
          <a:xfrm>
            <a:off x="392648" y="1779662"/>
            <a:ext cx="4061163" cy="815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Специальные условия:</a:t>
            </a:r>
          </a:p>
          <a:p>
            <a:pPr>
              <a:spcBef>
                <a:spcPts val="600"/>
              </a:spcBef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 млн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 на срок до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 лет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9,95% годовых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ИП и самозанятых по кредитам на развитие предпринимательской деятельности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A8841C91-61AE-46B2-8E8B-7A8390287C0F}"/>
              </a:ext>
            </a:extLst>
          </p:cNvPr>
          <p:cNvSpPr/>
          <p:nvPr/>
        </p:nvSpPr>
        <p:spPr>
          <a:xfrm>
            <a:off x="392648" y="2764254"/>
            <a:ext cx="4323368" cy="754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Сумма субсидирования:</a:t>
            </a:r>
          </a:p>
          <a:p>
            <a:pPr>
              <a:spcBef>
                <a:spcPts val="600"/>
              </a:spcBef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</a:t>
            </a:r>
            <a:r>
              <a:rPr lang="ru-RU" sz="11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0,5 млн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 до </a:t>
            </a:r>
            <a:r>
              <a:rPr lang="ru-RU" sz="11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 млрд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 по ставке </a:t>
            </a:r>
            <a:r>
              <a:rPr lang="ru-RU" sz="11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8,5%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годовых</a:t>
            </a:r>
          </a:p>
          <a:p>
            <a:pPr>
              <a:spcBef>
                <a:spcPts val="600"/>
              </a:spcBef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73" name="Freeform 13">
            <a:extLst>
              <a:ext uri="{FF2B5EF4-FFF2-40B4-BE49-F238E27FC236}">
                <a16:creationId xmlns="" xmlns:a16="http://schemas.microsoft.com/office/drawing/2014/main" id="{67362395-2414-4CEF-8CFB-484F74CF83FF}"/>
              </a:ext>
            </a:extLst>
          </p:cNvPr>
          <p:cNvSpPr>
            <a:spLocks/>
          </p:cNvSpPr>
          <p:nvPr/>
        </p:nvSpPr>
        <p:spPr bwMode="auto">
          <a:xfrm rot="5400000">
            <a:off x="976741" y="3746058"/>
            <a:ext cx="62409" cy="1035006"/>
          </a:xfrm>
          <a:custGeom>
            <a:avLst/>
            <a:gdLst>
              <a:gd name="T0" fmla="*/ 0 w 65"/>
              <a:gd name="T1" fmla="*/ 349 h 1078"/>
              <a:gd name="T2" fmla="*/ 0 w 65"/>
              <a:gd name="T3" fmla="*/ 1078 h 1078"/>
              <a:gd name="T4" fmla="*/ 65 w 65"/>
              <a:gd name="T5" fmla="*/ 729 h 1078"/>
              <a:gd name="T6" fmla="*/ 65 w 65"/>
              <a:gd name="T7" fmla="*/ 0 h 1078"/>
              <a:gd name="T8" fmla="*/ 0 w 65"/>
              <a:gd name="T9" fmla="*/ 349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1078">
                <a:moveTo>
                  <a:pt x="0" y="349"/>
                </a:moveTo>
                <a:lnTo>
                  <a:pt x="0" y="1078"/>
                </a:lnTo>
                <a:lnTo>
                  <a:pt x="65" y="729"/>
                </a:lnTo>
                <a:lnTo>
                  <a:pt x="65" y="0"/>
                </a:lnTo>
                <a:lnTo>
                  <a:pt x="0" y="34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4" name="Freeform 14">
            <a:extLst>
              <a:ext uri="{FF2B5EF4-FFF2-40B4-BE49-F238E27FC236}">
                <a16:creationId xmlns="" xmlns:a16="http://schemas.microsoft.com/office/drawing/2014/main" id="{A3D2657E-6F03-4846-98A4-D52860FAFA0C}"/>
              </a:ext>
            </a:extLst>
          </p:cNvPr>
          <p:cNvSpPr>
            <a:spLocks/>
          </p:cNvSpPr>
          <p:nvPr/>
        </p:nvSpPr>
        <p:spPr bwMode="auto">
          <a:xfrm rot="5400000">
            <a:off x="976741" y="3746057"/>
            <a:ext cx="762334" cy="335081"/>
          </a:xfrm>
          <a:custGeom>
            <a:avLst/>
            <a:gdLst>
              <a:gd name="T0" fmla="*/ 794 w 794"/>
              <a:gd name="T1" fmla="*/ 0 h 349"/>
              <a:gd name="T2" fmla="*/ 729 w 794"/>
              <a:gd name="T3" fmla="*/ 349 h 349"/>
              <a:gd name="T4" fmla="*/ 0 w 794"/>
              <a:gd name="T5" fmla="*/ 349 h 349"/>
              <a:gd name="T6" fmla="*/ 214 w 794"/>
              <a:gd name="T7" fmla="*/ 0 h 349"/>
              <a:gd name="T8" fmla="*/ 794 w 794"/>
              <a:gd name="T9" fmla="*/ 0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4" h="349">
                <a:moveTo>
                  <a:pt x="794" y="0"/>
                </a:moveTo>
                <a:lnTo>
                  <a:pt x="729" y="349"/>
                </a:lnTo>
                <a:lnTo>
                  <a:pt x="0" y="349"/>
                </a:lnTo>
                <a:lnTo>
                  <a:pt x="214" y="0"/>
                </a:lnTo>
                <a:lnTo>
                  <a:pt x="794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5" name="Rectangle 15">
            <a:extLst>
              <a:ext uri="{FF2B5EF4-FFF2-40B4-BE49-F238E27FC236}">
                <a16:creationId xmlns="" xmlns:a16="http://schemas.microsoft.com/office/drawing/2014/main" id="{7FDB3C17-283B-4C99-8A68-62A792FCD4A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0442" y="3532432"/>
            <a:ext cx="699926" cy="6999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6" name="Freeform 16">
            <a:extLst>
              <a:ext uri="{FF2B5EF4-FFF2-40B4-BE49-F238E27FC236}">
                <a16:creationId xmlns="" xmlns:a16="http://schemas.microsoft.com/office/drawing/2014/main" id="{CBBC43F1-5E17-4122-8531-BEBF62834F96}"/>
              </a:ext>
            </a:extLst>
          </p:cNvPr>
          <p:cNvSpPr>
            <a:spLocks/>
          </p:cNvSpPr>
          <p:nvPr/>
        </p:nvSpPr>
        <p:spPr bwMode="auto">
          <a:xfrm rot="5400000">
            <a:off x="1202369" y="4472866"/>
            <a:ext cx="698965" cy="248670"/>
          </a:xfrm>
          <a:custGeom>
            <a:avLst/>
            <a:gdLst>
              <a:gd name="T0" fmla="*/ 728 w 728"/>
              <a:gd name="T1" fmla="*/ 0 h 259"/>
              <a:gd name="T2" fmla="*/ 728 w 728"/>
              <a:gd name="T3" fmla="*/ 259 h 259"/>
              <a:gd name="T4" fmla="*/ 0 w 728"/>
              <a:gd name="T5" fmla="*/ 259 h 259"/>
              <a:gd name="T6" fmla="*/ 47 w 728"/>
              <a:gd name="T7" fmla="*/ 0 h 259"/>
              <a:gd name="T8" fmla="*/ 728 w 728"/>
              <a:gd name="T9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8" h="259">
                <a:moveTo>
                  <a:pt x="728" y="0"/>
                </a:moveTo>
                <a:lnTo>
                  <a:pt x="728" y="259"/>
                </a:lnTo>
                <a:lnTo>
                  <a:pt x="0" y="259"/>
                </a:lnTo>
                <a:lnTo>
                  <a:pt x="47" y="0"/>
                </a:lnTo>
                <a:lnTo>
                  <a:pt x="728" y="0"/>
                </a:lnTo>
                <a:close/>
              </a:path>
            </a:pathLst>
          </a:custGeom>
          <a:solidFill>
            <a:srgbClr val="0157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7" name="Rectangle 17">
            <a:extLst>
              <a:ext uri="{FF2B5EF4-FFF2-40B4-BE49-F238E27FC236}">
                <a16:creationId xmlns="" xmlns:a16="http://schemas.microsoft.com/office/drawing/2014/main" id="{ED6A942A-A1F1-470C-9B71-7988DDD7AF1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27110" y="4248200"/>
            <a:ext cx="700887" cy="699926"/>
          </a:xfrm>
          <a:prstGeom prst="rect">
            <a:avLst/>
          </a:prstGeom>
          <a:solidFill>
            <a:srgbClr val="007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8" name="Oval 15">
            <a:extLst>
              <a:ext uri="{FF2B5EF4-FFF2-40B4-BE49-F238E27FC236}">
                <a16:creationId xmlns="" xmlns:a16="http://schemas.microsoft.com/office/drawing/2014/main" id="{B353902D-1D18-4AFD-BD8C-9C945D6906D1}"/>
              </a:ext>
            </a:extLst>
          </p:cNvPr>
          <p:cNvSpPr/>
          <p:nvPr/>
        </p:nvSpPr>
        <p:spPr>
          <a:xfrm>
            <a:off x="7156390" y="3685862"/>
            <a:ext cx="655970" cy="655970"/>
          </a:xfrm>
          <a:prstGeom prst="ellipse">
            <a:avLst/>
          </a:prstGeom>
          <a:solidFill>
            <a:schemeClr val="bg1"/>
          </a:solidFill>
          <a:ln w="920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9" name="Oval 16">
            <a:extLst>
              <a:ext uri="{FF2B5EF4-FFF2-40B4-BE49-F238E27FC236}">
                <a16:creationId xmlns="" xmlns:a16="http://schemas.microsoft.com/office/drawing/2014/main" id="{70791D89-3BE2-4DFE-B5EB-9FC30F4A00A0}"/>
              </a:ext>
            </a:extLst>
          </p:cNvPr>
          <p:cNvSpPr/>
          <p:nvPr/>
        </p:nvSpPr>
        <p:spPr>
          <a:xfrm>
            <a:off x="6740053" y="4303930"/>
            <a:ext cx="655970" cy="655970"/>
          </a:xfrm>
          <a:prstGeom prst="ellipse">
            <a:avLst/>
          </a:prstGeom>
          <a:solidFill>
            <a:schemeClr val="bg1"/>
          </a:solidFill>
          <a:ln w="92075">
            <a:solidFill>
              <a:srgbClr val="007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0" name="TextBox 13">
            <a:extLst>
              <a:ext uri="{FF2B5EF4-FFF2-40B4-BE49-F238E27FC236}">
                <a16:creationId xmlns="" xmlns:a16="http://schemas.microsoft.com/office/drawing/2014/main" id="{C0FE9C42-DBD6-48A2-9E7C-6D3E1D7D4868}"/>
              </a:ext>
            </a:extLst>
          </p:cNvPr>
          <p:cNvSpPr txBox="1"/>
          <p:nvPr/>
        </p:nvSpPr>
        <p:spPr bwMode="auto">
          <a:xfrm>
            <a:off x="2023086" y="4356038"/>
            <a:ext cx="4095493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Сумма финансирования: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altLang="ko-KR" sz="10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Инвестиционные цели – от </a:t>
            </a:r>
            <a:r>
              <a:rPr lang="ru-RU" altLang="ko-KR" sz="10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0,5 млн</a:t>
            </a:r>
            <a:r>
              <a:rPr lang="ru-RU" altLang="ko-KR" sz="10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до </a:t>
            </a:r>
            <a:r>
              <a:rPr lang="ru-RU" altLang="ko-KR" sz="10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 млрд </a:t>
            </a:r>
            <a:r>
              <a:rPr lang="ru-RU" altLang="ko-KR" sz="10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altLang="ko-KR" sz="10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Оборотные цели – от </a:t>
            </a:r>
            <a:r>
              <a:rPr lang="ru-RU" altLang="ko-KR" sz="10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0,5 млн </a:t>
            </a:r>
            <a:r>
              <a:rPr lang="ru-RU" altLang="ko-KR" sz="10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</a:t>
            </a:r>
            <a:r>
              <a:rPr lang="ru-RU" altLang="ko-KR" sz="1000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500 млн </a:t>
            </a:r>
            <a:r>
              <a:rPr lang="ru-RU" altLang="ko-KR" sz="10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рублей</a:t>
            </a:r>
          </a:p>
        </p:txBody>
      </p:sp>
      <p:grpSp>
        <p:nvGrpSpPr>
          <p:cNvPr id="109" name="Group 506">
            <a:extLst>
              <a:ext uri="{FF2B5EF4-FFF2-40B4-BE49-F238E27FC236}">
                <a16:creationId xmlns="" xmlns:a16="http://schemas.microsoft.com/office/drawing/2014/main" id="{9338B780-9957-4445-8731-496C04D7163C}"/>
              </a:ext>
            </a:extLst>
          </p:cNvPr>
          <p:cNvGrpSpPr/>
          <p:nvPr/>
        </p:nvGrpSpPr>
        <p:grpSpPr>
          <a:xfrm>
            <a:off x="876408" y="4386427"/>
            <a:ext cx="400050" cy="420688"/>
            <a:chOff x="2919413" y="3781425"/>
            <a:chExt cx="400050" cy="420688"/>
          </a:xfrm>
          <a:solidFill>
            <a:schemeClr val="bg1"/>
          </a:solidFill>
        </p:grpSpPr>
        <p:sp>
          <p:nvSpPr>
            <p:cNvPr id="110" name="Freeform 64">
              <a:extLst>
                <a:ext uri="{FF2B5EF4-FFF2-40B4-BE49-F238E27FC236}">
                  <a16:creationId xmlns="" xmlns:a16="http://schemas.microsoft.com/office/drawing/2014/main" id="{4374C998-A8EF-4967-89ED-6C6C5AFF5F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9113" y="3781425"/>
              <a:ext cx="120650" cy="420688"/>
            </a:xfrm>
            <a:custGeom>
              <a:avLst/>
              <a:gdLst>
                <a:gd name="T0" fmla="*/ 137 w 156"/>
                <a:gd name="T1" fmla="*/ 548 h 548"/>
                <a:gd name="T2" fmla="*/ 0 w 156"/>
                <a:gd name="T3" fmla="*/ 528 h 548"/>
                <a:gd name="T4" fmla="*/ 137 w 156"/>
                <a:gd name="T5" fmla="*/ 509 h 548"/>
                <a:gd name="T6" fmla="*/ 137 w 156"/>
                <a:gd name="T7" fmla="*/ 453 h 548"/>
                <a:gd name="T8" fmla="*/ 0 w 156"/>
                <a:gd name="T9" fmla="*/ 472 h 548"/>
                <a:gd name="T10" fmla="*/ 137 w 156"/>
                <a:gd name="T11" fmla="*/ 492 h 548"/>
                <a:gd name="T12" fmla="*/ 137 w 156"/>
                <a:gd name="T13" fmla="*/ 453 h 548"/>
                <a:gd name="T14" fmla="*/ 19 w 156"/>
                <a:gd name="T15" fmla="*/ 397 h 548"/>
                <a:gd name="T16" fmla="*/ 19 w 156"/>
                <a:gd name="T17" fmla="*/ 436 h 548"/>
                <a:gd name="T18" fmla="*/ 156 w 156"/>
                <a:gd name="T19" fmla="*/ 416 h 548"/>
                <a:gd name="T20" fmla="*/ 137 w 156"/>
                <a:gd name="T21" fmla="*/ 341 h 548"/>
                <a:gd name="T22" fmla="*/ 0 w 156"/>
                <a:gd name="T23" fmla="*/ 361 h 548"/>
                <a:gd name="T24" fmla="*/ 137 w 156"/>
                <a:gd name="T25" fmla="*/ 380 h 548"/>
                <a:gd name="T26" fmla="*/ 137 w 156"/>
                <a:gd name="T27" fmla="*/ 341 h 548"/>
                <a:gd name="T28" fmla="*/ 19 w 156"/>
                <a:gd name="T29" fmla="*/ 285 h 548"/>
                <a:gd name="T30" fmla="*/ 19 w 156"/>
                <a:gd name="T31" fmla="*/ 324 h 548"/>
                <a:gd name="T32" fmla="*/ 156 w 156"/>
                <a:gd name="T33" fmla="*/ 305 h 548"/>
                <a:gd name="T34" fmla="*/ 137 w 156"/>
                <a:gd name="T35" fmla="*/ 229 h 548"/>
                <a:gd name="T36" fmla="*/ 0 w 156"/>
                <a:gd name="T37" fmla="*/ 249 h 548"/>
                <a:gd name="T38" fmla="*/ 137 w 156"/>
                <a:gd name="T39" fmla="*/ 268 h 548"/>
                <a:gd name="T40" fmla="*/ 137 w 156"/>
                <a:gd name="T41" fmla="*/ 229 h 548"/>
                <a:gd name="T42" fmla="*/ 19 w 156"/>
                <a:gd name="T43" fmla="*/ 168 h 548"/>
                <a:gd name="T44" fmla="*/ 19 w 156"/>
                <a:gd name="T45" fmla="*/ 207 h 548"/>
                <a:gd name="T46" fmla="*/ 156 w 156"/>
                <a:gd name="T47" fmla="*/ 188 h 548"/>
                <a:gd name="T48" fmla="*/ 137 w 156"/>
                <a:gd name="T49" fmla="*/ 112 h 548"/>
                <a:gd name="T50" fmla="*/ 0 w 156"/>
                <a:gd name="T51" fmla="*/ 132 h 548"/>
                <a:gd name="T52" fmla="*/ 137 w 156"/>
                <a:gd name="T53" fmla="*/ 151 h 548"/>
                <a:gd name="T54" fmla="*/ 137 w 156"/>
                <a:gd name="T55" fmla="*/ 112 h 548"/>
                <a:gd name="T56" fmla="*/ 19 w 156"/>
                <a:gd name="T57" fmla="*/ 56 h 548"/>
                <a:gd name="T58" fmla="*/ 19 w 156"/>
                <a:gd name="T59" fmla="*/ 95 h 548"/>
                <a:gd name="T60" fmla="*/ 156 w 156"/>
                <a:gd name="T61" fmla="*/ 76 h 548"/>
                <a:gd name="T62" fmla="*/ 137 w 156"/>
                <a:gd name="T63" fmla="*/ 0 h 548"/>
                <a:gd name="T64" fmla="*/ 0 w 156"/>
                <a:gd name="T65" fmla="*/ 20 h 548"/>
                <a:gd name="T66" fmla="*/ 137 w 156"/>
                <a:gd name="T67" fmla="*/ 40 h 548"/>
                <a:gd name="T68" fmla="*/ 137 w 156"/>
                <a:gd name="T69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548">
                  <a:moveTo>
                    <a:pt x="156" y="528"/>
                  </a:moveTo>
                  <a:cubicBezTo>
                    <a:pt x="156" y="539"/>
                    <a:pt x="148" y="548"/>
                    <a:pt x="137" y="548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8" y="548"/>
                    <a:pt x="0" y="539"/>
                    <a:pt x="0" y="528"/>
                  </a:cubicBezTo>
                  <a:cubicBezTo>
                    <a:pt x="0" y="517"/>
                    <a:pt x="8" y="509"/>
                    <a:pt x="19" y="509"/>
                  </a:cubicBezTo>
                  <a:cubicBezTo>
                    <a:pt x="137" y="509"/>
                    <a:pt x="137" y="509"/>
                    <a:pt x="137" y="509"/>
                  </a:cubicBezTo>
                  <a:cubicBezTo>
                    <a:pt x="148" y="509"/>
                    <a:pt x="156" y="517"/>
                    <a:pt x="156" y="528"/>
                  </a:cubicBezTo>
                  <a:close/>
                  <a:moveTo>
                    <a:pt x="137" y="453"/>
                  </a:moveTo>
                  <a:cubicBezTo>
                    <a:pt x="19" y="453"/>
                    <a:pt x="19" y="453"/>
                    <a:pt x="19" y="453"/>
                  </a:cubicBezTo>
                  <a:cubicBezTo>
                    <a:pt x="8" y="453"/>
                    <a:pt x="0" y="461"/>
                    <a:pt x="0" y="472"/>
                  </a:cubicBezTo>
                  <a:cubicBezTo>
                    <a:pt x="0" y="483"/>
                    <a:pt x="8" y="492"/>
                    <a:pt x="19" y="492"/>
                  </a:cubicBezTo>
                  <a:cubicBezTo>
                    <a:pt x="137" y="492"/>
                    <a:pt x="137" y="492"/>
                    <a:pt x="137" y="492"/>
                  </a:cubicBezTo>
                  <a:cubicBezTo>
                    <a:pt x="148" y="492"/>
                    <a:pt x="156" y="483"/>
                    <a:pt x="156" y="472"/>
                  </a:cubicBezTo>
                  <a:cubicBezTo>
                    <a:pt x="156" y="461"/>
                    <a:pt x="148" y="453"/>
                    <a:pt x="137" y="453"/>
                  </a:cubicBezTo>
                  <a:close/>
                  <a:moveTo>
                    <a:pt x="137" y="397"/>
                  </a:moveTo>
                  <a:cubicBezTo>
                    <a:pt x="19" y="397"/>
                    <a:pt x="19" y="397"/>
                    <a:pt x="19" y="397"/>
                  </a:cubicBezTo>
                  <a:cubicBezTo>
                    <a:pt x="8" y="397"/>
                    <a:pt x="0" y="406"/>
                    <a:pt x="0" y="416"/>
                  </a:cubicBezTo>
                  <a:cubicBezTo>
                    <a:pt x="0" y="427"/>
                    <a:pt x="8" y="436"/>
                    <a:pt x="19" y="436"/>
                  </a:cubicBezTo>
                  <a:cubicBezTo>
                    <a:pt x="137" y="436"/>
                    <a:pt x="137" y="436"/>
                    <a:pt x="137" y="436"/>
                  </a:cubicBezTo>
                  <a:cubicBezTo>
                    <a:pt x="148" y="436"/>
                    <a:pt x="156" y="427"/>
                    <a:pt x="156" y="416"/>
                  </a:cubicBezTo>
                  <a:cubicBezTo>
                    <a:pt x="156" y="406"/>
                    <a:pt x="148" y="397"/>
                    <a:pt x="137" y="397"/>
                  </a:cubicBezTo>
                  <a:close/>
                  <a:moveTo>
                    <a:pt x="137" y="341"/>
                  </a:moveTo>
                  <a:cubicBezTo>
                    <a:pt x="19" y="341"/>
                    <a:pt x="19" y="341"/>
                    <a:pt x="19" y="341"/>
                  </a:cubicBezTo>
                  <a:cubicBezTo>
                    <a:pt x="8" y="341"/>
                    <a:pt x="0" y="350"/>
                    <a:pt x="0" y="361"/>
                  </a:cubicBezTo>
                  <a:cubicBezTo>
                    <a:pt x="0" y="371"/>
                    <a:pt x="8" y="380"/>
                    <a:pt x="19" y="380"/>
                  </a:cubicBezTo>
                  <a:cubicBezTo>
                    <a:pt x="137" y="380"/>
                    <a:pt x="137" y="380"/>
                    <a:pt x="137" y="380"/>
                  </a:cubicBezTo>
                  <a:cubicBezTo>
                    <a:pt x="148" y="380"/>
                    <a:pt x="156" y="371"/>
                    <a:pt x="156" y="361"/>
                  </a:cubicBezTo>
                  <a:cubicBezTo>
                    <a:pt x="156" y="350"/>
                    <a:pt x="148" y="341"/>
                    <a:pt x="137" y="341"/>
                  </a:cubicBezTo>
                  <a:close/>
                  <a:moveTo>
                    <a:pt x="137" y="285"/>
                  </a:moveTo>
                  <a:cubicBezTo>
                    <a:pt x="19" y="285"/>
                    <a:pt x="19" y="285"/>
                    <a:pt x="19" y="285"/>
                  </a:cubicBezTo>
                  <a:cubicBezTo>
                    <a:pt x="8" y="285"/>
                    <a:pt x="0" y="294"/>
                    <a:pt x="0" y="305"/>
                  </a:cubicBezTo>
                  <a:cubicBezTo>
                    <a:pt x="0" y="315"/>
                    <a:pt x="8" y="324"/>
                    <a:pt x="19" y="324"/>
                  </a:cubicBezTo>
                  <a:cubicBezTo>
                    <a:pt x="137" y="324"/>
                    <a:pt x="137" y="324"/>
                    <a:pt x="137" y="324"/>
                  </a:cubicBezTo>
                  <a:cubicBezTo>
                    <a:pt x="148" y="324"/>
                    <a:pt x="156" y="315"/>
                    <a:pt x="156" y="305"/>
                  </a:cubicBezTo>
                  <a:cubicBezTo>
                    <a:pt x="156" y="294"/>
                    <a:pt x="148" y="285"/>
                    <a:pt x="137" y="285"/>
                  </a:cubicBezTo>
                  <a:close/>
                  <a:moveTo>
                    <a:pt x="137" y="229"/>
                  </a:moveTo>
                  <a:cubicBezTo>
                    <a:pt x="19" y="229"/>
                    <a:pt x="19" y="229"/>
                    <a:pt x="19" y="229"/>
                  </a:cubicBezTo>
                  <a:cubicBezTo>
                    <a:pt x="8" y="229"/>
                    <a:pt x="0" y="238"/>
                    <a:pt x="0" y="249"/>
                  </a:cubicBezTo>
                  <a:cubicBezTo>
                    <a:pt x="0" y="260"/>
                    <a:pt x="8" y="268"/>
                    <a:pt x="19" y="268"/>
                  </a:cubicBezTo>
                  <a:cubicBezTo>
                    <a:pt x="137" y="268"/>
                    <a:pt x="137" y="268"/>
                    <a:pt x="137" y="268"/>
                  </a:cubicBezTo>
                  <a:cubicBezTo>
                    <a:pt x="148" y="268"/>
                    <a:pt x="156" y="260"/>
                    <a:pt x="156" y="249"/>
                  </a:cubicBezTo>
                  <a:cubicBezTo>
                    <a:pt x="156" y="238"/>
                    <a:pt x="148" y="229"/>
                    <a:pt x="137" y="229"/>
                  </a:cubicBezTo>
                  <a:close/>
                  <a:moveTo>
                    <a:pt x="137" y="168"/>
                  </a:moveTo>
                  <a:cubicBezTo>
                    <a:pt x="19" y="168"/>
                    <a:pt x="19" y="168"/>
                    <a:pt x="19" y="168"/>
                  </a:cubicBezTo>
                  <a:cubicBezTo>
                    <a:pt x="8" y="168"/>
                    <a:pt x="0" y="177"/>
                    <a:pt x="0" y="188"/>
                  </a:cubicBezTo>
                  <a:cubicBezTo>
                    <a:pt x="0" y="198"/>
                    <a:pt x="8" y="207"/>
                    <a:pt x="19" y="207"/>
                  </a:cubicBezTo>
                  <a:cubicBezTo>
                    <a:pt x="137" y="207"/>
                    <a:pt x="137" y="207"/>
                    <a:pt x="137" y="207"/>
                  </a:cubicBezTo>
                  <a:cubicBezTo>
                    <a:pt x="148" y="207"/>
                    <a:pt x="156" y="198"/>
                    <a:pt x="156" y="188"/>
                  </a:cubicBezTo>
                  <a:cubicBezTo>
                    <a:pt x="156" y="177"/>
                    <a:pt x="148" y="168"/>
                    <a:pt x="137" y="168"/>
                  </a:cubicBezTo>
                  <a:close/>
                  <a:moveTo>
                    <a:pt x="137" y="112"/>
                  </a:moveTo>
                  <a:cubicBezTo>
                    <a:pt x="19" y="112"/>
                    <a:pt x="19" y="112"/>
                    <a:pt x="19" y="112"/>
                  </a:cubicBezTo>
                  <a:cubicBezTo>
                    <a:pt x="8" y="112"/>
                    <a:pt x="0" y="121"/>
                    <a:pt x="0" y="132"/>
                  </a:cubicBezTo>
                  <a:cubicBezTo>
                    <a:pt x="0" y="142"/>
                    <a:pt x="8" y="151"/>
                    <a:pt x="19" y="151"/>
                  </a:cubicBezTo>
                  <a:cubicBezTo>
                    <a:pt x="137" y="151"/>
                    <a:pt x="137" y="151"/>
                    <a:pt x="137" y="151"/>
                  </a:cubicBezTo>
                  <a:cubicBezTo>
                    <a:pt x="148" y="151"/>
                    <a:pt x="156" y="142"/>
                    <a:pt x="156" y="132"/>
                  </a:cubicBezTo>
                  <a:cubicBezTo>
                    <a:pt x="156" y="121"/>
                    <a:pt x="148" y="112"/>
                    <a:pt x="137" y="112"/>
                  </a:cubicBezTo>
                  <a:close/>
                  <a:moveTo>
                    <a:pt x="137" y="56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8" y="56"/>
                    <a:pt x="0" y="65"/>
                    <a:pt x="0" y="76"/>
                  </a:cubicBezTo>
                  <a:cubicBezTo>
                    <a:pt x="0" y="87"/>
                    <a:pt x="8" y="95"/>
                    <a:pt x="19" y="95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48" y="95"/>
                    <a:pt x="156" y="87"/>
                    <a:pt x="156" y="76"/>
                  </a:cubicBezTo>
                  <a:cubicBezTo>
                    <a:pt x="156" y="65"/>
                    <a:pt x="148" y="56"/>
                    <a:pt x="137" y="56"/>
                  </a:cubicBezTo>
                  <a:close/>
                  <a:moveTo>
                    <a:pt x="13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40"/>
                    <a:pt x="19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48" y="40"/>
                    <a:pt x="156" y="31"/>
                    <a:pt x="156" y="20"/>
                  </a:cubicBezTo>
                  <a:cubicBezTo>
                    <a:pt x="156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11" name="Freeform 65">
              <a:extLst>
                <a:ext uri="{FF2B5EF4-FFF2-40B4-BE49-F238E27FC236}">
                  <a16:creationId xmlns="" xmlns:a16="http://schemas.microsoft.com/office/drawing/2014/main" id="{E8773916-5386-42C8-9032-B49CCE6DB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17195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12" name="Freeform 66">
              <a:extLst>
                <a:ext uri="{FF2B5EF4-FFF2-40B4-BE49-F238E27FC236}">
                  <a16:creationId xmlns="" xmlns:a16="http://schemas.microsoft.com/office/drawing/2014/main" id="{D6E8155E-5617-4A7A-A59F-1FCEDDB6D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129088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13" name="Freeform 67">
              <a:extLst>
                <a:ext uri="{FF2B5EF4-FFF2-40B4-BE49-F238E27FC236}">
                  <a16:creationId xmlns="" xmlns:a16="http://schemas.microsoft.com/office/drawing/2014/main" id="{3296CEDD-44C7-4A2D-B139-5E1A12A30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86225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14" name="Freeform 68">
              <a:extLst>
                <a:ext uri="{FF2B5EF4-FFF2-40B4-BE49-F238E27FC236}">
                  <a16:creationId xmlns="" xmlns:a16="http://schemas.microsoft.com/office/drawing/2014/main" id="{80A2FF53-B984-4E68-9694-F38ABBCA5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43363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15" name="Freeform 69">
              <a:extLst>
                <a:ext uri="{FF2B5EF4-FFF2-40B4-BE49-F238E27FC236}">
                  <a16:creationId xmlns="" xmlns:a16="http://schemas.microsoft.com/office/drawing/2014/main" id="{73C59E01-6459-4BAF-A1C6-066055C78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0050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16" name="Freeform 70">
              <a:extLst>
                <a:ext uri="{FF2B5EF4-FFF2-40B4-BE49-F238E27FC236}">
                  <a16:creationId xmlns="" xmlns:a16="http://schemas.microsoft.com/office/drawing/2014/main" id="{4F88BA9D-2814-4E7C-B1AD-B26D4E91D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3957638"/>
              <a:ext cx="120650" cy="28575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1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17" name="Freeform 71">
              <a:extLst>
                <a:ext uri="{FF2B5EF4-FFF2-40B4-BE49-F238E27FC236}">
                  <a16:creationId xmlns="" xmlns:a16="http://schemas.microsoft.com/office/drawing/2014/main" id="{F530DD2B-D5D1-4388-B92E-4B7556EFE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17195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18" name="Freeform 72">
              <a:extLst>
                <a:ext uri="{FF2B5EF4-FFF2-40B4-BE49-F238E27FC236}">
                  <a16:creationId xmlns="" xmlns:a16="http://schemas.microsoft.com/office/drawing/2014/main" id="{FBACC259-C4BD-4628-BDA1-92C19EDB2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129088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19" name="Freeform 73">
              <a:extLst>
                <a:ext uri="{FF2B5EF4-FFF2-40B4-BE49-F238E27FC236}">
                  <a16:creationId xmlns="" xmlns:a16="http://schemas.microsoft.com/office/drawing/2014/main" id="{D49C1A96-7F08-4068-BC3F-887BA93F7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086225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0" name="Freeform 74">
              <a:extLst>
                <a:ext uri="{FF2B5EF4-FFF2-40B4-BE49-F238E27FC236}">
                  <a16:creationId xmlns="" xmlns:a16="http://schemas.microsoft.com/office/drawing/2014/main" id="{62975426-01CF-4940-9632-CBD46BDD5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043363"/>
              <a:ext cx="120650" cy="30163"/>
            </a:xfrm>
            <a:custGeom>
              <a:avLst/>
              <a:gdLst>
                <a:gd name="T0" fmla="*/ 20 w 157"/>
                <a:gd name="T1" fmla="*/ 39 h 39"/>
                <a:gd name="T2" fmla="*/ 137 w 157"/>
                <a:gd name="T3" fmla="*/ 39 h 39"/>
                <a:gd name="T4" fmla="*/ 157 w 157"/>
                <a:gd name="T5" fmla="*/ 20 h 39"/>
                <a:gd name="T6" fmla="*/ 137 w 157"/>
                <a:gd name="T7" fmla="*/ 0 h 39"/>
                <a:gd name="T8" fmla="*/ 20 w 157"/>
                <a:gd name="T9" fmla="*/ 0 h 39"/>
                <a:gd name="T10" fmla="*/ 0 w 157"/>
                <a:gd name="T11" fmla="*/ 20 h 39"/>
                <a:gd name="T12" fmla="*/ 20 w 15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20" y="39"/>
                  </a:move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121" name="Group 653">
            <a:extLst>
              <a:ext uri="{FF2B5EF4-FFF2-40B4-BE49-F238E27FC236}">
                <a16:creationId xmlns="" xmlns:a16="http://schemas.microsoft.com/office/drawing/2014/main" id="{212053D1-424A-4EAF-8679-35206794131F}"/>
              </a:ext>
            </a:extLst>
          </p:cNvPr>
          <p:cNvGrpSpPr/>
          <p:nvPr/>
        </p:nvGrpSpPr>
        <p:grpSpPr>
          <a:xfrm>
            <a:off x="6902959" y="4519330"/>
            <a:ext cx="295258" cy="238919"/>
            <a:chOff x="1209675" y="6354763"/>
            <a:chExt cx="449263" cy="363538"/>
          </a:xfrm>
          <a:solidFill>
            <a:srgbClr val="007CCC"/>
          </a:solidFill>
        </p:grpSpPr>
        <p:sp>
          <p:nvSpPr>
            <p:cNvPr id="122" name="Freeform 205">
              <a:extLst>
                <a:ext uri="{FF2B5EF4-FFF2-40B4-BE49-F238E27FC236}">
                  <a16:creationId xmlns="" xmlns:a16="http://schemas.microsoft.com/office/drawing/2014/main" id="{187AC6A6-18B8-4CB2-AEB7-5234E9035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513" y="6529388"/>
              <a:ext cx="96838" cy="188913"/>
            </a:xfrm>
            <a:custGeom>
              <a:avLst/>
              <a:gdLst>
                <a:gd name="T0" fmla="*/ 31 w 126"/>
                <a:gd name="T1" fmla="*/ 0 h 245"/>
                <a:gd name="T2" fmla="*/ 0 w 126"/>
                <a:gd name="T3" fmla="*/ 39 h 245"/>
                <a:gd name="T4" fmla="*/ 0 w 126"/>
                <a:gd name="T5" fmla="*/ 245 h 245"/>
                <a:gd name="T6" fmla="*/ 126 w 126"/>
                <a:gd name="T7" fmla="*/ 245 h 245"/>
                <a:gd name="T8" fmla="*/ 125 w 126"/>
                <a:gd name="T9" fmla="*/ 74 h 245"/>
                <a:gd name="T10" fmla="*/ 31 w 126"/>
                <a:gd name="T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245">
                  <a:moveTo>
                    <a:pt x="31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126" y="245"/>
                    <a:pt x="126" y="245"/>
                    <a:pt x="126" y="245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99" y="52"/>
                    <a:pt x="31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3" name="Freeform 207">
              <a:extLst>
                <a:ext uri="{FF2B5EF4-FFF2-40B4-BE49-F238E27FC236}">
                  <a16:creationId xmlns="" xmlns:a16="http://schemas.microsoft.com/office/drawing/2014/main" id="{81CD312D-41D9-4EB3-BD68-ACF545304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675" y="6354763"/>
              <a:ext cx="449263" cy="339725"/>
            </a:xfrm>
            <a:custGeom>
              <a:avLst/>
              <a:gdLst>
                <a:gd name="T0" fmla="*/ 236 w 585"/>
                <a:gd name="T1" fmla="*/ 248 h 442"/>
                <a:gd name="T2" fmla="*/ 76 w 585"/>
                <a:gd name="T3" fmla="*/ 428 h 442"/>
                <a:gd name="T4" fmla="*/ 46 w 585"/>
                <a:gd name="T5" fmla="*/ 442 h 442"/>
                <a:gd name="T6" fmla="*/ 18 w 585"/>
                <a:gd name="T7" fmla="*/ 432 h 442"/>
                <a:gd name="T8" fmla="*/ 15 w 585"/>
                <a:gd name="T9" fmla="*/ 374 h 442"/>
                <a:gd name="T10" fmla="*/ 206 w 585"/>
                <a:gd name="T11" fmla="*/ 158 h 442"/>
                <a:gd name="T12" fmla="*/ 237 w 585"/>
                <a:gd name="T13" fmla="*/ 144 h 442"/>
                <a:gd name="T14" fmla="*/ 268 w 585"/>
                <a:gd name="T15" fmla="*/ 158 h 442"/>
                <a:gd name="T16" fmla="*/ 323 w 585"/>
                <a:gd name="T17" fmla="*/ 224 h 442"/>
                <a:gd name="T18" fmla="*/ 425 w 585"/>
                <a:gd name="T19" fmla="*/ 101 h 442"/>
                <a:gd name="T20" fmla="*/ 330 w 585"/>
                <a:gd name="T21" fmla="*/ 19 h 442"/>
                <a:gd name="T22" fmla="*/ 566 w 585"/>
                <a:gd name="T23" fmla="*/ 0 h 442"/>
                <a:gd name="T24" fmla="*/ 585 w 585"/>
                <a:gd name="T25" fmla="*/ 239 h 442"/>
                <a:gd name="T26" fmla="*/ 487 w 585"/>
                <a:gd name="T27" fmla="*/ 154 h 442"/>
                <a:gd name="T28" fmla="*/ 355 w 585"/>
                <a:gd name="T29" fmla="*/ 314 h 442"/>
                <a:gd name="T30" fmla="*/ 324 w 585"/>
                <a:gd name="T31" fmla="*/ 329 h 442"/>
                <a:gd name="T32" fmla="*/ 292 w 585"/>
                <a:gd name="T33" fmla="*/ 314 h 442"/>
                <a:gd name="T34" fmla="*/ 236 w 585"/>
                <a:gd name="T35" fmla="*/ 248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5" h="442">
                  <a:moveTo>
                    <a:pt x="236" y="248"/>
                  </a:moveTo>
                  <a:cubicBezTo>
                    <a:pt x="76" y="428"/>
                    <a:pt x="76" y="428"/>
                    <a:pt x="76" y="428"/>
                  </a:cubicBezTo>
                  <a:cubicBezTo>
                    <a:pt x="68" y="438"/>
                    <a:pt x="57" y="442"/>
                    <a:pt x="46" y="442"/>
                  </a:cubicBezTo>
                  <a:cubicBezTo>
                    <a:pt x="36" y="442"/>
                    <a:pt x="26" y="439"/>
                    <a:pt x="18" y="432"/>
                  </a:cubicBezTo>
                  <a:cubicBezTo>
                    <a:pt x="1" y="417"/>
                    <a:pt x="0" y="391"/>
                    <a:pt x="15" y="374"/>
                  </a:cubicBezTo>
                  <a:cubicBezTo>
                    <a:pt x="206" y="158"/>
                    <a:pt x="206" y="158"/>
                    <a:pt x="206" y="158"/>
                  </a:cubicBezTo>
                  <a:cubicBezTo>
                    <a:pt x="214" y="149"/>
                    <a:pt x="225" y="143"/>
                    <a:pt x="237" y="144"/>
                  </a:cubicBezTo>
                  <a:cubicBezTo>
                    <a:pt x="249" y="144"/>
                    <a:pt x="260" y="149"/>
                    <a:pt x="268" y="158"/>
                  </a:cubicBezTo>
                  <a:cubicBezTo>
                    <a:pt x="323" y="224"/>
                    <a:pt x="323" y="224"/>
                    <a:pt x="323" y="224"/>
                  </a:cubicBezTo>
                  <a:cubicBezTo>
                    <a:pt x="425" y="101"/>
                    <a:pt x="425" y="101"/>
                    <a:pt x="425" y="101"/>
                  </a:cubicBezTo>
                  <a:cubicBezTo>
                    <a:pt x="330" y="19"/>
                    <a:pt x="330" y="19"/>
                    <a:pt x="330" y="19"/>
                  </a:cubicBezTo>
                  <a:cubicBezTo>
                    <a:pt x="566" y="0"/>
                    <a:pt x="566" y="0"/>
                    <a:pt x="566" y="0"/>
                  </a:cubicBezTo>
                  <a:cubicBezTo>
                    <a:pt x="585" y="239"/>
                    <a:pt x="585" y="239"/>
                    <a:pt x="585" y="239"/>
                  </a:cubicBezTo>
                  <a:cubicBezTo>
                    <a:pt x="487" y="154"/>
                    <a:pt x="487" y="154"/>
                    <a:pt x="487" y="154"/>
                  </a:cubicBezTo>
                  <a:cubicBezTo>
                    <a:pt x="355" y="314"/>
                    <a:pt x="355" y="314"/>
                    <a:pt x="355" y="314"/>
                  </a:cubicBezTo>
                  <a:cubicBezTo>
                    <a:pt x="348" y="323"/>
                    <a:pt x="336" y="329"/>
                    <a:pt x="324" y="329"/>
                  </a:cubicBezTo>
                  <a:cubicBezTo>
                    <a:pt x="311" y="329"/>
                    <a:pt x="300" y="324"/>
                    <a:pt x="292" y="314"/>
                  </a:cubicBezTo>
                  <a:lnTo>
                    <a:pt x="236" y="24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4" name="Freeform 208">
              <a:extLst>
                <a:ext uri="{FF2B5EF4-FFF2-40B4-BE49-F238E27FC236}">
                  <a16:creationId xmlns="" xmlns:a16="http://schemas.microsoft.com/office/drawing/2014/main" id="{2F10B175-6862-47F0-9321-785FF6826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638" y="6589713"/>
              <a:ext cx="119063" cy="127000"/>
            </a:xfrm>
            <a:custGeom>
              <a:avLst/>
              <a:gdLst>
                <a:gd name="T0" fmla="*/ 98 w 153"/>
                <a:gd name="T1" fmla="*/ 64 h 167"/>
                <a:gd name="T2" fmla="*/ 62 w 153"/>
                <a:gd name="T3" fmla="*/ 83 h 167"/>
                <a:gd name="T4" fmla="*/ 1 w 153"/>
                <a:gd name="T5" fmla="*/ 56 h 167"/>
                <a:gd name="T6" fmla="*/ 0 w 153"/>
                <a:gd name="T7" fmla="*/ 167 h 167"/>
                <a:gd name="T8" fmla="*/ 150 w 153"/>
                <a:gd name="T9" fmla="*/ 167 h 167"/>
                <a:gd name="T10" fmla="*/ 153 w 153"/>
                <a:gd name="T11" fmla="*/ 0 h 167"/>
                <a:gd name="T12" fmla="*/ 98 w 153"/>
                <a:gd name="T13" fmla="*/ 6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167">
                  <a:moveTo>
                    <a:pt x="98" y="64"/>
                  </a:moveTo>
                  <a:cubicBezTo>
                    <a:pt x="76" y="83"/>
                    <a:pt x="62" y="83"/>
                    <a:pt x="62" y="83"/>
                  </a:cubicBezTo>
                  <a:cubicBezTo>
                    <a:pt x="43" y="86"/>
                    <a:pt x="15" y="67"/>
                    <a:pt x="1" y="5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32" y="24"/>
                    <a:pt x="116" y="47"/>
                    <a:pt x="98" y="6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5" name="Freeform 209">
              <a:extLst>
                <a:ext uri="{FF2B5EF4-FFF2-40B4-BE49-F238E27FC236}">
                  <a16:creationId xmlns="" xmlns:a16="http://schemas.microsoft.com/office/drawing/2014/main" id="{BFE86987-B0C6-48CA-88E3-608D83356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400" y="6600825"/>
              <a:ext cx="96838" cy="115888"/>
            </a:xfrm>
            <a:custGeom>
              <a:avLst/>
              <a:gdLst>
                <a:gd name="T0" fmla="*/ 0 w 61"/>
                <a:gd name="T1" fmla="*/ 73 h 73"/>
                <a:gd name="T2" fmla="*/ 61 w 61"/>
                <a:gd name="T3" fmla="*/ 73 h 73"/>
                <a:gd name="T4" fmla="*/ 61 w 61"/>
                <a:gd name="T5" fmla="*/ 0 h 73"/>
                <a:gd name="T6" fmla="*/ 0 w 61"/>
                <a:gd name="T7" fmla="*/ 70 h 73"/>
                <a:gd name="T8" fmla="*/ 0 w 61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3">
                  <a:moveTo>
                    <a:pt x="0" y="73"/>
                  </a:moveTo>
                  <a:lnTo>
                    <a:pt x="61" y="73"/>
                  </a:lnTo>
                  <a:lnTo>
                    <a:pt x="61" y="0"/>
                  </a:lnTo>
                  <a:lnTo>
                    <a:pt x="0" y="70"/>
                  </a:lnTo>
                  <a:lnTo>
                    <a:pt x="0" y="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126" name="Group 682">
            <a:extLst>
              <a:ext uri="{FF2B5EF4-FFF2-40B4-BE49-F238E27FC236}">
                <a16:creationId xmlns="" xmlns:a16="http://schemas.microsoft.com/office/drawing/2014/main" id="{EBF28399-1F7E-4FB8-92D5-E0C3ACF51C91}"/>
              </a:ext>
            </a:extLst>
          </p:cNvPr>
          <p:cNvGrpSpPr/>
          <p:nvPr/>
        </p:nvGrpSpPr>
        <p:grpSpPr>
          <a:xfrm>
            <a:off x="7360212" y="3881547"/>
            <a:ext cx="294683" cy="288996"/>
            <a:chOff x="3767138" y="6329363"/>
            <a:chExt cx="446087" cy="414338"/>
          </a:xfrm>
          <a:solidFill>
            <a:srgbClr val="015598"/>
          </a:solidFill>
        </p:grpSpPr>
        <p:sp>
          <p:nvSpPr>
            <p:cNvPr id="127" name="Freeform 229">
              <a:extLst>
                <a:ext uri="{FF2B5EF4-FFF2-40B4-BE49-F238E27FC236}">
                  <a16:creationId xmlns="" xmlns:a16="http://schemas.microsoft.com/office/drawing/2014/main" id="{ED70BD64-E7EA-41E8-9C08-50F8E2754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8" y="6329363"/>
              <a:ext cx="382588" cy="414338"/>
            </a:xfrm>
            <a:custGeom>
              <a:avLst/>
              <a:gdLst>
                <a:gd name="T0" fmla="*/ 476 w 497"/>
                <a:gd name="T1" fmla="*/ 422 h 538"/>
                <a:gd name="T2" fmla="*/ 497 w 497"/>
                <a:gd name="T3" fmla="*/ 440 h 538"/>
                <a:gd name="T4" fmla="*/ 497 w 497"/>
                <a:gd name="T5" fmla="*/ 470 h 538"/>
                <a:gd name="T6" fmla="*/ 430 w 497"/>
                <a:gd name="T7" fmla="*/ 538 h 538"/>
                <a:gd name="T8" fmla="*/ 67 w 497"/>
                <a:gd name="T9" fmla="*/ 538 h 538"/>
                <a:gd name="T10" fmla="*/ 0 w 497"/>
                <a:gd name="T11" fmla="*/ 470 h 538"/>
                <a:gd name="T12" fmla="*/ 0 w 497"/>
                <a:gd name="T13" fmla="*/ 125 h 538"/>
                <a:gd name="T14" fmla="*/ 0 w 497"/>
                <a:gd name="T15" fmla="*/ 125 h 538"/>
                <a:gd name="T16" fmla="*/ 5 w 497"/>
                <a:gd name="T17" fmla="*/ 113 h 538"/>
                <a:gd name="T18" fmla="*/ 107 w 497"/>
                <a:gd name="T19" fmla="*/ 6 h 538"/>
                <a:gd name="T20" fmla="*/ 120 w 497"/>
                <a:gd name="T21" fmla="*/ 0 h 538"/>
                <a:gd name="T22" fmla="*/ 120 w 497"/>
                <a:gd name="T23" fmla="*/ 0 h 538"/>
                <a:gd name="T24" fmla="*/ 430 w 497"/>
                <a:gd name="T25" fmla="*/ 0 h 538"/>
                <a:gd name="T26" fmla="*/ 497 w 497"/>
                <a:gd name="T27" fmla="*/ 68 h 538"/>
                <a:gd name="T28" fmla="*/ 497 w 497"/>
                <a:gd name="T29" fmla="*/ 137 h 538"/>
                <a:gd name="T30" fmla="*/ 475 w 497"/>
                <a:gd name="T31" fmla="*/ 134 h 538"/>
                <a:gd name="T32" fmla="*/ 462 w 497"/>
                <a:gd name="T33" fmla="*/ 135 h 538"/>
                <a:gd name="T34" fmla="*/ 462 w 497"/>
                <a:gd name="T35" fmla="*/ 68 h 538"/>
                <a:gd name="T36" fmla="*/ 430 w 497"/>
                <a:gd name="T37" fmla="*/ 35 h 538"/>
                <a:gd name="T38" fmla="*/ 137 w 497"/>
                <a:gd name="T39" fmla="*/ 35 h 538"/>
                <a:gd name="T40" fmla="*/ 137 w 497"/>
                <a:gd name="T41" fmla="*/ 75 h 538"/>
                <a:gd name="T42" fmla="*/ 70 w 497"/>
                <a:gd name="T43" fmla="*/ 143 h 538"/>
                <a:gd name="T44" fmla="*/ 35 w 497"/>
                <a:gd name="T45" fmla="*/ 143 h 538"/>
                <a:gd name="T46" fmla="*/ 35 w 497"/>
                <a:gd name="T47" fmla="*/ 470 h 538"/>
                <a:gd name="T48" fmla="*/ 67 w 497"/>
                <a:gd name="T49" fmla="*/ 503 h 538"/>
                <a:gd name="T50" fmla="*/ 430 w 497"/>
                <a:gd name="T51" fmla="*/ 503 h 538"/>
                <a:gd name="T52" fmla="*/ 462 w 497"/>
                <a:gd name="T53" fmla="*/ 470 h 538"/>
                <a:gd name="T54" fmla="*/ 462 w 497"/>
                <a:gd name="T55" fmla="*/ 433 h 538"/>
                <a:gd name="T56" fmla="*/ 476 w 497"/>
                <a:gd name="T57" fmla="*/ 42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7" h="538">
                  <a:moveTo>
                    <a:pt x="476" y="422"/>
                  </a:moveTo>
                  <a:cubicBezTo>
                    <a:pt x="497" y="440"/>
                    <a:pt x="497" y="440"/>
                    <a:pt x="497" y="440"/>
                  </a:cubicBezTo>
                  <a:cubicBezTo>
                    <a:pt x="497" y="470"/>
                    <a:pt x="497" y="470"/>
                    <a:pt x="497" y="470"/>
                  </a:cubicBezTo>
                  <a:cubicBezTo>
                    <a:pt x="497" y="507"/>
                    <a:pt x="467" y="538"/>
                    <a:pt x="430" y="538"/>
                  </a:cubicBezTo>
                  <a:cubicBezTo>
                    <a:pt x="67" y="538"/>
                    <a:pt x="67" y="538"/>
                    <a:pt x="67" y="538"/>
                  </a:cubicBezTo>
                  <a:cubicBezTo>
                    <a:pt x="30" y="538"/>
                    <a:pt x="0" y="507"/>
                    <a:pt x="0" y="47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1"/>
                    <a:pt x="2" y="117"/>
                    <a:pt x="5" y="113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11" y="2"/>
                    <a:pt x="115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430" y="0"/>
                    <a:pt x="430" y="0"/>
                    <a:pt x="430" y="0"/>
                  </a:cubicBezTo>
                  <a:cubicBezTo>
                    <a:pt x="467" y="0"/>
                    <a:pt x="497" y="31"/>
                    <a:pt x="497" y="68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0" y="135"/>
                    <a:pt x="483" y="134"/>
                    <a:pt x="475" y="134"/>
                  </a:cubicBezTo>
                  <a:cubicBezTo>
                    <a:pt x="471" y="134"/>
                    <a:pt x="467" y="135"/>
                    <a:pt x="462" y="135"/>
                  </a:cubicBezTo>
                  <a:cubicBezTo>
                    <a:pt x="462" y="68"/>
                    <a:pt x="462" y="68"/>
                    <a:pt x="462" y="68"/>
                  </a:cubicBezTo>
                  <a:cubicBezTo>
                    <a:pt x="462" y="50"/>
                    <a:pt x="448" y="35"/>
                    <a:pt x="430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7" y="75"/>
                    <a:pt x="137" y="75"/>
                    <a:pt x="137" y="75"/>
                  </a:cubicBezTo>
                  <a:cubicBezTo>
                    <a:pt x="137" y="113"/>
                    <a:pt x="107" y="143"/>
                    <a:pt x="70" y="143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35" y="470"/>
                    <a:pt x="35" y="470"/>
                    <a:pt x="35" y="470"/>
                  </a:cubicBezTo>
                  <a:cubicBezTo>
                    <a:pt x="35" y="488"/>
                    <a:pt x="50" y="503"/>
                    <a:pt x="67" y="503"/>
                  </a:cubicBezTo>
                  <a:cubicBezTo>
                    <a:pt x="430" y="503"/>
                    <a:pt x="430" y="503"/>
                    <a:pt x="430" y="503"/>
                  </a:cubicBezTo>
                  <a:cubicBezTo>
                    <a:pt x="448" y="503"/>
                    <a:pt x="462" y="488"/>
                    <a:pt x="462" y="470"/>
                  </a:cubicBezTo>
                  <a:cubicBezTo>
                    <a:pt x="462" y="433"/>
                    <a:pt x="462" y="433"/>
                    <a:pt x="462" y="433"/>
                  </a:cubicBezTo>
                  <a:lnTo>
                    <a:pt x="476" y="42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8" name="Freeform 230">
              <a:extLst>
                <a:ext uri="{FF2B5EF4-FFF2-40B4-BE49-F238E27FC236}">
                  <a16:creationId xmlns="" xmlns:a16="http://schemas.microsoft.com/office/drawing/2014/main" id="{3FC6D4DA-427C-4388-99F4-1C21BCE7E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446838"/>
              <a:ext cx="187325" cy="22225"/>
            </a:xfrm>
            <a:custGeom>
              <a:avLst/>
              <a:gdLst>
                <a:gd name="T0" fmla="*/ 229 w 243"/>
                <a:gd name="T1" fmla="*/ 0 h 28"/>
                <a:gd name="T2" fmla="*/ 14 w 243"/>
                <a:gd name="T3" fmla="*/ 0 h 28"/>
                <a:gd name="T4" fmla="*/ 0 w 243"/>
                <a:gd name="T5" fmla="*/ 14 h 28"/>
                <a:gd name="T6" fmla="*/ 14 w 243"/>
                <a:gd name="T7" fmla="*/ 28 h 28"/>
                <a:gd name="T8" fmla="*/ 229 w 243"/>
                <a:gd name="T9" fmla="*/ 28 h 28"/>
                <a:gd name="T10" fmla="*/ 243 w 243"/>
                <a:gd name="T11" fmla="*/ 14 h 28"/>
                <a:gd name="T12" fmla="*/ 229 w 24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8">
                  <a:moveTo>
                    <a:pt x="22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29" y="28"/>
                    <a:pt x="229" y="28"/>
                    <a:pt x="229" y="28"/>
                  </a:cubicBezTo>
                  <a:cubicBezTo>
                    <a:pt x="237" y="28"/>
                    <a:pt x="243" y="22"/>
                    <a:pt x="243" y="14"/>
                  </a:cubicBezTo>
                  <a:cubicBezTo>
                    <a:pt x="243" y="6"/>
                    <a:pt x="237" y="0"/>
                    <a:pt x="229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9" name="Freeform 231">
              <a:extLst>
                <a:ext uri="{FF2B5EF4-FFF2-40B4-BE49-F238E27FC236}">
                  <a16:creationId xmlns="" xmlns:a16="http://schemas.microsoft.com/office/drawing/2014/main" id="{C17D0641-FE62-4B00-B783-B92E0A5D5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497638"/>
              <a:ext cx="187325" cy="22225"/>
            </a:xfrm>
            <a:custGeom>
              <a:avLst/>
              <a:gdLst>
                <a:gd name="T0" fmla="*/ 14 w 243"/>
                <a:gd name="T1" fmla="*/ 29 h 29"/>
                <a:gd name="T2" fmla="*/ 229 w 243"/>
                <a:gd name="T3" fmla="*/ 29 h 29"/>
                <a:gd name="T4" fmla="*/ 243 w 243"/>
                <a:gd name="T5" fmla="*/ 15 h 29"/>
                <a:gd name="T6" fmla="*/ 229 w 243"/>
                <a:gd name="T7" fmla="*/ 0 h 29"/>
                <a:gd name="T8" fmla="*/ 14 w 243"/>
                <a:gd name="T9" fmla="*/ 0 h 29"/>
                <a:gd name="T10" fmla="*/ 0 w 243"/>
                <a:gd name="T11" fmla="*/ 15 h 29"/>
                <a:gd name="T12" fmla="*/ 14 w 243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9">
                  <a:moveTo>
                    <a:pt x="14" y="29"/>
                  </a:moveTo>
                  <a:cubicBezTo>
                    <a:pt x="229" y="29"/>
                    <a:pt x="229" y="29"/>
                    <a:pt x="229" y="29"/>
                  </a:cubicBezTo>
                  <a:cubicBezTo>
                    <a:pt x="237" y="29"/>
                    <a:pt x="243" y="22"/>
                    <a:pt x="243" y="15"/>
                  </a:cubicBezTo>
                  <a:cubicBezTo>
                    <a:pt x="243" y="7"/>
                    <a:pt x="237" y="0"/>
                    <a:pt x="2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22"/>
                    <a:pt x="6" y="29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0" name="Freeform 232">
              <a:extLst>
                <a:ext uri="{FF2B5EF4-FFF2-40B4-BE49-F238E27FC236}">
                  <a16:creationId xmlns="" xmlns:a16="http://schemas.microsoft.com/office/drawing/2014/main" id="{BC9C7BF4-E368-4B09-BE37-A584F2361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550025"/>
              <a:ext cx="187325" cy="22225"/>
            </a:xfrm>
            <a:custGeom>
              <a:avLst/>
              <a:gdLst>
                <a:gd name="T0" fmla="*/ 14 w 243"/>
                <a:gd name="T1" fmla="*/ 28 h 28"/>
                <a:gd name="T2" fmla="*/ 229 w 243"/>
                <a:gd name="T3" fmla="*/ 28 h 28"/>
                <a:gd name="T4" fmla="*/ 243 w 243"/>
                <a:gd name="T5" fmla="*/ 14 h 28"/>
                <a:gd name="T6" fmla="*/ 229 w 243"/>
                <a:gd name="T7" fmla="*/ 0 h 28"/>
                <a:gd name="T8" fmla="*/ 14 w 243"/>
                <a:gd name="T9" fmla="*/ 0 h 28"/>
                <a:gd name="T10" fmla="*/ 0 w 243"/>
                <a:gd name="T11" fmla="*/ 14 h 28"/>
                <a:gd name="T12" fmla="*/ 14 w 24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8">
                  <a:moveTo>
                    <a:pt x="14" y="28"/>
                  </a:moveTo>
                  <a:cubicBezTo>
                    <a:pt x="229" y="28"/>
                    <a:pt x="229" y="28"/>
                    <a:pt x="229" y="28"/>
                  </a:cubicBezTo>
                  <a:cubicBezTo>
                    <a:pt x="237" y="28"/>
                    <a:pt x="243" y="22"/>
                    <a:pt x="243" y="14"/>
                  </a:cubicBezTo>
                  <a:cubicBezTo>
                    <a:pt x="243" y="6"/>
                    <a:pt x="237" y="0"/>
                    <a:pt x="2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1" name="Freeform 233">
              <a:extLst>
                <a:ext uri="{FF2B5EF4-FFF2-40B4-BE49-F238E27FC236}">
                  <a16:creationId xmlns="" xmlns:a16="http://schemas.microsoft.com/office/drawing/2014/main" id="{1328934A-075C-4B3D-AF08-B824CBD1C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602413"/>
              <a:ext cx="225425" cy="22225"/>
            </a:xfrm>
            <a:custGeom>
              <a:avLst/>
              <a:gdLst>
                <a:gd name="T0" fmla="*/ 279 w 293"/>
                <a:gd name="T1" fmla="*/ 0 h 29"/>
                <a:gd name="T2" fmla="*/ 14 w 293"/>
                <a:gd name="T3" fmla="*/ 0 h 29"/>
                <a:gd name="T4" fmla="*/ 0 w 293"/>
                <a:gd name="T5" fmla="*/ 15 h 29"/>
                <a:gd name="T6" fmla="*/ 14 w 293"/>
                <a:gd name="T7" fmla="*/ 29 h 29"/>
                <a:gd name="T8" fmla="*/ 279 w 293"/>
                <a:gd name="T9" fmla="*/ 29 h 29"/>
                <a:gd name="T10" fmla="*/ 293 w 293"/>
                <a:gd name="T11" fmla="*/ 15 h 29"/>
                <a:gd name="T12" fmla="*/ 279 w 293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9">
                  <a:moveTo>
                    <a:pt x="27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22"/>
                    <a:pt x="6" y="29"/>
                    <a:pt x="14" y="29"/>
                  </a:cubicBezTo>
                  <a:cubicBezTo>
                    <a:pt x="279" y="29"/>
                    <a:pt x="279" y="29"/>
                    <a:pt x="279" y="29"/>
                  </a:cubicBezTo>
                  <a:cubicBezTo>
                    <a:pt x="287" y="29"/>
                    <a:pt x="293" y="22"/>
                    <a:pt x="293" y="15"/>
                  </a:cubicBezTo>
                  <a:cubicBezTo>
                    <a:pt x="293" y="7"/>
                    <a:pt x="287" y="0"/>
                    <a:pt x="279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2" name="Freeform 234">
              <a:extLst>
                <a:ext uri="{FF2B5EF4-FFF2-40B4-BE49-F238E27FC236}">
                  <a16:creationId xmlns="" xmlns:a16="http://schemas.microsoft.com/office/drawing/2014/main" id="{2D351406-9A9A-4DF2-98FD-DF8407322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654800"/>
              <a:ext cx="225425" cy="20638"/>
            </a:xfrm>
            <a:custGeom>
              <a:avLst/>
              <a:gdLst>
                <a:gd name="T0" fmla="*/ 279 w 293"/>
                <a:gd name="T1" fmla="*/ 0 h 28"/>
                <a:gd name="T2" fmla="*/ 14 w 293"/>
                <a:gd name="T3" fmla="*/ 0 h 28"/>
                <a:gd name="T4" fmla="*/ 0 w 293"/>
                <a:gd name="T5" fmla="*/ 14 h 28"/>
                <a:gd name="T6" fmla="*/ 14 w 293"/>
                <a:gd name="T7" fmla="*/ 28 h 28"/>
                <a:gd name="T8" fmla="*/ 279 w 293"/>
                <a:gd name="T9" fmla="*/ 28 h 28"/>
                <a:gd name="T10" fmla="*/ 293 w 293"/>
                <a:gd name="T11" fmla="*/ 14 h 28"/>
                <a:gd name="T12" fmla="*/ 279 w 29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8">
                  <a:moveTo>
                    <a:pt x="27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79" y="28"/>
                    <a:pt x="279" y="28"/>
                    <a:pt x="279" y="28"/>
                  </a:cubicBezTo>
                  <a:cubicBezTo>
                    <a:pt x="287" y="28"/>
                    <a:pt x="293" y="22"/>
                    <a:pt x="293" y="14"/>
                  </a:cubicBezTo>
                  <a:cubicBezTo>
                    <a:pt x="293" y="6"/>
                    <a:pt x="287" y="0"/>
                    <a:pt x="279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3" name="Freeform 235">
              <a:extLst>
                <a:ext uri="{FF2B5EF4-FFF2-40B4-BE49-F238E27FC236}">
                  <a16:creationId xmlns="" xmlns:a16="http://schemas.microsoft.com/office/drawing/2014/main" id="{DE67E7AB-1A1F-40D8-B8BD-C7706D8A73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1300" y="6445250"/>
              <a:ext cx="161925" cy="227013"/>
            </a:xfrm>
            <a:custGeom>
              <a:avLst/>
              <a:gdLst>
                <a:gd name="T0" fmla="*/ 105 w 211"/>
                <a:gd name="T1" fmla="*/ 0 h 296"/>
                <a:gd name="T2" fmla="*/ 0 w 211"/>
                <a:gd name="T3" fmla="*/ 106 h 296"/>
                <a:gd name="T4" fmla="*/ 52 w 211"/>
                <a:gd name="T5" fmla="*/ 197 h 296"/>
                <a:gd name="T6" fmla="*/ 52 w 211"/>
                <a:gd name="T7" fmla="*/ 296 h 296"/>
                <a:gd name="T8" fmla="*/ 106 w 211"/>
                <a:gd name="T9" fmla="*/ 254 h 296"/>
                <a:gd name="T10" fmla="*/ 159 w 211"/>
                <a:gd name="T11" fmla="*/ 296 h 296"/>
                <a:gd name="T12" fmla="*/ 159 w 211"/>
                <a:gd name="T13" fmla="*/ 197 h 296"/>
                <a:gd name="T14" fmla="*/ 211 w 211"/>
                <a:gd name="T15" fmla="*/ 106 h 296"/>
                <a:gd name="T16" fmla="*/ 105 w 211"/>
                <a:gd name="T17" fmla="*/ 0 h 296"/>
                <a:gd name="T18" fmla="*/ 105 w 211"/>
                <a:gd name="T19" fmla="*/ 196 h 296"/>
                <a:gd name="T20" fmla="*/ 15 w 211"/>
                <a:gd name="T21" fmla="*/ 106 h 296"/>
                <a:gd name="T22" fmla="*/ 105 w 211"/>
                <a:gd name="T23" fmla="*/ 16 h 296"/>
                <a:gd name="T24" fmla="*/ 195 w 211"/>
                <a:gd name="T25" fmla="*/ 106 h 296"/>
                <a:gd name="T26" fmla="*/ 105 w 211"/>
                <a:gd name="T27" fmla="*/ 1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1" h="296">
                  <a:moveTo>
                    <a:pt x="105" y="0"/>
                  </a:moveTo>
                  <a:cubicBezTo>
                    <a:pt x="47" y="0"/>
                    <a:pt x="0" y="48"/>
                    <a:pt x="0" y="106"/>
                  </a:cubicBezTo>
                  <a:cubicBezTo>
                    <a:pt x="0" y="145"/>
                    <a:pt x="21" y="179"/>
                    <a:pt x="52" y="197"/>
                  </a:cubicBezTo>
                  <a:cubicBezTo>
                    <a:pt x="52" y="296"/>
                    <a:pt x="52" y="296"/>
                    <a:pt x="52" y="296"/>
                  </a:cubicBezTo>
                  <a:cubicBezTo>
                    <a:pt x="106" y="254"/>
                    <a:pt x="106" y="254"/>
                    <a:pt x="106" y="254"/>
                  </a:cubicBezTo>
                  <a:cubicBezTo>
                    <a:pt x="159" y="296"/>
                    <a:pt x="159" y="296"/>
                    <a:pt x="159" y="296"/>
                  </a:cubicBezTo>
                  <a:cubicBezTo>
                    <a:pt x="159" y="197"/>
                    <a:pt x="159" y="197"/>
                    <a:pt x="159" y="197"/>
                  </a:cubicBezTo>
                  <a:cubicBezTo>
                    <a:pt x="190" y="179"/>
                    <a:pt x="211" y="145"/>
                    <a:pt x="211" y="106"/>
                  </a:cubicBezTo>
                  <a:cubicBezTo>
                    <a:pt x="211" y="48"/>
                    <a:pt x="164" y="0"/>
                    <a:pt x="105" y="0"/>
                  </a:cubicBezTo>
                  <a:close/>
                  <a:moveTo>
                    <a:pt x="105" y="196"/>
                  </a:moveTo>
                  <a:cubicBezTo>
                    <a:pt x="56" y="196"/>
                    <a:pt x="16" y="156"/>
                    <a:pt x="15" y="106"/>
                  </a:cubicBezTo>
                  <a:cubicBezTo>
                    <a:pt x="16" y="56"/>
                    <a:pt x="56" y="16"/>
                    <a:pt x="105" y="16"/>
                  </a:cubicBezTo>
                  <a:cubicBezTo>
                    <a:pt x="155" y="16"/>
                    <a:pt x="195" y="56"/>
                    <a:pt x="195" y="106"/>
                  </a:cubicBezTo>
                  <a:cubicBezTo>
                    <a:pt x="195" y="156"/>
                    <a:pt x="155" y="196"/>
                    <a:pt x="105" y="19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sp>
        <p:nvSpPr>
          <p:cNvPr id="134" name="Freeform 66">
            <a:extLst>
              <a:ext uri="{FF2B5EF4-FFF2-40B4-BE49-F238E27FC236}">
                <a16:creationId xmlns="" xmlns:a16="http://schemas.microsoft.com/office/drawing/2014/main" id="{88F3C4F7-51AC-476F-93DD-BE21678BC6B0}"/>
              </a:ext>
            </a:extLst>
          </p:cNvPr>
          <p:cNvSpPr>
            <a:spLocks noEditPoints="1"/>
          </p:cNvSpPr>
          <p:nvPr/>
        </p:nvSpPr>
        <p:spPr bwMode="auto">
          <a:xfrm>
            <a:off x="592856" y="3650099"/>
            <a:ext cx="466982" cy="464588"/>
          </a:xfrm>
          <a:custGeom>
            <a:avLst/>
            <a:gdLst>
              <a:gd name="T0" fmla="*/ 0 w 209"/>
              <a:gd name="T1" fmla="*/ 153536 h 209"/>
              <a:gd name="T2" fmla="*/ 23621 w 209"/>
              <a:gd name="T3" fmla="*/ 72339 h 209"/>
              <a:gd name="T4" fmla="*/ 72339 w 209"/>
              <a:gd name="T5" fmla="*/ 23621 h 209"/>
              <a:gd name="T6" fmla="*/ 153536 w 209"/>
              <a:gd name="T7" fmla="*/ 0 h 209"/>
              <a:gd name="T8" fmla="*/ 234733 w 209"/>
              <a:gd name="T9" fmla="*/ 23621 h 209"/>
              <a:gd name="T10" fmla="*/ 284927 w 209"/>
              <a:gd name="T11" fmla="*/ 73815 h 209"/>
              <a:gd name="T12" fmla="*/ 308548 w 209"/>
              <a:gd name="T13" fmla="*/ 153536 h 209"/>
              <a:gd name="T14" fmla="*/ 284927 w 209"/>
              <a:gd name="T15" fmla="*/ 234733 h 209"/>
              <a:gd name="T16" fmla="*/ 234733 w 209"/>
              <a:gd name="T17" fmla="*/ 284927 h 209"/>
              <a:gd name="T18" fmla="*/ 153536 w 209"/>
              <a:gd name="T19" fmla="*/ 308548 h 209"/>
              <a:gd name="T20" fmla="*/ 72339 w 209"/>
              <a:gd name="T21" fmla="*/ 284927 h 209"/>
              <a:gd name="T22" fmla="*/ 23621 w 209"/>
              <a:gd name="T23" fmla="*/ 234733 h 209"/>
              <a:gd name="T24" fmla="*/ 41337 w 209"/>
              <a:gd name="T25" fmla="*/ 106294 h 209"/>
              <a:gd name="T26" fmla="*/ 41337 w 209"/>
              <a:gd name="T27" fmla="*/ 202254 h 209"/>
              <a:gd name="T28" fmla="*/ 153536 w 209"/>
              <a:gd name="T29" fmla="*/ 276069 h 209"/>
              <a:gd name="T30" fmla="*/ 267211 w 209"/>
              <a:gd name="T31" fmla="*/ 202254 h 209"/>
              <a:gd name="T32" fmla="*/ 267211 w 209"/>
              <a:gd name="T33" fmla="*/ 106294 h 209"/>
              <a:gd name="T34" fmla="*/ 153536 w 209"/>
              <a:gd name="T35" fmla="*/ 31002 h 209"/>
              <a:gd name="T36" fmla="*/ 41337 w 209"/>
              <a:gd name="T37" fmla="*/ 106294 h 209"/>
              <a:gd name="T38" fmla="*/ 47242 w 209"/>
              <a:gd name="T39" fmla="*/ 150583 h 209"/>
              <a:gd name="T40" fmla="*/ 76768 w 209"/>
              <a:gd name="T41" fmla="*/ 157965 h 209"/>
              <a:gd name="T42" fmla="*/ 132868 w 209"/>
              <a:gd name="T43" fmla="*/ 159441 h 209"/>
              <a:gd name="T44" fmla="*/ 214064 w 209"/>
              <a:gd name="T45" fmla="*/ 81197 h 209"/>
              <a:gd name="T46" fmla="*/ 215541 w 209"/>
              <a:gd name="T47" fmla="*/ 171252 h 209"/>
              <a:gd name="T48" fmla="*/ 132868 w 209"/>
              <a:gd name="T49" fmla="*/ 159441 h 209"/>
              <a:gd name="T50" fmla="*/ 150583 w 209"/>
              <a:gd name="T51" fmla="*/ 45765 h 209"/>
              <a:gd name="T52" fmla="*/ 157965 w 209"/>
              <a:gd name="T53" fmla="*/ 76768 h 209"/>
              <a:gd name="T54" fmla="*/ 150583 w 209"/>
              <a:gd name="T55" fmla="*/ 230304 h 209"/>
              <a:gd name="T56" fmla="*/ 157965 w 209"/>
              <a:gd name="T57" fmla="*/ 261306 h 209"/>
              <a:gd name="T58" fmla="*/ 150583 w 209"/>
              <a:gd name="T59" fmla="*/ 230304 h 209"/>
              <a:gd name="T60" fmla="*/ 239162 w 209"/>
              <a:gd name="T61" fmla="*/ 150583 h 209"/>
              <a:gd name="T62" fmla="*/ 268688 w 209"/>
              <a:gd name="T63" fmla="*/ 157965 h 20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09" h="209">
                <a:moveTo>
                  <a:pt x="6" y="137"/>
                </a:moveTo>
                <a:cubicBezTo>
                  <a:pt x="2" y="127"/>
                  <a:pt x="0" y="116"/>
                  <a:pt x="0" y="104"/>
                </a:cubicBezTo>
                <a:cubicBezTo>
                  <a:pt x="0" y="93"/>
                  <a:pt x="2" y="82"/>
                  <a:pt x="6" y="72"/>
                </a:cubicBezTo>
                <a:cubicBezTo>
                  <a:pt x="8" y="64"/>
                  <a:pt x="12" y="56"/>
                  <a:pt x="16" y="49"/>
                </a:cubicBezTo>
                <a:cubicBezTo>
                  <a:pt x="20" y="43"/>
                  <a:pt x="25" y="36"/>
                  <a:pt x="31" y="31"/>
                </a:cubicBezTo>
                <a:cubicBezTo>
                  <a:pt x="36" y="25"/>
                  <a:pt x="42" y="20"/>
                  <a:pt x="49" y="16"/>
                </a:cubicBezTo>
                <a:cubicBezTo>
                  <a:pt x="56" y="12"/>
                  <a:pt x="64" y="8"/>
                  <a:pt x="71" y="6"/>
                </a:cubicBezTo>
                <a:cubicBezTo>
                  <a:pt x="82" y="2"/>
                  <a:pt x="93" y="0"/>
                  <a:pt x="104" y="0"/>
                </a:cubicBezTo>
                <a:cubicBezTo>
                  <a:pt x="116" y="0"/>
                  <a:pt x="127" y="2"/>
                  <a:pt x="137" y="6"/>
                </a:cubicBezTo>
                <a:cubicBezTo>
                  <a:pt x="145" y="8"/>
                  <a:pt x="152" y="12"/>
                  <a:pt x="159" y="16"/>
                </a:cubicBezTo>
                <a:cubicBezTo>
                  <a:pt x="166" y="20"/>
                  <a:pt x="172" y="25"/>
                  <a:pt x="178" y="31"/>
                </a:cubicBezTo>
                <a:cubicBezTo>
                  <a:pt x="184" y="36"/>
                  <a:pt x="189" y="43"/>
                  <a:pt x="193" y="50"/>
                </a:cubicBezTo>
                <a:cubicBezTo>
                  <a:pt x="197" y="56"/>
                  <a:pt x="201" y="64"/>
                  <a:pt x="203" y="72"/>
                </a:cubicBezTo>
                <a:cubicBezTo>
                  <a:pt x="207" y="82"/>
                  <a:pt x="208" y="93"/>
                  <a:pt x="209" y="104"/>
                </a:cubicBezTo>
                <a:cubicBezTo>
                  <a:pt x="209" y="116"/>
                  <a:pt x="207" y="127"/>
                  <a:pt x="203" y="137"/>
                </a:cubicBezTo>
                <a:cubicBezTo>
                  <a:pt x="201" y="145"/>
                  <a:pt x="197" y="153"/>
                  <a:pt x="193" y="159"/>
                </a:cubicBezTo>
                <a:cubicBezTo>
                  <a:pt x="189" y="166"/>
                  <a:pt x="184" y="172"/>
                  <a:pt x="178" y="178"/>
                </a:cubicBezTo>
                <a:cubicBezTo>
                  <a:pt x="173" y="184"/>
                  <a:pt x="166" y="189"/>
                  <a:pt x="159" y="193"/>
                </a:cubicBezTo>
                <a:cubicBezTo>
                  <a:pt x="152" y="197"/>
                  <a:pt x="145" y="201"/>
                  <a:pt x="137" y="203"/>
                </a:cubicBezTo>
                <a:cubicBezTo>
                  <a:pt x="127" y="207"/>
                  <a:pt x="116" y="209"/>
                  <a:pt x="104" y="209"/>
                </a:cubicBezTo>
                <a:cubicBezTo>
                  <a:pt x="93" y="209"/>
                  <a:pt x="82" y="207"/>
                  <a:pt x="71" y="203"/>
                </a:cubicBezTo>
                <a:cubicBezTo>
                  <a:pt x="64" y="201"/>
                  <a:pt x="56" y="197"/>
                  <a:pt x="49" y="193"/>
                </a:cubicBezTo>
                <a:cubicBezTo>
                  <a:pt x="43" y="189"/>
                  <a:pt x="36" y="184"/>
                  <a:pt x="31" y="178"/>
                </a:cubicBezTo>
                <a:cubicBezTo>
                  <a:pt x="25" y="172"/>
                  <a:pt x="20" y="166"/>
                  <a:pt x="16" y="159"/>
                </a:cubicBezTo>
                <a:cubicBezTo>
                  <a:pt x="12" y="152"/>
                  <a:pt x="8" y="145"/>
                  <a:pt x="6" y="137"/>
                </a:cubicBezTo>
                <a:close/>
                <a:moveTo>
                  <a:pt x="28" y="72"/>
                </a:moveTo>
                <a:cubicBezTo>
                  <a:pt x="23" y="82"/>
                  <a:pt x="21" y="93"/>
                  <a:pt x="21" y="104"/>
                </a:cubicBezTo>
                <a:cubicBezTo>
                  <a:pt x="21" y="116"/>
                  <a:pt x="23" y="126"/>
                  <a:pt x="28" y="137"/>
                </a:cubicBezTo>
                <a:cubicBezTo>
                  <a:pt x="37" y="157"/>
                  <a:pt x="51" y="172"/>
                  <a:pt x="72" y="181"/>
                </a:cubicBezTo>
                <a:cubicBezTo>
                  <a:pt x="82" y="185"/>
                  <a:pt x="93" y="187"/>
                  <a:pt x="104" y="187"/>
                </a:cubicBezTo>
                <a:cubicBezTo>
                  <a:pt x="116" y="187"/>
                  <a:pt x="126" y="185"/>
                  <a:pt x="137" y="181"/>
                </a:cubicBezTo>
                <a:cubicBezTo>
                  <a:pt x="157" y="172"/>
                  <a:pt x="172" y="157"/>
                  <a:pt x="181" y="137"/>
                </a:cubicBezTo>
                <a:cubicBezTo>
                  <a:pt x="185" y="126"/>
                  <a:pt x="187" y="116"/>
                  <a:pt x="187" y="104"/>
                </a:cubicBezTo>
                <a:cubicBezTo>
                  <a:pt x="187" y="93"/>
                  <a:pt x="185" y="82"/>
                  <a:pt x="181" y="72"/>
                </a:cubicBezTo>
                <a:cubicBezTo>
                  <a:pt x="172" y="51"/>
                  <a:pt x="157" y="37"/>
                  <a:pt x="137" y="28"/>
                </a:cubicBezTo>
                <a:cubicBezTo>
                  <a:pt x="126" y="23"/>
                  <a:pt x="116" y="21"/>
                  <a:pt x="104" y="21"/>
                </a:cubicBezTo>
                <a:cubicBezTo>
                  <a:pt x="93" y="21"/>
                  <a:pt x="82" y="23"/>
                  <a:pt x="72" y="28"/>
                </a:cubicBezTo>
                <a:cubicBezTo>
                  <a:pt x="51" y="37"/>
                  <a:pt x="37" y="51"/>
                  <a:pt x="28" y="72"/>
                </a:cubicBezTo>
                <a:close/>
                <a:moveTo>
                  <a:pt x="32" y="107"/>
                </a:moveTo>
                <a:cubicBezTo>
                  <a:pt x="32" y="102"/>
                  <a:pt x="32" y="102"/>
                  <a:pt x="32" y="102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7"/>
                  <a:pt x="52" y="107"/>
                  <a:pt x="52" y="107"/>
                </a:cubicBezTo>
                <a:lnTo>
                  <a:pt x="32" y="107"/>
                </a:lnTo>
                <a:close/>
                <a:moveTo>
                  <a:pt x="90" y="108"/>
                </a:moveTo>
                <a:cubicBezTo>
                  <a:pt x="127" y="45"/>
                  <a:pt x="127" y="45"/>
                  <a:pt x="127" y="45"/>
                </a:cubicBezTo>
                <a:cubicBezTo>
                  <a:pt x="145" y="55"/>
                  <a:pt x="145" y="55"/>
                  <a:pt x="145" y="55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46" y="116"/>
                  <a:pt x="146" y="116"/>
                  <a:pt x="146" y="116"/>
                </a:cubicBezTo>
                <a:cubicBezTo>
                  <a:pt x="135" y="134"/>
                  <a:pt x="135" y="134"/>
                  <a:pt x="135" y="134"/>
                </a:cubicBezTo>
                <a:lnTo>
                  <a:pt x="90" y="108"/>
                </a:lnTo>
                <a:close/>
                <a:moveTo>
                  <a:pt x="102" y="52"/>
                </a:moveTo>
                <a:cubicBezTo>
                  <a:pt x="102" y="31"/>
                  <a:pt x="102" y="31"/>
                  <a:pt x="102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7" y="52"/>
                  <a:pt x="107" y="52"/>
                  <a:pt x="107" y="52"/>
                </a:cubicBezTo>
                <a:lnTo>
                  <a:pt x="102" y="52"/>
                </a:lnTo>
                <a:close/>
                <a:moveTo>
                  <a:pt x="102" y="156"/>
                </a:moveTo>
                <a:cubicBezTo>
                  <a:pt x="107" y="156"/>
                  <a:pt x="107" y="156"/>
                  <a:pt x="107" y="156"/>
                </a:cubicBezTo>
                <a:cubicBezTo>
                  <a:pt x="107" y="177"/>
                  <a:pt x="107" y="177"/>
                  <a:pt x="107" y="177"/>
                </a:cubicBezTo>
                <a:cubicBezTo>
                  <a:pt x="102" y="177"/>
                  <a:pt x="102" y="177"/>
                  <a:pt x="102" y="177"/>
                </a:cubicBezTo>
                <a:lnTo>
                  <a:pt x="102" y="156"/>
                </a:lnTo>
                <a:close/>
                <a:moveTo>
                  <a:pt x="162" y="107"/>
                </a:moveTo>
                <a:cubicBezTo>
                  <a:pt x="162" y="102"/>
                  <a:pt x="162" y="102"/>
                  <a:pt x="162" y="102"/>
                </a:cubicBezTo>
                <a:cubicBezTo>
                  <a:pt x="182" y="102"/>
                  <a:pt x="182" y="102"/>
                  <a:pt x="182" y="102"/>
                </a:cubicBezTo>
                <a:cubicBezTo>
                  <a:pt x="182" y="107"/>
                  <a:pt x="182" y="107"/>
                  <a:pt x="182" y="107"/>
                </a:cubicBezTo>
                <a:lnTo>
                  <a:pt x="162" y="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DC8BF6B-D62B-4D05-B44B-81C0FF3E5C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47818"/>
            <a:ext cx="3924944" cy="389568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C3A6BD3-AB9C-4B98-AD47-B06ADA212B56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6" name="Параллелограмм 15">
            <a:extLst>
              <a:ext uri="{FF2B5EF4-FFF2-40B4-BE49-F238E27FC236}">
                <a16:creationId xmlns="" xmlns:a16="http://schemas.microsoft.com/office/drawing/2014/main" id="{745D14E8-1225-4FEA-8D2B-D20ACD6B5DFB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="" xmlns:a16="http://schemas.microsoft.com/office/drawing/2014/main" id="{16A23ADF-0097-4B95-8CA8-EDF18F6839D5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Льготное кредитование для субъектов МСП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Постановление Правительства РФ от 30.12.2018г. №1764</a:t>
            </a:r>
            <a:endParaRPr lang="en-US" sz="1000" dirty="0">
              <a:solidFill>
                <a:schemeClr val="bg1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="" xmlns:a16="http://schemas.microsoft.com/office/drawing/2014/main" id="{BEF09B47-6D06-4C31-B1F2-EAF6D09BE762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35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19" name="TextBox 27">
            <a:extLst>
              <a:ext uri="{FF2B5EF4-FFF2-40B4-BE49-F238E27FC236}">
                <a16:creationId xmlns="" xmlns:a16="http://schemas.microsoft.com/office/drawing/2014/main" id="{AED7898B-7EE6-429B-96F4-795CB4E8F346}"/>
              </a:ext>
            </a:extLst>
          </p:cNvPr>
          <p:cNvSpPr txBox="1"/>
          <p:nvPr/>
        </p:nvSpPr>
        <p:spPr>
          <a:xfrm>
            <a:off x="397609" y="1109687"/>
            <a:ext cx="482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малым и средним предприятиям Московской области льготного кредитования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1939604-7171-4E06-9B2A-143F59EE8A37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81DFB39-0E91-4E27-A52C-4B51ABF19B36}"/>
              </a:ext>
            </a:extLst>
          </p:cNvPr>
          <p:cNvSpPr/>
          <p:nvPr/>
        </p:nvSpPr>
        <p:spPr>
          <a:xfrm>
            <a:off x="392648" y="1779662"/>
            <a:ext cx="8118766" cy="1123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Обеспечение:</a:t>
            </a: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Ставка не выше 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8,5% годовых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Залог недвижимости, приобретаемой техники</a:t>
            </a:r>
            <a:r>
              <a:rPr lang="en-US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/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оборудования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Поручительство собственников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Иное имущество заёмщика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Гарантийные инструменты господдержки МСП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D2C4F0CB-FBB9-436B-AE0F-5FAFC2776068}"/>
              </a:ext>
            </a:extLst>
          </p:cNvPr>
          <p:cNvSpPr/>
          <p:nvPr/>
        </p:nvSpPr>
        <p:spPr>
          <a:xfrm>
            <a:off x="5631775" y="1779662"/>
            <a:ext cx="3260705" cy="3308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Деятельность в одной или нескольких приоритетных отраслях экономики: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Сельское хозяйство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Обрабатывающее производство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Строительство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Деятельность в сфере туризма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Деятельность в области информации и связи 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Производство и распределение электроэнергии, газа и воды</a:t>
            </a:r>
          </a:p>
          <a:p>
            <a:pPr marL="171450" indent="-171450"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Здравоохранение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Образование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Водоснабжение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Деятельность гостиниц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Деятельность в области культуры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Наука и техника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Транспортировка и хранение</a:t>
            </a:r>
          </a:p>
          <a:p>
            <a:pPr marL="171450" indent="-171450">
              <a:buFontTx/>
              <a:buChar char="-"/>
            </a:pPr>
            <a:r>
              <a:rPr lang="ru-RU" sz="1000" b="0" dirty="0">
                <a:solidFill>
                  <a:schemeClr val="bg2"/>
                </a:solidFill>
                <a:effectLst/>
                <a:latin typeface="Golos Text" panose="020B0503020202020204" pitchFamily="34" charset="0"/>
                <a:cs typeface="Golos Text" panose="020B0503020202020204" pitchFamily="34" charset="0"/>
              </a:rPr>
              <a:t>Торговля (только при реализации инвестиционных проектов)</a:t>
            </a:r>
          </a:p>
          <a:p>
            <a:pPr marL="171450" indent="-171450">
              <a:buFontTx/>
              <a:buChar char="-"/>
            </a:pPr>
            <a:endParaRPr lang="ru-RU" sz="1000" b="0" dirty="0">
              <a:solidFill>
                <a:schemeClr val="bg2"/>
              </a:solidFill>
              <a:effectLst/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5" name="Rounded Rectangle 14">
            <a:extLst>
              <a:ext uri="{FF2B5EF4-FFF2-40B4-BE49-F238E27FC236}">
                <a16:creationId xmlns="" xmlns:a16="http://schemas.microsoft.com/office/drawing/2014/main" id="{1AFBB04F-5FEC-4F11-8A47-8DA1CED5A791}"/>
              </a:ext>
            </a:extLst>
          </p:cNvPr>
          <p:cNvSpPr/>
          <p:nvPr/>
        </p:nvSpPr>
        <p:spPr>
          <a:xfrm>
            <a:off x="479360" y="3203690"/>
            <a:ext cx="2115880" cy="1600200"/>
          </a:xfrm>
          <a:prstGeom prst="roundRect">
            <a:avLst>
              <a:gd name="adj" fmla="val 2714"/>
            </a:avLst>
          </a:pr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19">
            <a:extLst>
              <a:ext uri="{FF2B5EF4-FFF2-40B4-BE49-F238E27FC236}">
                <a16:creationId xmlns="" xmlns:a16="http://schemas.microsoft.com/office/drawing/2014/main" id="{B2DA0FE7-34F5-4AD4-9FE5-38F5F8792C51}"/>
              </a:ext>
            </a:extLst>
          </p:cNvPr>
          <p:cNvSpPr/>
          <p:nvPr/>
        </p:nvSpPr>
        <p:spPr>
          <a:xfrm>
            <a:off x="3104192" y="3203690"/>
            <a:ext cx="2115880" cy="1600200"/>
          </a:xfrm>
          <a:prstGeom prst="roundRect">
            <a:avLst>
              <a:gd name="adj" fmla="val 2714"/>
            </a:avLst>
          </a:prstGeom>
          <a:solidFill>
            <a:srgbClr val="00467A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355A815-90E4-4644-BE9E-35000103C5CA}"/>
              </a:ext>
            </a:extLst>
          </p:cNvPr>
          <p:cNvSpPr txBox="1"/>
          <p:nvPr/>
        </p:nvSpPr>
        <p:spPr>
          <a:xfrm>
            <a:off x="726184" y="3433961"/>
            <a:ext cx="162223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Сумма кредита: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от </a:t>
            </a:r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500 тыс. </a:t>
            </a: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рублей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500 млн </a:t>
            </a: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рублей</a:t>
            </a:r>
          </a:p>
          <a:p>
            <a:pPr algn="ctr">
              <a:spcBef>
                <a:spcPts val="600"/>
              </a:spcBef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Срок кредита: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3-х лет</a:t>
            </a:r>
            <a:endParaRPr lang="ru-RU" sz="1800" b="1" dirty="0">
              <a:solidFill>
                <a:schemeClr val="bg1"/>
              </a:solidFill>
              <a:latin typeface="Golos Text" panose="020B0503020202020204" pitchFamily="34" charset="0"/>
              <a:ea typeface="Tahom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154983A-91ED-4DD8-B995-B942E9876740}"/>
              </a:ext>
            </a:extLst>
          </p:cNvPr>
          <p:cNvSpPr txBox="1"/>
          <p:nvPr/>
        </p:nvSpPr>
        <p:spPr>
          <a:xfrm>
            <a:off x="3335623" y="3434284"/>
            <a:ext cx="1653017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Сумма кредита: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От </a:t>
            </a:r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500 тыс. </a:t>
            </a: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рублей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2 млрд </a:t>
            </a: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рублей</a:t>
            </a:r>
          </a:p>
          <a:p>
            <a:pPr algn="ctr">
              <a:spcBef>
                <a:spcPts val="600"/>
              </a:spcBef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Срок кредита: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200" b="1" dirty="0">
                <a:solidFill>
                  <a:schemeClr val="bg1"/>
                </a:solidFill>
                <a:latin typeface="Golos Text" panose="020B0503020202020204" pitchFamily="34" charset="0"/>
                <a:ea typeface="Tahoma" panose="020B0604030504040204" pitchFamily="34" charset="0"/>
                <a:cs typeface="Golos Text" panose="020B0503020202020204" pitchFamily="34" charset="0"/>
              </a:rPr>
              <a:t>10 лет</a:t>
            </a:r>
          </a:p>
          <a:p>
            <a:pPr algn="ctr"/>
            <a:endParaRPr lang="ru-RU" sz="1800" dirty="0">
              <a:solidFill>
                <a:schemeClr val="bg1"/>
              </a:solidFill>
              <a:latin typeface="Golos Text" panose="020B0503020202020204" pitchFamily="34" charset="0"/>
              <a:ea typeface="Tahoma" panose="020B0604030504040204" pitchFamily="34" charset="0"/>
              <a:cs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2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1FEAE67-52F7-4985-87D2-2A268BDF6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47818"/>
            <a:ext cx="3924944" cy="3895682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6AA956E3-DAE0-429C-9958-6491555AF0D0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2" name="Параллелограмм 31">
            <a:extLst>
              <a:ext uri="{FF2B5EF4-FFF2-40B4-BE49-F238E27FC236}">
                <a16:creationId xmlns="" xmlns:a16="http://schemas.microsoft.com/office/drawing/2014/main" id="{EE086A2B-4F38-4F59-A34F-141B2A7C8C35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="" xmlns:a16="http://schemas.microsoft.com/office/drawing/2014/main" id="{42EF9212-7463-4462-B128-C97006381859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Центры «Мой бизнес» в Московской области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Центр поддержки предпринимательства</a:t>
            </a:r>
            <a:endParaRPr lang="en-US" sz="1000" dirty="0">
              <a:solidFill>
                <a:schemeClr val="bg1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34" name="TextBox 3">
            <a:extLst>
              <a:ext uri="{FF2B5EF4-FFF2-40B4-BE49-F238E27FC236}">
                <a16:creationId xmlns="" xmlns:a16="http://schemas.microsoft.com/office/drawing/2014/main" id="{539AF36A-7E84-4CE6-9A51-CF9F8A33EBA6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36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35" name="TextBox 27">
            <a:extLst>
              <a:ext uri="{FF2B5EF4-FFF2-40B4-BE49-F238E27FC236}">
                <a16:creationId xmlns="" xmlns:a16="http://schemas.microsoft.com/office/drawing/2014/main" id="{DF6AFBC3-046D-4EEA-A5DA-6C9C0EBFC34A}"/>
              </a:ext>
            </a:extLst>
          </p:cNvPr>
          <p:cNvSpPr txBox="1"/>
          <p:nvPr/>
        </p:nvSpPr>
        <p:spPr>
          <a:xfrm>
            <a:off x="397609" y="1109687"/>
            <a:ext cx="482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Преимущества центра поддержки предпринимателей в Московской области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581BFCF8-0C1B-47C6-BC83-A9DD14C638B3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3"/>
          <p:cNvSpPr>
            <a:spLocks noChangeArrowheads="1"/>
          </p:cNvSpPr>
          <p:nvPr/>
        </p:nvSpPr>
        <p:spPr bwMode="auto">
          <a:xfrm>
            <a:off x="185272" y="3801713"/>
            <a:ext cx="712303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Центры «Мой бизнес» расположены во всех городских округах Подмосковья</a:t>
            </a:r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/>
            </a:r>
            <a:b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/>
            </a:r>
            <a:b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Единый номер </a:t>
            </a:r>
            <a:r>
              <a:rPr lang="ru-RU" sz="1000" b="1" dirty="0" err="1">
                <a:solidFill>
                  <a:srgbClr val="00206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колл</a:t>
            </a: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-центра:</a:t>
            </a:r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0150</a:t>
            </a: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fontAlgn="base">
              <a:spcBef>
                <a:spcPct val="0"/>
              </a:spcBef>
            </a:pP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Центр «Мой бизнес»: </a:t>
            </a:r>
            <a:r>
              <a:rPr lang="ru-RU" sz="1200" b="1" dirty="0" smtClean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8 (495) 109-07-07</a:t>
            </a:r>
          </a:p>
          <a:p>
            <a:pPr fontAlgn="base">
              <a:spcBef>
                <a:spcPct val="0"/>
              </a:spcBef>
            </a:pP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F5EAD02F-78EB-4647-9E3A-AEAA921D59C6}"/>
              </a:ext>
            </a:extLst>
          </p:cNvPr>
          <p:cNvSpPr/>
          <p:nvPr/>
        </p:nvSpPr>
        <p:spPr>
          <a:xfrm>
            <a:off x="392648" y="1779662"/>
            <a:ext cx="4023863" cy="1738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Все услуги Центра оказываются бесплатно</a:t>
            </a:r>
          </a:p>
          <a:p>
            <a:pPr marL="171450" indent="-171450">
              <a:spcBef>
                <a:spcPts val="600"/>
              </a:spcBef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Получить услуги Центра может любой субъект малого и среднего предпринимательства в любой сфере бизнеса (производство, торговля, услуги), а также </a:t>
            </a:r>
            <a:r>
              <a:rPr lang="ru-RU" sz="1000" dirty="0" err="1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самозанятые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граждане и физические лица планирующие ведение собственного дела</a:t>
            </a:r>
          </a:p>
          <a:p>
            <a:pPr marL="171450" indent="-171450">
              <a:spcBef>
                <a:spcPts val="600"/>
              </a:spcBef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Помощь в оформлении услуг </a:t>
            </a:r>
            <a:r>
              <a:rPr lang="ru-RU" sz="1000" dirty="0" smtClean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для предпринимателей можно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получить в любом Центре «Мой бизнес»</a:t>
            </a:r>
          </a:p>
          <a:p>
            <a:pPr>
              <a:spcBef>
                <a:spcPts val="600"/>
              </a:spcBef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44131774-2A60-4812-89D9-E1A1789A85AE}"/>
              </a:ext>
            </a:extLst>
          </p:cNvPr>
          <p:cNvSpPr/>
          <p:nvPr/>
        </p:nvSpPr>
        <p:spPr>
          <a:xfrm>
            <a:off x="4560527" y="1779662"/>
            <a:ext cx="4187937" cy="1892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Поддержка Центра:</a:t>
            </a:r>
          </a:p>
          <a:p>
            <a:pPr marL="171450" indent="-171450">
              <a:spcBef>
                <a:spcPts val="600"/>
              </a:spcBef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Консультирование (по вопросам начала собственного дела, финансового планирования, маркетинга, применения трудового законодательства, лицензирования и патентования, правовым вопросам и др.)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Обучение (семинары, конференции, форумы, тренинги)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Предоставление рабочих мест в </a:t>
            </a:r>
            <a:r>
              <a:rPr lang="ru-RU" sz="1000" dirty="0" err="1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коворкинг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-центрах на льготных условиях 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Участие в выставочно-ярмарочных мероприятиях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Содействие в популяризации продукции субъектов МСП и </a:t>
            </a:r>
            <a:r>
              <a:rPr lang="ru-RU" sz="1000" dirty="0" err="1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самозанятых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граждан </a:t>
            </a:r>
          </a:p>
        </p:txBody>
      </p:sp>
    </p:spTree>
    <p:extLst>
      <p:ext uri="{BB962C8B-B14F-4D97-AF65-F5344CB8AC3E}">
        <p14:creationId xmlns:p14="http://schemas.microsoft.com/office/powerpoint/2010/main" val="5607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C893156-AB8E-49D9-B509-47FF2F47B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5"/>
          <a:stretch/>
        </p:blipFill>
        <p:spPr>
          <a:xfrm>
            <a:off x="5217766" y="1247818"/>
            <a:ext cx="3924944" cy="3895682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7E46D7E3-9D79-4A06-90B7-21E8F7B6DFF1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2" name="Параллелограмм 31">
            <a:extLst>
              <a:ext uri="{FF2B5EF4-FFF2-40B4-BE49-F238E27FC236}">
                <a16:creationId xmlns="" xmlns:a16="http://schemas.microsoft.com/office/drawing/2014/main" id="{07B02621-B833-4046-84B1-F8CA6CD123DC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="" xmlns:a16="http://schemas.microsoft.com/office/drawing/2014/main" id="{BD32760A-76D1-43E1-A2E9-4326B2B6823B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Центры «Мой бизнес» в Московской области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Региональный центр инжиниринга</a:t>
            </a:r>
            <a:endParaRPr lang="en-US" sz="1000" dirty="0">
              <a:solidFill>
                <a:schemeClr val="bg1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34" name="TextBox 3">
            <a:extLst>
              <a:ext uri="{FF2B5EF4-FFF2-40B4-BE49-F238E27FC236}">
                <a16:creationId xmlns="" xmlns:a16="http://schemas.microsoft.com/office/drawing/2014/main" id="{BEF37DBD-7654-4292-A8EF-7335A2186210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37</a:t>
            </a:r>
            <a:endParaRPr lang="ru-RU" b="1" dirty="0">
              <a:solidFill>
                <a:srgbClr val="002D50"/>
              </a:solidFill>
              <a:latin typeface="Golos Text" panose="020B0503020202020204" pitchFamily="34" charset="0"/>
              <a:ea typeface="Verdana" panose="020B0604030504040204" pitchFamily="34" charset="0"/>
              <a:cs typeface="Golos Text" panose="020B0503020202020204" pitchFamily="34" charset="0"/>
            </a:endParaRPr>
          </a:p>
        </p:txBody>
      </p:sp>
      <p:sp>
        <p:nvSpPr>
          <p:cNvPr id="35" name="TextBox 27">
            <a:extLst>
              <a:ext uri="{FF2B5EF4-FFF2-40B4-BE49-F238E27FC236}">
                <a16:creationId xmlns="" xmlns:a16="http://schemas.microsoft.com/office/drawing/2014/main" id="{76E2F58A-5263-4766-95F4-50F8D93C6B9D}"/>
              </a:ext>
            </a:extLst>
          </p:cNvPr>
          <p:cNvSpPr txBox="1"/>
          <p:nvPr/>
        </p:nvSpPr>
        <p:spPr>
          <a:xfrm>
            <a:off x="397609" y="1109687"/>
            <a:ext cx="4820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Помощь в оказании инжиниринговых услуг 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можно получить в любом Центре «Мой бизнес»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92B3C0C5-8CA4-4B81-B460-D76665884299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85A18649-4C84-491D-81E2-5CA2A76B5E34}"/>
              </a:ext>
            </a:extLst>
          </p:cNvPr>
          <p:cNvGrpSpPr/>
          <p:nvPr/>
        </p:nvGrpSpPr>
        <p:grpSpPr>
          <a:xfrm>
            <a:off x="486708" y="2664000"/>
            <a:ext cx="5625740" cy="2216700"/>
            <a:chOff x="490441" y="2067694"/>
            <a:chExt cx="6531795" cy="2573711"/>
          </a:xfrm>
        </p:grpSpPr>
        <p:sp>
          <p:nvSpPr>
            <p:cNvPr id="37" name="Rectangle 58">
              <a:extLst>
                <a:ext uri="{FF2B5EF4-FFF2-40B4-BE49-F238E27FC236}">
                  <a16:creationId xmlns="" xmlns:a16="http://schemas.microsoft.com/office/drawing/2014/main" id="{F9AFCBA7-BE9E-415D-948D-C7036568D726}"/>
                </a:ext>
              </a:extLst>
            </p:cNvPr>
            <p:cNvSpPr/>
            <p:nvPr/>
          </p:nvSpPr>
          <p:spPr>
            <a:xfrm>
              <a:off x="2667707" y="2067694"/>
              <a:ext cx="2069951" cy="1235324"/>
            </a:xfrm>
            <a:prstGeom prst="rect">
              <a:avLst/>
            </a:prstGeom>
            <a:solidFill>
              <a:srgbClr val="007CCC"/>
            </a:solidFill>
            <a:ln w="50800"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38" name="Rectangle 59">
              <a:extLst>
                <a:ext uri="{FF2B5EF4-FFF2-40B4-BE49-F238E27FC236}">
                  <a16:creationId xmlns="" xmlns:a16="http://schemas.microsoft.com/office/drawing/2014/main" id="{CC4EF23C-F728-43FD-AAF2-8FAD477B87EA}"/>
                </a:ext>
              </a:extLst>
            </p:cNvPr>
            <p:cNvSpPr/>
            <p:nvPr/>
          </p:nvSpPr>
          <p:spPr>
            <a:xfrm>
              <a:off x="490441" y="2067694"/>
              <a:ext cx="2069951" cy="1235324"/>
            </a:xfrm>
            <a:prstGeom prst="rect">
              <a:avLst/>
            </a:prstGeom>
            <a:solidFill>
              <a:schemeClr val="accent1"/>
            </a:solidFill>
            <a:ln w="50800"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39" name="Rectangle 60">
              <a:extLst>
                <a:ext uri="{FF2B5EF4-FFF2-40B4-BE49-F238E27FC236}">
                  <a16:creationId xmlns="" xmlns:a16="http://schemas.microsoft.com/office/drawing/2014/main" id="{7BC7CCD5-24F7-49DE-83EA-C3BB6FBCEE61}"/>
                </a:ext>
              </a:extLst>
            </p:cNvPr>
            <p:cNvSpPr/>
            <p:nvPr/>
          </p:nvSpPr>
          <p:spPr>
            <a:xfrm>
              <a:off x="4844972" y="2067694"/>
              <a:ext cx="2069951" cy="1235324"/>
            </a:xfrm>
            <a:prstGeom prst="rect">
              <a:avLst/>
            </a:prstGeom>
            <a:solidFill>
              <a:schemeClr val="accent3"/>
            </a:solidFill>
            <a:ln w="50800"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0" name="Rectangle 61">
              <a:extLst>
                <a:ext uri="{FF2B5EF4-FFF2-40B4-BE49-F238E27FC236}">
                  <a16:creationId xmlns="" xmlns:a16="http://schemas.microsoft.com/office/drawing/2014/main" id="{F8D07905-BF86-4A88-AF58-223EA04DBA92}"/>
                </a:ext>
              </a:extLst>
            </p:cNvPr>
            <p:cNvSpPr/>
            <p:nvPr/>
          </p:nvSpPr>
          <p:spPr>
            <a:xfrm>
              <a:off x="2667707" y="3406081"/>
              <a:ext cx="2069951" cy="1235324"/>
            </a:xfrm>
            <a:prstGeom prst="rect">
              <a:avLst/>
            </a:prstGeom>
            <a:solidFill>
              <a:schemeClr val="accent1"/>
            </a:solidFill>
            <a:ln w="50800"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1" name="Rectangle 62">
              <a:extLst>
                <a:ext uri="{FF2B5EF4-FFF2-40B4-BE49-F238E27FC236}">
                  <a16:creationId xmlns="" xmlns:a16="http://schemas.microsoft.com/office/drawing/2014/main" id="{3D39C7DC-09CD-4345-BA05-728B652B7E5A}"/>
                </a:ext>
              </a:extLst>
            </p:cNvPr>
            <p:cNvSpPr/>
            <p:nvPr/>
          </p:nvSpPr>
          <p:spPr>
            <a:xfrm>
              <a:off x="490441" y="3406081"/>
              <a:ext cx="2069951" cy="1235324"/>
            </a:xfrm>
            <a:prstGeom prst="rect">
              <a:avLst/>
            </a:prstGeom>
            <a:solidFill>
              <a:srgbClr val="00B0F0"/>
            </a:solidFill>
            <a:ln w="50800"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2" name="Rectangle 63">
              <a:extLst>
                <a:ext uri="{FF2B5EF4-FFF2-40B4-BE49-F238E27FC236}">
                  <a16:creationId xmlns="" xmlns:a16="http://schemas.microsoft.com/office/drawing/2014/main" id="{91735621-0B5E-4E31-9F5A-47EA0FBE6DEC}"/>
                </a:ext>
              </a:extLst>
            </p:cNvPr>
            <p:cNvSpPr/>
            <p:nvPr/>
          </p:nvSpPr>
          <p:spPr>
            <a:xfrm>
              <a:off x="4844972" y="3406081"/>
              <a:ext cx="2069951" cy="1235324"/>
            </a:xfrm>
            <a:prstGeom prst="rect">
              <a:avLst/>
            </a:prstGeom>
            <a:solidFill>
              <a:srgbClr val="007CCC"/>
            </a:solidFill>
            <a:ln w="50800"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B6A3BF42-7AF6-4FD3-9BCA-B4562588C069}"/>
                </a:ext>
              </a:extLst>
            </p:cNvPr>
            <p:cNvSpPr txBox="1"/>
            <p:nvPr/>
          </p:nvSpPr>
          <p:spPr>
            <a:xfrm>
              <a:off x="490441" y="2682689"/>
              <a:ext cx="2061255" cy="589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Разработка программ модернизации,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бизнес-планов</a:t>
              </a:r>
            </a:p>
          </p:txBody>
        </p:sp>
        <p:grpSp>
          <p:nvGrpSpPr>
            <p:cNvPr id="49" name="Group 106">
              <a:extLst>
                <a:ext uri="{FF2B5EF4-FFF2-40B4-BE49-F238E27FC236}">
                  <a16:creationId xmlns="" xmlns:a16="http://schemas.microsoft.com/office/drawing/2014/main" id="{7FAEC880-F1A6-48FF-B27B-AB2F76B797B9}"/>
                </a:ext>
              </a:extLst>
            </p:cNvPr>
            <p:cNvGrpSpPr/>
            <p:nvPr/>
          </p:nvGrpSpPr>
          <p:grpSpPr>
            <a:xfrm>
              <a:off x="1297669" y="2228692"/>
              <a:ext cx="455493" cy="398100"/>
              <a:chOff x="8296275" y="8293096"/>
              <a:chExt cx="1385888" cy="1211261"/>
            </a:xfrm>
            <a:solidFill>
              <a:schemeClr val="bg1"/>
            </a:solidFill>
          </p:grpSpPr>
          <p:sp>
            <p:nvSpPr>
              <p:cNvPr id="50" name="Freeform 8">
                <a:extLst>
                  <a:ext uri="{FF2B5EF4-FFF2-40B4-BE49-F238E27FC236}">
                    <a16:creationId xmlns="" xmlns:a16="http://schemas.microsoft.com/office/drawing/2014/main" id="{977C5BB9-BF2B-4325-875E-D574F74460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6275" y="8293096"/>
                <a:ext cx="1385888" cy="1211261"/>
              </a:xfrm>
              <a:custGeom>
                <a:avLst/>
                <a:gdLst>
                  <a:gd name="T0" fmla="*/ 368 w 369"/>
                  <a:gd name="T1" fmla="*/ 190 h 323"/>
                  <a:gd name="T2" fmla="*/ 322 w 369"/>
                  <a:gd name="T3" fmla="*/ 17 h 323"/>
                  <a:gd name="T4" fmla="*/ 299 w 369"/>
                  <a:gd name="T5" fmla="*/ 0 h 323"/>
                  <a:gd name="T6" fmla="*/ 184 w 369"/>
                  <a:gd name="T7" fmla="*/ 0 h 323"/>
                  <a:gd name="T8" fmla="*/ 69 w 369"/>
                  <a:gd name="T9" fmla="*/ 0 h 323"/>
                  <a:gd name="T10" fmla="*/ 47 w 369"/>
                  <a:gd name="T11" fmla="*/ 17 h 323"/>
                  <a:gd name="T12" fmla="*/ 1 w 369"/>
                  <a:gd name="T13" fmla="*/ 190 h 323"/>
                  <a:gd name="T14" fmla="*/ 0 w 369"/>
                  <a:gd name="T15" fmla="*/ 196 h 323"/>
                  <a:gd name="T16" fmla="*/ 0 w 369"/>
                  <a:gd name="T17" fmla="*/ 276 h 323"/>
                  <a:gd name="T18" fmla="*/ 46 w 369"/>
                  <a:gd name="T19" fmla="*/ 323 h 323"/>
                  <a:gd name="T20" fmla="*/ 323 w 369"/>
                  <a:gd name="T21" fmla="*/ 323 h 323"/>
                  <a:gd name="T22" fmla="*/ 369 w 369"/>
                  <a:gd name="T23" fmla="*/ 276 h 323"/>
                  <a:gd name="T24" fmla="*/ 369 w 369"/>
                  <a:gd name="T25" fmla="*/ 196 h 323"/>
                  <a:gd name="T26" fmla="*/ 368 w 369"/>
                  <a:gd name="T27" fmla="*/ 190 h 323"/>
                  <a:gd name="T28" fmla="*/ 346 w 369"/>
                  <a:gd name="T29" fmla="*/ 276 h 323"/>
                  <a:gd name="T30" fmla="*/ 323 w 369"/>
                  <a:gd name="T31" fmla="*/ 299 h 323"/>
                  <a:gd name="T32" fmla="*/ 46 w 369"/>
                  <a:gd name="T33" fmla="*/ 299 h 323"/>
                  <a:gd name="T34" fmla="*/ 23 w 369"/>
                  <a:gd name="T35" fmla="*/ 276 h 323"/>
                  <a:gd name="T36" fmla="*/ 23 w 369"/>
                  <a:gd name="T37" fmla="*/ 196 h 323"/>
                  <a:gd name="T38" fmla="*/ 69 w 369"/>
                  <a:gd name="T39" fmla="*/ 23 h 323"/>
                  <a:gd name="T40" fmla="*/ 299 w 369"/>
                  <a:gd name="T41" fmla="*/ 23 h 323"/>
                  <a:gd name="T42" fmla="*/ 346 w 369"/>
                  <a:gd name="T43" fmla="*/ 196 h 323"/>
                  <a:gd name="T44" fmla="*/ 346 w 369"/>
                  <a:gd name="T45" fmla="*/ 27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9" h="323">
                    <a:moveTo>
                      <a:pt x="368" y="190"/>
                    </a:moveTo>
                    <a:cubicBezTo>
                      <a:pt x="322" y="17"/>
                      <a:pt x="322" y="17"/>
                      <a:pt x="322" y="17"/>
                    </a:cubicBezTo>
                    <a:cubicBezTo>
                      <a:pt x="319" y="7"/>
                      <a:pt x="310" y="0"/>
                      <a:pt x="299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0"/>
                      <a:pt x="50" y="7"/>
                      <a:pt x="47" y="17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0" y="192"/>
                      <a:pt x="0" y="194"/>
                      <a:pt x="0" y="196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302"/>
                      <a:pt x="21" y="323"/>
                      <a:pt x="46" y="323"/>
                    </a:cubicBezTo>
                    <a:cubicBezTo>
                      <a:pt x="323" y="323"/>
                      <a:pt x="323" y="323"/>
                      <a:pt x="323" y="323"/>
                    </a:cubicBezTo>
                    <a:cubicBezTo>
                      <a:pt x="348" y="323"/>
                      <a:pt x="369" y="302"/>
                      <a:pt x="369" y="276"/>
                    </a:cubicBezTo>
                    <a:cubicBezTo>
                      <a:pt x="369" y="196"/>
                      <a:pt x="369" y="196"/>
                      <a:pt x="369" y="196"/>
                    </a:cubicBezTo>
                    <a:cubicBezTo>
                      <a:pt x="369" y="194"/>
                      <a:pt x="368" y="192"/>
                      <a:pt x="368" y="190"/>
                    </a:cubicBezTo>
                    <a:close/>
                    <a:moveTo>
                      <a:pt x="346" y="276"/>
                    </a:moveTo>
                    <a:cubicBezTo>
                      <a:pt x="346" y="289"/>
                      <a:pt x="335" y="299"/>
                      <a:pt x="323" y="299"/>
                    </a:cubicBezTo>
                    <a:cubicBezTo>
                      <a:pt x="46" y="299"/>
                      <a:pt x="46" y="299"/>
                      <a:pt x="46" y="299"/>
                    </a:cubicBezTo>
                    <a:cubicBezTo>
                      <a:pt x="34" y="299"/>
                      <a:pt x="23" y="289"/>
                      <a:pt x="23" y="27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299" y="23"/>
                      <a:pt x="299" y="23"/>
                      <a:pt x="299" y="23"/>
                    </a:cubicBezTo>
                    <a:cubicBezTo>
                      <a:pt x="346" y="196"/>
                      <a:pt x="346" y="196"/>
                      <a:pt x="346" y="196"/>
                    </a:cubicBezTo>
                    <a:lnTo>
                      <a:pt x="346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51" name="Freeform 9">
                <a:extLst>
                  <a:ext uri="{FF2B5EF4-FFF2-40B4-BE49-F238E27FC236}">
                    <a16:creationId xmlns="" xmlns:a16="http://schemas.microsoft.com/office/drawing/2014/main" id="{B23B2A84-0871-4C49-ABB0-120AEF2FAA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61376" y="8466137"/>
                <a:ext cx="1055689" cy="776288"/>
              </a:xfrm>
              <a:custGeom>
                <a:avLst/>
                <a:gdLst>
                  <a:gd name="T0" fmla="*/ 229 w 281"/>
                  <a:gd name="T1" fmla="*/ 0 h 207"/>
                  <a:gd name="T2" fmla="*/ 51 w 281"/>
                  <a:gd name="T3" fmla="*/ 0 h 207"/>
                  <a:gd name="T4" fmla="*/ 40 w 281"/>
                  <a:gd name="T5" fmla="*/ 9 h 207"/>
                  <a:gd name="T6" fmla="*/ 0 w 281"/>
                  <a:gd name="T7" fmla="*/ 147 h 207"/>
                  <a:gd name="T8" fmla="*/ 2 w 281"/>
                  <a:gd name="T9" fmla="*/ 157 h 207"/>
                  <a:gd name="T10" fmla="*/ 12 w 281"/>
                  <a:gd name="T11" fmla="*/ 161 h 207"/>
                  <a:gd name="T12" fmla="*/ 45 w 281"/>
                  <a:gd name="T13" fmla="*/ 161 h 207"/>
                  <a:gd name="T14" fmla="*/ 58 w 281"/>
                  <a:gd name="T15" fmla="*/ 161 h 207"/>
                  <a:gd name="T16" fmla="*/ 64 w 281"/>
                  <a:gd name="T17" fmla="*/ 161 h 207"/>
                  <a:gd name="T18" fmla="*/ 81 w 281"/>
                  <a:gd name="T19" fmla="*/ 195 h 207"/>
                  <a:gd name="T20" fmla="*/ 101 w 281"/>
                  <a:gd name="T21" fmla="*/ 207 h 207"/>
                  <a:gd name="T22" fmla="*/ 179 w 281"/>
                  <a:gd name="T23" fmla="*/ 207 h 207"/>
                  <a:gd name="T24" fmla="*/ 200 w 281"/>
                  <a:gd name="T25" fmla="*/ 195 h 207"/>
                  <a:gd name="T26" fmla="*/ 217 w 281"/>
                  <a:gd name="T27" fmla="*/ 161 h 207"/>
                  <a:gd name="T28" fmla="*/ 223 w 281"/>
                  <a:gd name="T29" fmla="*/ 161 h 207"/>
                  <a:gd name="T30" fmla="*/ 236 w 281"/>
                  <a:gd name="T31" fmla="*/ 161 h 207"/>
                  <a:gd name="T32" fmla="*/ 269 w 281"/>
                  <a:gd name="T33" fmla="*/ 161 h 207"/>
                  <a:gd name="T34" fmla="*/ 278 w 281"/>
                  <a:gd name="T35" fmla="*/ 157 h 207"/>
                  <a:gd name="T36" fmla="*/ 280 w 281"/>
                  <a:gd name="T37" fmla="*/ 147 h 207"/>
                  <a:gd name="T38" fmla="*/ 241 w 281"/>
                  <a:gd name="T39" fmla="*/ 9 h 207"/>
                  <a:gd name="T40" fmla="*/ 229 w 281"/>
                  <a:gd name="T41" fmla="*/ 0 h 207"/>
                  <a:gd name="T42" fmla="*/ 236 w 281"/>
                  <a:gd name="T43" fmla="*/ 138 h 207"/>
                  <a:gd name="T44" fmla="*/ 217 w 281"/>
                  <a:gd name="T45" fmla="*/ 138 h 207"/>
                  <a:gd name="T46" fmla="*/ 196 w 281"/>
                  <a:gd name="T47" fmla="*/ 151 h 207"/>
                  <a:gd name="T48" fmla="*/ 179 w 281"/>
                  <a:gd name="T49" fmla="*/ 184 h 207"/>
                  <a:gd name="T50" fmla="*/ 101 w 281"/>
                  <a:gd name="T51" fmla="*/ 184 h 207"/>
                  <a:gd name="T52" fmla="*/ 85 w 281"/>
                  <a:gd name="T53" fmla="*/ 151 h 207"/>
                  <a:gd name="T54" fmla="*/ 64 w 281"/>
                  <a:gd name="T55" fmla="*/ 138 h 207"/>
                  <a:gd name="T56" fmla="*/ 45 w 281"/>
                  <a:gd name="T57" fmla="*/ 138 h 207"/>
                  <a:gd name="T58" fmla="*/ 18 w 281"/>
                  <a:gd name="T59" fmla="*/ 138 h 207"/>
                  <a:gd name="T60" fmla="*/ 51 w 281"/>
                  <a:gd name="T61" fmla="*/ 12 h 207"/>
                  <a:gd name="T62" fmla="*/ 229 w 281"/>
                  <a:gd name="T63" fmla="*/ 12 h 207"/>
                  <a:gd name="T64" fmla="*/ 263 w 281"/>
                  <a:gd name="T65" fmla="*/ 138 h 207"/>
                  <a:gd name="T66" fmla="*/ 236 w 281"/>
                  <a:gd name="T67" fmla="*/ 138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1" h="207">
                    <a:moveTo>
                      <a:pt x="22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46" y="0"/>
                      <a:pt x="41" y="4"/>
                      <a:pt x="40" y="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0" y="154"/>
                      <a:pt x="2" y="157"/>
                    </a:cubicBezTo>
                    <a:cubicBezTo>
                      <a:pt x="5" y="160"/>
                      <a:pt x="8" y="161"/>
                      <a:pt x="12" y="161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64" y="161"/>
                      <a:pt x="64" y="161"/>
                      <a:pt x="64" y="161"/>
                    </a:cubicBezTo>
                    <a:cubicBezTo>
                      <a:pt x="81" y="195"/>
                      <a:pt x="81" y="195"/>
                      <a:pt x="81" y="195"/>
                    </a:cubicBezTo>
                    <a:cubicBezTo>
                      <a:pt x="85" y="203"/>
                      <a:pt x="93" y="207"/>
                      <a:pt x="101" y="207"/>
                    </a:cubicBezTo>
                    <a:cubicBezTo>
                      <a:pt x="179" y="207"/>
                      <a:pt x="179" y="207"/>
                      <a:pt x="179" y="207"/>
                    </a:cubicBezTo>
                    <a:cubicBezTo>
                      <a:pt x="188" y="207"/>
                      <a:pt x="196" y="203"/>
                      <a:pt x="200" y="195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23" y="161"/>
                      <a:pt x="223" y="161"/>
                      <a:pt x="223" y="161"/>
                    </a:cubicBezTo>
                    <a:cubicBezTo>
                      <a:pt x="236" y="161"/>
                      <a:pt x="236" y="161"/>
                      <a:pt x="236" y="161"/>
                    </a:cubicBezTo>
                    <a:cubicBezTo>
                      <a:pt x="269" y="161"/>
                      <a:pt x="269" y="161"/>
                      <a:pt x="269" y="161"/>
                    </a:cubicBezTo>
                    <a:cubicBezTo>
                      <a:pt x="273" y="161"/>
                      <a:pt x="276" y="160"/>
                      <a:pt x="278" y="157"/>
                    </a:cubicBezTo>
                    <a:cubicBezTo>
                      <a:pt x="280" y="154"/>
                      <a:pt x="281" y="150"/>
                      <a:pt x="280" y="147"/>
                    </a:cubicBezTo>
                    <a:cubicBezTo>
                      <a:pt x="241" y="9"/>
                      <a:pt x="241" y="9"/>
                      <a:pt x="241" y="9"/>
                    </a:cubicBezTo>
                    <a:cubicBezTo>
                      <a:pt x="239" y="4"/>
                      <a:pt x="235" y="0"/>
                      <a:pt x="229" y="0"/>
                    </a:cubicBezTo>
                    <a:close/>
                    <a:moveTo>
                      <a:pt x="236" y="138"/>
                    </a:moveTo>
                    <a:cubicBezTo>
                      <a:pt x="217" y="138"/>
                      <a:pt x="217" y="138"/>
                      <a:pt x="217" y="138"/>
                    </a:cubicBezTo>
                    <a:cubicBezTo>
                      <a:pt x="208" y="138"/>
                      <a:pt x="200" y="143"/>
                      <a:pt x="196" y="151"/>
                    </a:cubicBezTo>
                    <a:cubicBezTo>
                      <a:pt x="179" y="184"/>
                      <a:pt x="179" y="184"/>
                      <a:pt x="179" y="184"/>
                    </a:cubicBezTo>
                    <a:cubicBezTo>
                      <a:pt x="101" y="184"/>
                      <a:pt x="101" y="184"/>
                      <a:pt x="101" y="184"/>
                    </a:cubicBezTo>
                    <a:cubicBezTo>
                      <a:pt x="85" y="151"/>
                      <a:pt x="85" y="151"/>
                      <a:pt x="85" y="151"/>
                    </a:cubicBezTo>
                    <a:cubicBezTo>
                      <a:pt x="81" y="143"/>
                      <a:pt x="73" y="138"/>
                      <a:pt x="64" y="138"/>
                    </a:cubicBezTo>
                    <a:cubicBezTo>
                      <a:pt x="45" y="138"/>
                      <a:pt x="45" y="138"/>
                      <a:pt x="45" y="138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229" y="12"/>
                      <a:pt x="229" y="12"/>
                      <a:pt x="229" y="12"/>
                    </a:cubicBezTo>
                    <a:cubicBezTo>
                      <a:pt x="263" y="138"/>
                      <a:pt x="263" y="138"/>
                      <a:pt x="263" y="138"/>
                    </a:cubicBezTo>
                    <a:lnTo>
                      <a:pt x="236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</p:grpSp>
        <p:grpSp>
          <p:nvGrpSpPr>
            <p:cNvPr id="52" name="Group 109">
              <a:extLst>
                <a:ext uri="{FF2B5EF4-FFF2-40B4-BE49-F238E27FC236}">
                  <a16:creationId xmlns="" xmlns:a16="http://schemas.microsoft.com/office/drawing/2014/main" id="{51B9451D-0EA9-4406-B4B5-0DF781E47EF6}"/>
                </a:ext>
              </a:extLst>
            </p:cNvPr>
            <p:cNvGrpSpPr/>
            <p:nvPr/>
          </p:nvGrpSpPr>
          <p:grpSpPr>
            <a:xfrm>
              <a:off x="5647505" y="3566134"/>
              <a:ext cx="464885" cy="355315"/>
              <a:chOff x="5516563" y="84138"/>
              <a:chExt cx="1414463" cy="1081087"/>
            </a:xfrm>
            <a:solidFill>
              <a:schemeClr val="bg1"/>
            </a:solidFill>
          </p:grpSpPr>
          <p:sp>
            <p:nvSpPr>
              <p:cNvPr id="53" name="Freeform 13">
                <a:extLst>
                  <a:ext uri="{FF2B5EF4-FFF2-40B4-BE49-F238E27FC236}">
                    <a16:creationId xmlns="" xmlns:a16="http://schemas.microsoft.com/office/drawing/2014/main" id="{5047F604-4810-4032-8579-FB17E05C50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8013" y="249238"/>
                <a:ext cx="896938" cy="698500"/>
              </a:xfrm>
              <a:custGeom>
                <a:avLst/>
                <a:gdLst>
                  <a:gd name="T0" fmla="*/ 214 w 239"/>
                  <a:gd name="T1" fmla="*/ 9 h 186"/>
                  <a:gd name="T2" fmla="*/ 120 w 239"/>
                  <a:gd name="T3" fmla="*/ 0 h 186"/>
                  <a:gd name="T4" fmla="*/ 26 w 239"/>
                  <a:gd name="T5" fmla="*/ 9 h 186"/>
                  <a:gd name="T6" fmla="*/ 17 w 239"/>
                  <a:gd name="T7" fmla="*/ 17 h 186"/>
                  <a:gd name="T8" fmla="*/ 17 w 239"/>
                  <a:gd name="T9" fmla="*/ 169 h 186"/>
                  <a:gd name="T10" fmla="*/ 26 w 239"/>
                  <a:gd name="T11" fmla="*/ 177 h 186"/>
                  <a:gd name="T12" fmla="*/ 120 w 239"/>
                  <a:gd name="T13" fmla="*/ 186 h 186"/>
                  <a:gd name="T14" fmla="*/ 214 w 239"/>
                  <a:gd name="T15" fmla="*/ 177 h 186"/>
                  <a:gd name="T16" fmla="*/ 222 w 239"/>
                  <a:gd name="T17" fmla="*/ 169 h 186"/>
                  <a:gd name="T18" fmla="*/ 222 w 239"/>
                  <a:gd name="T19" fmla="*/ 17 h 186"/>
                  <a:gd name="T20" fmla="*/ 214 w 239"/>
                  <a:gd name="T21" fmla="*/ 9 h 186"/>
                  <a:gd name="T22" fmla="*/ 211 w 239"/>
                  <a:gd name="T23" fmla="*/ 165 h 186"/>
                  <a:gd name="T24" fmla="*/ 28 w 239"/>
                  <a:gd name="T25" fmla="*/ 165 h 186"/>
                  <a:gd name="T26" fmla="*/ 28 w 239"/>
                  <a:gd name="T27" fmla="*/ 21 h 186"/>
                  <a:gd name="T28" fmla="*/ 211 w 239"/>
                  <a:gd name="T29" fmla="*/ 21 h 186"/>
                  <a:gd name="T30" fmla="*/ 211 w 239"/>
                  <a:gd name="T31" fmla="*/ 16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9" h="186">
                    <a:moveTo>
                      <a:pt x="214" y="9"/>
                    </a:moveTo>
                    <a:cubicBezTo>
                      <a:pt x="182" y="3"/>
                      <a:pt x="151" y="0"/>
                      <a:pt x="120" y="0"/>
                    </a:cubicBezTo>
                    <a:cubicBezTo>
                      <a:pt x="88" y="0"/>
                      <a:pt x="57" y="3"/>
                      <a:pt x="26" y="9"/>
                    </a:cubicBezTo>
                    <a:cubicBezTo>
                      <a:pt x="22" y="10"/>
                      <a:pt x="18" y="13"/>
                      <a:pt x="17" y="17"/>
                    </a:cubicBezTo>
                    <a:cubicBezTo>
                      <a:pt x="0" y="67"/>
                      <a:pt x="0" y="118"/>
                      <a:pt x="17" y="169"/>
                    </a:cubicBezTo>
                    <a:cubicBezTo>
                      <a:pt x="18" y="173"/>
                      <a:pt x="22" y="176"/>
                      <a:pt x="26" y="177"/>
                    </a:cubicBezTo>
                    <a:cubicBezTo>
                      <a:pt x="57" y="183"/>
                      <a:pt x="88" y="186"/>
                      <a:pt x="120" y="186"/>
                    </a:cubicBezTo>
                    <a:cubicBezTo>
                      <a:pt x="151" y="186"/>
                      <a:pt x="182" y="183"/>
                      <a:pt x="214" y="177"/>
                    </a:cubicBezTo>
                    <a:cubicBezTo>
                      <a:pt x="218" y="176"/>
                      <a:pt x="221" y="173"/>
                      <a:pt x="222" y="169"/>
                    </a:cubicBezTo>
                    <a:cubicBezTo>
                      <a:pt x="239" y="118"/>
                      <a:pt x="239" y="67"/>
                      <a:pt x="222" y="17"/>
                    </a:cubicBezTo>
                    <a:cubicBezTo>
                      <a:pt x="221" y="13"/>
                      <a:pt x="218" y="10"/>
                      <a:pt x="214" y="9"/>
                    </a:cubicBezTo>
                    <a:close/>
                    <a:moveTo>
                      <a:pt x="211" y="165"/>
                    </a:moveTo>
                    <a:cubicBezTo>
                      <a:pt x="150" y="178"/>
                      <a:pt x="89" y="178"/>
                      <a:pt x="28" y="165"/>
                    </a:cubicBezTo>
                    <a:cubicBezTo>
                      <a:pt x="12" y="117"/>
                      <a:pt x="12" y="69"/>
                      <a:pt x="28" y="21"/>
                    </a:cubicBezTo>
                    <a:cubicBezTo>
                      <a:pt x="89" y="8"/>
                      <a:pt x="150" y="8"/>
                      <a:pt x="211" y="21"/>
                    </a:cubicBezTo>
                    <a:cubicBezTo>
                      <a:pt x="227" y="69"/>
                      <a:pt x="227" y="117"/>
                      <a:pt x="211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54" name="Freeform 14">
                <a:extLst>
                  <a:ext uri="{FF2B5EF4-FFF2-40B4-BE49-F238E27FC236}">
                    <a16:creationId xmlns="" xmlns:a16="http://schemas.microsoft.com/office/drawing/2014/main" id="{F9260AB6-E614-4FC4-A224-ED3DFAECEF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16563" y="84138"/>
                <a:ext cx="1414463" cy="1081087"/>
              </a:xfrm>
              <a:custGeom>
                <a:avLst/>
                <a:gdLst>
                  <a:gd name="T0" fmla="*/ 359 w 377"/>
                  <a:gd name="T1" fmla="*/ 27 h 288"/>
                  <a:gd name="T2" fmla="*/ 340 w 377"/>
                  <a:gd name="T3" fmla="*/ 9 h 288"/>
                  <a:gd name="T4" fmla="*/ 189 w 377"/>
                  <a:gd name="T5" fmla="*/ 0 h 288"/>
                  <a:gd name="T6" fmla="*/ 37 w 377"/>
                  <a:gd name="T7" fmla="*/ 9 h 288"/>
                  <a:gd name="T8" fmla="*/ 18 w 377"/>
                  <a:gd name="T9" fmla="*/ 27 h 288"/>
                  <a:gd name="T10" fmla="*/ 18 w 377"/>
                  <a:gd name="T11" fmla="*/ 250 h 288"/>
                  <a:gd name="T12" fmla="*/ 37 w 377"/>
                  <a:gd name="T13" fmla="*/ 267 h 288"/>
                  <a:gd name="T14" fmla="*/ 110 w 377"/>
                  <a:gd name="T15" fmla="*/ 274 h 288"/>
                  <a:gd name="T16" fmla="*/ 108 w 377"/>
                  <a:gd name="T17" fmla="*/ 276 h 288"/>
                  <a:gd name="T18" fmla="*/ 189 w 377"/>
                  <a:gd name="T19" fmla="*/ 288 h 288"/>
                  <a:gd name="T20" fmla="*/ 269 w 377"/>
                  <a:gd name="T21" fmla="*/ 276 h 288"/>
                  <a:gd name="T22" fmla="*/ 267 w 377"/>
                  <a:gd name="T23" fmla="*/ 274 h 288"/>
                  <a:gd name="T24" fmla="*/ 340 w 377"/>
                  <a:gd name="T25" fmla="*/ 267 h 288"/>
                  <a:gd name="T26" fmla="*/ 359 w 377"/>
                  <a:gd name="T27" fmla="*/ 250 h 288"/>
                  <a:gd name="T28" fmla="*/ 359 w 377"/>
                  <a:gd name="T29" fmla="*/ 27 h 288"/>
                  <a:gd name="T30" fmla="*/ 337 w 377"/>
                  <a:gd name="T31" fmla="*/ 244 h 288"/>
                  <a:gd name="T32" fmla="*/ 40 w 377"/>
                  <a:gd name="T33" fmla="*/ 244 h 288"/>
                  <a:gd name="T34" fmla="*/ 40 w 377"/>
                  <a:gd name="T35" fmla="*/ 32 h 288"/>
                  <a:gd name="T36" fmla="*/ 337 w 377"/>
                  <a:gd name="T37" fmla="*/ 32 h 288"/>
                  <a:gd name="T38" fmla="*/ 337 w 377"/>
                  <a:gd name="T39" fmla="*/ 24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7" h="288">
                    <a:moveTo>
                      <a:pt x="359" y="27"/>
                    </a:moveTo>
                    <a:cubicBezTo>
                      <a:pt x="357" y="17"/>
                      <a:pt x="349" y="10"/>
                      <a:pt x="340" y="9"/>
                    </a:cubicBezTo>
                    <a:cubicBezTo>
                      <a:pt x="290" y="3"/>
                      <a:pt x="239" y="0"/>
                      <a:pt x="189" y="0"/>
                    </a:cubicBezTo>
                    <a:cubicBezTo>
                      <a:pt x="138" y="0"/>
                      <a:pt x="87" y="3"/>
                      <a:pt x="37" y="9"/>
                    </a:cubicBezTo>
                    <a:cubicBezTo>
                      <a:pt x="28" y="10"/>
                      <a:pt x="20" y="17"/>
                      <a:pt x="18" y="27"/>
                    </a:cubicBezTo>
                    <a:cubicBezTo>
                      <a:pt x="0" y="101"/>
                      <a:pt x="0" y="176"/>
                      <a:pt x="18" y="250"/>
                    </a:cubicBezTo>
                    <a:cubicBezTo>
                      <a:pt x="20" y="259"/>
                      <a:pt x="28" y="266"/>
                      <a:pt x="37" y="267"/>
                    </a:cubicBezTo>
                    <a:cubicBezTo>
                      <a:pt x="61" y="270"/>
                      <a:pt x="86" y="272"/>
                      <a:pt x="110" y="274"/>
                    </a:cubicBezTo>
                    <a:cubicBezTo>
                      <a:pt x="109" y="275"/>
                      <a:pt x="108" y="275"/>
                      <a:pt x="108" y="276"/>
                    </a:cubicBezTo>
                    <a:cubicBezTo>
                      <a:pt x="108" y="283"/>
                      <a:pt x="144" y="288"/>
                      <a:pt x="189" y="288"/>
                    </a:cubicBezTo>
                    <a:cubicBezTo>
                      <a:pt x="233" y="288"/>
                      <a:pt x="269" y="283"/>
                      <a:pt x="269" y="276"/>
                    </a:cubicBezTo>
                    <a:cubicBezTo>
                      <a:pt x="269" y="275"/>
                      <a:pt x="268" y="275"/>
                      <a:pt x="267" y="274"/>
                    </a:cubicBezTo>
                    <a:cubicBezTo>
                      <a:pt x="291" y="272"/>
                      <a:pt x="316" y="270"/>
                      <a:pt x="340" y="267"/>
                    </a:cubicBezTo>
                    <a:cubicBezTo>
                      <a:pt x="349" y="266"/>
                      <a:pt x="357" y="259"/>
                      <a:pt x="359" y="250"/>
                    </a:cubicBezTo>
                    <a:cubicBezTo>
                      <a:pt x="377" y="176"/>
                      <a:pt x="377" y="101"/>
                      <a:pt x="359" y="27"/>
                    </a:cubicBezTo>
                    <a:close/>
                    <a:moveTo>
                      <a:pt x="337" y="244"/>
                    </a:moveTo>
                    <a:cubicBezTo>
                      <a:pt x="238" y="256"/>
                      <a:pt x="139" y="256"/>
                      <a:pt x="40" y="244"/>
                    </a:cubicBezTo>
                    <a:cubicBezTo>
                      <a:pt x="23" y="174"/>
                      <a:pt x="23" y="103"/>
                      <a:pt x="40" y="32"/>
                    </a:cubicBezTo>
                    <a:cubicBezTo>
                      <a:pt x="139" y="20"/>
                      <a:pt x="238" y="20"/>
                      <a:pt x="337" y="32"/>
                    </a:cubicBezTo>
                    <a:cubicBezTo>
                      <a:pt x="354" y="103"/>
                      <a:pt x="354" y="174"/>
                      <a:pt x="337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55" name="Freeform 15">
                <a:extLst>
                  <a:ext uri="{FF2B5EF4-FFF2-40B4-BE49-F238E27FC236}">
                    <a16:creationId xmlns="" xmlns:a16="http://schemas.microsoft.com/office/drawing/2014/main" id="{3D0DCFF6-9750-41CE-82F2-7AEB5F5141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1938" y="301625"/>
                <a:ext cx="131763" cy="128587"/>
              </a:xfrm>
              <a:custGeom>
                <a:avLst/>
                <a:gdLst>
                  <a:gd name="T0" fmla="*/ 17 w 35"/>
                  <a:gd name="T1" fmla="*/ 34 h 34"/>
                  <a:gd name="T2" fmla="*/ 35 w 35"/>
                  <a:gd name="T3" fmla="*/ 17 h 34"/>
                  <a:gd name="T4" fmla="*/ 17 w 35"/>
                  <a:gd name="T5" fmla="*/ 0 h 34"/>
                  <a:gd name="T6" fmla="*/ 0 w 35"/>
                  <a:gd name="T7" fmla="*/ 17 h 34"/>
                  <a:gd name="T8" fmla="*/ 17 w 35"/>
                  <a:gd name="T9" fmla="*/ 34 h 34"/>
                  <a:gd name="T10" fmla="*/ 17 w 35"/>
                  <a:gd name="T11" fmla="*/ 11 h 34"/>
                  <a:gd name="T12" fmla="*/ 23 w 35"/>
                  <a:gd name="T13" fmla="*/ 17 h 34"/>
                  <a:gd name="T14" fmla="*/ 17 w 35"/>
                  <a:gd name="T15" fmla="*/ 23 h 34"/>
                  <a:gd name="T16" fmla="*/ 12 w 35"/>
                  <a:gd name="T17" fmla="*/ 17 h 34"/>
                  <a:gd name="T18" fmla="*/ 17 w 35"/>
                  <a:gd name="T1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4">
                    <a:moveTo>
                      <a:pt x="17" y="34"/>
                    </a:moveTo>
                    <a:cubicBezTo>
                      <a:pt x="27" y="34"/>
                      <a:pt x="35" y="26"/>
                      <a:pt x="35" y="17"/>
                    </a:cubicBezTo>
                    <a:cubicBezTo>
                      <a:pt x="35" y="7"/>
                      <a:pt x="2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  <a:moveTo>
                      <a:pt x="17" y="11"/>
                    </a:moveTo>
                    <a:cubicBezTo>
                      <a:pt x="21" y="11"/>
                      <a:pt x="23" y="14"/>
                      <a:pt x="23" y="17"/>
                    </a:cubicBezTo>
                    <a:cubicBezTo>
                      <a:pt x="23" y="20"/>
                      <a:pt x="21" y="23"/>
                      <a:pt x="17" y="23"/>
                    </a:cubicBezTo>
                    <a:cubicBezTo>
                      <a:pt x="14" y="23"/>
                      <a:pt x="12" y="20"/>
                      <a:pt x="12" y="17"/>
                    </a:cubicBezTo>
                    <a:cubicBezTo>
                      <a:pt x="12" y="14"/>
                      <a:pt x="14" y="11"/>
                      <a:pt x="1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56" name="Freeform 16">
                <a:extLst>
                  <a:ext uri="{FF2B5EF4-FFF2-40B4-BE49-F238E27FC236}">
                    <a16:creationId xmlns="" xmlns:a16="http://schemas.microsoft.com/office/drawing/2014/main" id="{6498826A-9B20-49F7-B119-B8D76A765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0663" y="860425"/>
                <a:ext cx="173038" cy="46037"/>
              </a:xfrm>
              <a:custGeom>
                <a:avLst/>
                <a:gdLst>
                  <a:gd name="T0" fmla="*/ 40 w 46"/>
                  <a:gd name="T1" fmla="*/ 0 h 12"/>
                  <a:gd name="T2" fmla="*/ 5 w 46"/>
                  <a:gd name="T3" fmla="*/ 0 h 12"/>
                  <a:gd name="T4" fmla="*/ 0 w 46"/>
                  <a:gd name="T5" fmla="*/ 6 h 12"/>
                  <a:gd name="T6" fmla="*/ 5 w 46"/>
                  <a:gd name="T7" fmla="*/ 12 h 12"/>
                  <a:gd name="T8" fmla="*/ 40 w 46"/>
                  <a:gd name="T9" fmla="*/ 12 h 12"/>
                  <a:gd name="T10" fmla="*/ 46 w 46"/>
                  <a:gd name="T11" fmla="*/ 6 h 12"/>
                  <a:gd name="T12" fmla="*/ 40 w 4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2">
                    <a:moveTo>
                      <a:pt x="4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5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3" y="12"/>
                      <a:pt x="46" y="9"/>
                      <a:pt x="46" y="6"/>
                    </a:cubicBezTo>
                    <a:cubicBezTo>
                      <a:pt x="46" y="3"/>
                      <a:pt x="4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57" name="Freeform 17">
                <a:extLst>
                  <a:ext uri="{FF2B5EF4-FFF2-40B4-BE49-F238E27FC236}">
                    <a16:creationId xmlns="" xmlns:a16="http://schemas.microsoft.com/office/drawing/2014/main" id="{48713AC7-3688-44FA-A4A3-C5FCFBE1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1938" y="733425"/>
                <a:ext cx="173038" cy="41275"/>
              </a:xfrm>
              <a:custGeom>
                <a:avLst/>
                <a:gdLst>
                  <a:gd name="T0" fmla="*/ 40 w 46"/>
                  <a:gd name="T1" fmla="*/ 0 h 11"/>
                  <a:gd name="T2" fmla="*/ 6 w 46"/>
                  <a:gd name="T3" fmla="*/ 0 h 11"/>
                  <a:gd name="T4" fmla="*/ 0 w 46"/>
                  <a:gd name="T5" fmla="*/ 5 h 11"/>
                  <a:gd name="T6" fmla="*/ 6 w 46"/>
                  <a:gd name="T7" fmla="*/ 11 h 11"/>
                  <a:gd name="T8" fmla="*/ 40 w 46"/>
                  <a:gd name="T9" fmla="*/ 11 h 11"/>
                  <a:gd name="T10" fmla="*/ 46 w 46"/>
                  <a:gd name="T11" fmla="*/ 5 h 11"/>
                  <a:gd name="T12" fmla="*/ 40 w 46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1">
                    <a:moveTo>
                      <a:pt x="4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4" y="11"/>
                      <a:pt x="46" y="9"/>
                      <a:pt x="46" y="5"/>
                    </a:cubicBezTo>
                    <a:cubicBezTo>
                      <a:pt x="46" y="2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58" name="Freeform 18">
                <a:extLst>
                  <a:ext uri="{FF2B5EF4-FFF2-40B4-BE49-F238E27FC236}">
                    <a16:creationId xmlns="" xmlns:a16="http://schemas.microsoft.com/office/drawing/2014/main" id="{16D036DD-BC3D-443B-9B26-62655F701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1938" y="601663"/>
                <a:ext cx="173038" cy="46037"/>
              </a:xfrm>
              <a:custGeom>
                <a:avLst/>
                <a:gdLst>
                  <a:gd name="T0" fmla="*/ 40 w 46"/>
                  <a:gd name="T1" fmla="*/ 0 h 12"/>
                  <a:gd name="T2" fmla="*/ 6 w 46"/>
                  <a:gd name="T3" fmla="*/ 0 h 12"/>
                  <a:gd name="T4" fmla="*/ 0 w 46"/>
                  <a:gd name="T5" fmla="*/ 6 h 12"/>
                  <a:gd name="T6" fmla="*/ 6 w 46"/>
                  <a:gd name="T7" fmla="*/ 12 h 12"/>
                  <a:gd name="T8" fmla="*/ 40 w 46"/>
                  <a:gd name="T9" fmla="*/ 12 h 12"/>
                  <a:gd name="T10" fmla="*/ 46 w 46"/>
                  <a:gd name="T11" fmla="*/ 6 h 12"/>
                  <a:gd name="T12" fmla="*/ 40 w 4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2">
                    <a:moveTo>
                      <a:pt x="4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4" y="12"/>
                      <a:pt x="46" y="9"/>
                      <a:pt x="46" y="6"/>
                    </a:cubicBezTo>
                    <a:cubicBezTo>
                      <a:pt x="46" y="3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59" name="Freeform 19">
                <a:extLst>
                  <a:ext uri="{FF2B5EF4-FFF2-40B4-BE49-F238E27FC236}">
                    <a16:creationId xmlns="" xmlns:a16="http://schemas.microsoft.com/office/drawing/2014/main" id="{75C7984E-51F7-41D8-89F3-76EC262AF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0100" y="422275"/>
                <a:ext cx="258763" cy="179387"/>
              </a:xfrm>
              <a:custGeom>
                <a:avLst/>
                <a:gdLst>
                  <a:gd name="T0" fmla="*/ 63 w 69"/>
                  <a:gd name="T1" fmla="*/ 0 h 48"/>
                  <a:gd name="T2" fmla="*/ 10 w 69"/>
                  <a:gd name="T3" fmla="*/ 4 h 48"/>
                  <a:gd name="T4" fmla="*/ 3 w 69"/>
                  <a:gd name="T5" fmla="*/ 10 h 48"/>
                  <a:gd name="T6" fmla="*/ 0 w 69"/>
                  <a:gd name="T7" fmla="*/ 42 h 48"/>
                  <a:gd name="T8" fmla="*/ 5 w 69"/>
                  <a:gd name="T9" fmla="*/ 48 h 48"/>
                  <a:gd name="T10" fmla="*/ 11 w 69"/>
                  <a:gd name="T11" fmla="*/ 42 h 48"/>
                  <a:gd name="T12" fmla="*/ 13 w 69"/>
                  <a:gd name="T13" fmla="*/ 21 h 48"/>
                  <a:gd name="T14" fmla="*/ 20 w 69"/>
                  <a:gd name="T15" fmla="*/ 14 h 48"/>
                  <a:gd name="T16" fmla="*/ 63 w 69"/>
                  <a:gd name="T17" fmla="*/ 11 h 48"/>
                  <a:gd name="T18" fmla="*/ 69 w 69"/>
                  <a:gd name="T19" fmla="*/ 5 h 48"/>
                  <a:gd name="T20" fmla="*/ 63 w 69"/>
                  <a:gd name="T2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48">
                    <a:moveTo>
                      <a:pt x="63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7"/>
                      <a:pt x="3" y="1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6"/>
                      <a:pt x="2" y="48"/>
                      <a:pt x="5" y="48"/>
                    </a:cubicBezTo>
                    <a:cubicBezTo>
                      <a:pt x="8" y="48"/>
                      <a:pt x="11" y="46"/>
                      <a:pt x="11" y="42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17"/>
                      <a:pt x="16" y="15"/>
                      <a:pt x="20" y="14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9" y="9"/>
                      <a:pt x="69" y="5"/>
                    </a:cubicBezTo>
                    <a:cubicBezTo>
                      <a:pt x="69" y="2"/>
                      <a:pt x="66" y="0"/>
                      <a:pt x="6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</p:grpSp>
        <p:grpSp>
          <p:nvGrpSpPr>
            <p:cNvPr id="60" name="Group 117">
              <a:extLst>
                <a:ext uri="{FF2B5EF4-FFF2-40B4-BE49-F238E27FC236}">
                  <a16:creationId xmlns="" xmlns:a16="http://schemas.microsoft.com/office/drawing/2014/main" id="{BD1C429F-A944-41CD-B336-83B63ED3D9D6}"/>
                </a:ext>
              </a:extLst>
            </p:cNvPr>
            <p:cNvGrpSpPr/>
            <p:nvPr/>
          </p:nvGrpSpPr>
          <p:grpSpPr>
            <a:xfrm>
              <a:off x="5667332" y="2210741"/>
              <a:ext cx="425231" cy="453927"/>
              <a:chOff x="8342313" y="10972800"/>
              <a:chExt cx="1293813" cy="1381125"/>
            </a:xfrm>
            <a:solidFill>
              <a:schemeClr val="bg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="" xmlns:a16="http://schemas.microsoft.com/office/drawing/2014/main" id="{C4DE04DF-FF9D-433C-9719-D590B3D1E8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2313" y="10972800"/>
                <a:ext cx="1293813" cy="1381125"/>
              </a:xfrm>
              <a:custGeom>
                <a:avLst/>
                <a:gdLst>
                  <a:gd name="T0" fmla="*/ 299 w 345"/>
                  <a:gd name="T1" fmla="*/ 0 h 368"/>
                  <a:gd name="T2" fmla="*/ 46 w 345"/>
                  <a:gd name="T3" fmla="*/ 0 h 368"/>
                  <a:gd name="T4" fmla="*/ 0 w 345"/>
                  <a:gd name="T5" fmla="*/ 46 h 368"/>
                  <a:gd name="T6" fmla="*/ 0 w 345"/>
                  <a:gd name="T7" fmla="*/ 322 h 368"/>
                  <a:gd name="T8" fmla="*/ 46 w 345"/>
                  <a:gd name="T9" fmla="*/ 368 h 368"/>
                  <a:gd name="T10" fmla="*/ 299 w 345"/>
                  <a:gd name="T11" fmla="*/ 368 h 368"/>
                  <a:gd name="T12" fmla="*/ 345 w 345"/>
                  <a:gd name="T13" fmla="*/ 322 h 368"/>
                  <a:gd name="T14" fmla="*/ 345 w 345"/>
                  <a:gd name="T15" fmla="*/ 46 h 368"/>
                  <a:gd name="T16" fmla="*/ 299 w 345"/>
                  <a:gd name="T17" fmla="*/ 0 h 368"/>
                  <a:gd name="T18" fmla="*/ 322 w 345"/>
                  <a:gd name="T19" fmla="*/ 322 h 368"/>
                  <a:gd name="T20" fmla="*/ 299 w 345"/>
                  <a:gd name="T21" fmla="*/ 345 h 368"/>
                  <a:gd name="T22" fmla="*/ 46 w 345"/>
                  <a:gd name="T23" fmla="*/ 345 h 368"/>
                  <a:gd name="T24" fmla="*/ 23 w 345"/>
                  <a:gd name="T25" fmla="*/ 322 h 368"/>
                  <a:gd name="T26" fmla="*/ 23 w 345"/>
                  <a:gd name="T27" fmla="*/ 46 h 368"/>
                  <a:gd name="T28" fmla="*/ 46 w 345"/>
                  <a:gd name="T29" fmla="*/ 23 h 368"/>
                  <a:gd name="T30" fmla="*/ 299 w 345"/>
                  <a:gd name="T31" fmla="*/ 23 h 368"/>
                  <a:gd name="T32" fmla="*/ 322 w 345"/>
                  <a:gd name="T33" fmla="*/ 46 h 368"/>
                  <a:gd name="T34" fmla="*/ 322 w 345"/>
                  <a:gd name="T35" fmla="*/ 322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5" h="368">
                    <a:moveTo>
                      <a:pt x="29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348"/>
                      <a:pt x="20" y="368"/>
                      <a:pt x="46" y="368"/>
                    </a:cubicBezTo>
                    <a:cubicBezTo>
                      <a:pt x="299" y="368"/>
                      <a:pt x="299" y="368"/>
                      <a:pt x="299" y="368"/>
                    </a:cubicBezTo>
                    <a:cubicBezTo>
                      <a:pt x="324" y="368"/>
                      <a:pt x="345" y="348"/>
                      <a:pt x="345" y="322"/>
                    </a:cubicBezTo>
                    <a:cubicBezTo>
                      <a:pt x="345" y="46"/>
                      <a:pt x="345" y="46"/>
                      <a:pt x="345" y="46"/>
                    </a:cubicBezTo>
                    <a:cubicBezTo>
                      <a:pt x="345" y="21"/>
                      <a:pt x="324" y="0"/>
                      <a:pt x="299" y="0"/>
                    </a:cubicBezTo>
                    <a:close/>
                    <a:moveTo>
                      <a:pt x="322" y="322"/>
                    </a:moveTo>
                    <a:cubicBezTo>
                      <a:pt x="322" y="335"/>
                      <a:pt x="312" y="345"/>
                      <a:pt x="299" y="345"/>
                    </a:cubicBezTo>
                    <a:cubicBezTo>
                      <a:pt x="46" y="345"/>
                      <a:pt x="46" y="345"/>
                      <a:pt x="46" y="345"/>
                    </a:cubicBezTo>
                    <a:cubicBezTo>
                      <a:pt x="33" y="345"/>
                      <a:pt x="23" y="335"/>
                      <a:pt x="23" y="322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33"/>
                      <a:pt x="33" y="23"/>
                      <a:pt x="46" y="23"/>
                    </a:cubicBezTo>
                    <a:cubicBezTo>
                      <a:pt x="299" y="23"/>
                      <a:pt x="299" y="23"/>
                      <a:pt x="299" y="23"/>
                    </a:cubicBezTo>
                    <a:cubicBezTo>
                      <a:pt x="312" y="23"/>
                      <a:pt x="322" y="33"/>
                      <a:pt x="322" y="46"/>
                    </a:cubicBezTo>
                    <a:lnTo>
                      <a:pt x="322" y="3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="" xmlns:a16="http://schemas.microsoft.com/office/drawing/2014/main" id="{23119519-3230-4AE0-9396-7DF9D93E95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13763" y="11145838"/>
                <a:ext cx="949325" cy="863600"/>
              </a:xfrm>
              <a:custGeom>
                <a:avLst/>
                <a:gdLst>
                  <a:gd name="T0" fmla="*/ 241 w 253"/>
                  <a:gd name="T1" fmla="*/ 0 h 230"/>
                  <a:gd name="T2" fmla="*/ 11 w 253"/>
                  <a:gd name="T3" fmla="*/ 0 h 230"/>
                  <a:gd name="T4" fmla="*/ 0 w 253"/>
                  <a:gd name="T5" fmla="*/ 11 h 230"/>
                  <a:gd name="T6" fmla="*/ 0 w 253"/>
                  <a:gd name="T7" fmla="*/ 219 h 230"/>
                  <a:gd name="T8" fmla="*/ 11 w 253"/>
                  <a:gd name="T9" fmla="*/ 230 h 230"/>
                  <a:gd name="T10" fmla="*/ 241 w 253"/>
                  <a:gd name="T11" fmla="*/ 230 h 230"/>
                  <a:gd name="T12" fmla="*/ 253 w 253"/>
                  <a:gd name="T13" fmla="*/ 219 h 230"/>
                  <a:gd name="T14" fmla="*/ 253 w 253"/>
                  <a:gd name="T15" fmla="*/ 11 h 230"/>
                  <a:gd name="T16" fmla="*/ 241 w 253"/>
                  <a:gd name="T17" fmla="*/ 0 h 230"/>
                  <a:gd name="T18" fmla="*/ 241 w 253"/>
                  <a:gd name="T19" fmla="*/ 11 h 230"/>
                  <a:gd name="T20" fmla="*/ 241 w 253"/>
                  <a:gd name="T21" fmla="*/ 171 h 230"/>
                  <a:gd name="T22" fmla="*/ 204 w 253"/>
                  <a:gd name="T23" fmla="*/ 130 h 230"/>
                  <a:gd name="T24" fmla="*/ 195 w 253"/>
                  <a:gd name="T25" fmla="*/ 127 h 230"/>
                  <a:gd name="T26" fmla="*/ 187 w 253"/>
                  <a:gd name="T27" fmla="*/ 130 h 230"/>
                  <a:gd name="T28" fmla="*/ 157 w 253"/>
                  <a:gd name="T29" fmla="*/ 164 h 230"/>
                  <a:gd name="T30" fmla="*/ 66 w 253"/>
                  <a:gd name="T31" fmla="*/ 61 h 230"/>
                  <a:gd name="T32" fmla="*/ 57 w 253"/>
                  <a:gd name="T33" fmla="*/ 57 h 230"/>
                  <a:gd name="T34" fmla="*/ 49 w 253"/>
                  <a:gd name="T35" fmla="*/ 61 h 230"/>
                  <a:gd name="T36" fmla="*/ 11 w 253"/>
                  <a:gd name="T37" fmla="*/ 105 h 230"/>
                  <a:gd name="T38" fmla="*/ 11 w 253"/>
                  <a:gd name="T39" fmla="*/ 11 h 230"/>
                  <a:gd name="T40" fmla="*/ 241 w 253"/>
                  <a:gd name="T41" fmla="*/ 11 h 230"/>
                  <a:gd name="T42" fmla="*/ 11 w 253"/>
                  <a:gd name="T43" fmla="*/ 122 h 230"/>
                  <a:gd name="T44" fmla="*/ 57 w 253"/>
                  <a:gd name="T45" fmla="*/ 69 h 230"/>
                  <a:gd name="T46" fmla="*/ 150 w 253"/>
                  <a:gd name="T47" fmla="*/ 174 h 230"/>
                  <a:gd name="T48" fmla="*/ 157 w 253"/>
                  <a:gd name="T49" fmla="*/ 182 h 230"/>
                  <a:gd name="T50" fmla="*/ 189 w 253"/>
                  <a:gd name="T51" fmla="*/ 219 h 230"/>
                  <a:gd name="T52" fmla="*/ 11 w 253"/>
                  <a:gd name="T53" fmla="*/ 219 h 230"/>
                  <a:gd name="T54" fmla="*/ 11 w 253"/>
                  <a:gd name="T55" fmla="*/ 122 h 230"/>
                  <a:gd name="T56" fmla="*/ 204 w 253"/>
                  <a:gd name="T57" fmla="*/ 219 h 230"/>
                  <a:gd name="T58" fmla="*/ 165 w 253"/>
                  <a:gd name="T59" fmla="*/ 173 h 230"/>
                  <a:gd name="T60" fmla="*/ 195 w 253"/>
                  <a:gd name="T61" fmla="*/ 138 h 230"/>
                  <a:gd name="T62" fmla="*/ 241 w 253"/>
                  <a:gd name="T63" fmla="*/ 188 h 230"/>
                  <a:gd name="T64" fmla="*/ 241 w 253"/>
                  <a:gd name="T65" fmla="*/ 219 h 230"/>
                  <a:gd name="T66" fmla="*/ 204 w 253"/>
                  <a:gd name="T67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3" h="230">
                    <a:moveTo>
                      <a:pt x="24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25"/>
                      <a:pt x="5" y="230"/>
                      <a:pt x="11" y="230"/>
                    </a:cubicBezTo>
                    <a:cubicBezTo>
                      <a:pt x="241" y="230"/>
                      <a:pt x="241" y="230"/>
                      <a:pt x="241" y="230"/>
                    </a:cubicBezTo>
                    <a:cubicBezTo>
                      <a:pt x="248" y="230"/>
                      <a:pt x="253" y="225"/>
                      <a:pt x="253" y="21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5"/>
                      <a:pt x="248" y="0"/>
                      <a:pt x="241" y="0"/>
                    </a:cubicBezTo>
                    <a:close/>
                    <a:moveTo>
                      <a:pt x="241" y="11"/>
                    </a:moveTo>
                    <a:cubicBezTo>
                      <a:pt x="241" y="171"/>
                      <a:pt x="241" y="171"/>
                      <a:pt x="241" y="171"/>
                    </a:cubicBezTo>
                    <a:cubicBezTo>
                      <a:pt x="204" y="130"/>
                      <a:pt x="204" y="130"/>
                      <a:pt x="204" y="130"/>
                    </a:cubicBezTo>
                    <a:cubicBezTo>
                      <a:pt x="202" y="128"/>
                      <a:pt x="199" y="127"/>
                      <a:pt x="195" y="127"/>
                    </a:cubicBezTo>
                    <a:cubicBezTo>
                      <a:pt x="192" y="127"/>
                      <a:pt x="189" y="128"/>
                      <a:pt x="187" y="130"/>
                    </a:cubicBezTo>
                    <a:cubicBezTo>
                      <a:pt x="157" y="164"/>
                      <a:pt x="157" y="164"/>
                      <a:pt x="157" y="164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4" y="59"/>
                      <a:pt x="61" y="57"/>
                      <a:pt x="57" y="57"/>
                    </a:cubicBezTo>
                    <a:cubicBezTo>
                      <a:pt x="54" y="57"/>
                      <a:pt x="51" y="59"/>
                      <a:pt x="49" y="61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241" y="11"/>
                    </a:lnTo>
                    <a:close/>
                    <a:moveTo>
                      <a:pt x="11" y="122"/>
                    </a:moveTo>
                    <a:cubicBezTo>
                      <a:pt x="57" y="69"/>
                      <a:pt x="57" y="69"/>
                      <a:pt x="57" y="69"/>
                    </a:cubicBezTo>
                    <a:cubicBezTo>
                      <a:pt x="150" y="174"/>
                      <a:pt x="150" y="174"/>
                      <a:pt x="150" y="174"/>
                    </a:cubicBezTo>
                    <a:cubicBezTo>
                      <a:pt x="157" y="182"/>
                      <a:pt x="157" y="182"/>
                      <a:pt x="157" y="182"/>
                    </a:cubicBezTo>
                    <a:cubicBezTo>
                      <a:pt x="189" y="219"/>
                      <a:pt x="189" y="219"/>
                      <a:pt x="189" y="219"/>
                    </a:cubicBezTo>
                    <a:cubicBezTo>
                      <a:pt x="11" y="219"/>
                      <a:pt x="11" y="219"/>
                      <a:pt x="11" y="219"/>
                    </a:cubicBezTo>
                    <a:lnTo>
                      <a:pt x="11" y="122"/>
                    </a:lnTo>
                    <a:close/>
                    <a:moveTo>
                      <a:pt x="204" y="219"/>
                    </a:moveTo>
                    <a:cubicBezTo>
                      <a:pt x="165" y="173"/>
                      <a:pt x="165" y="173"/>
                      <a:pt x="165" y="173"/>
                    </a:cubicBezTo>
                    <a:cubicBezTo>
                      <a:pt x="195" y="138"/>
                      <a:pt x="195" y="138"/>
                      <a:pt x="195" y="138"/>
                    </a:cubicBezTo>
                    <a:cubicBezTo>
                      <a:pt x="241" y="188"/>
                      <a:pt x="241" y="188"/>
                      <a:pt x="241" y="188"/>
                    </a:cubicBezTo>
                    <a:cubicBezTo>
                      <a:pt x="241" y="219"/>
                      <a:pt x="241" y="219"/>
                      <a:pt x="241" y="219"/>
                    </a:cubicBezTo>
                    <a:lnTo>
                      <a:pt x="204" y="2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="" xmlns:a16="http://schemas.microsoft.com/office/drawing/2014/main" id="{7CE2C4A0-6D01-4C6B-8750-0C0C469D66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32875" y="11272838"/>
                <a:ext cx="258763" cy="263525"/>
              </a:xfrm>
              <a:custGeom>
                <a:avLst/>
                <a:gdLst>
                  <a:gd name="T0" fmla="*/ 34 w 69"/>
                  <a:gd name="T1" fmla="*/ 70 h 70"/>
                  <a:gd name="T2" fmla="*/ 69 w 69"/>
                  <a:gd name="T3" fmla="*/ 35 h 70"/>
                  <a:gd name="T4" fmla="*/ 34 w 69"/>
                  <a:gd name="T5" fmla="*/ 0 h 70"/>
                  <a:gd name="T6" fmla="*/ 0 w 69"/>
                  <a:gd name="T7" fmla="*/ 35 h 70"/>
                  <a:gd name="T8" fmla="*/ 34 w 69"/>
                  <a:gd name="T9" fmla="*/ 70 h 70"/>
                  <a:gd name="T10" fmla="*/ 34 w 69"/>
                  <a:gd name="T11" fmla="*/ 12 h 70"/>
                  <a:gd name="T12" fmla="*/ 57 w 69"/>
                  <a:gd name="T13" fmla="*/ 35 h 70"/>
                  <a:gd name="T14" fmla="*/ 34 w 69"/>
                  <a:gd name="T15" fmla="*/ 58 h 70"/>
                  <a:gd name="T16" fmla="*/ 11 w 69"/>
                  <a:gd name="T17" fmla="*/ 35 h 70"/>
                  <a:gd name="T18" fmla="*/ 34 w 69"/>
                  <a:gd name="T19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4" y="70"/>
                    </a:moveTo>
                    <a:cubicBezTo>
                      <a:pt x="53" y="70"/>
                      <a:pt x="69" y="54"/>
                      <a:pt x="69" y="35"/>
                    </a:cubicBezTo>
                    <a:cubicBezTo>
                      <a:pt x="69" y="16"/>
                      <a:pt x="53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cubicBezTo>
                      <a:pt x="0" y="54"/>
                      <a:pt x="15" y="70"/>
                      <a:pt x="34" y="70"/>
                    </a:cubicBezTo>
                    <a:close/>
                    <a:moveTo>
                      <a:pt x="34" y="12"/>
                    </a:moveTo>
                    <a:cubicBezTo>
                      <a:pt x="47" y="12"/>
                      <a:pt x="57" y="22"/>
                      <a:pt x="57" y="35"/>
                    </a:cubicBezTo>
                    <a:cubicBezTo>
                      <a:pt x="57" y="48"/>
                      <a:pt x="47" y="58"/>
                      <a:pt x="34" y="58"/>
                    </a:cubicBezTo>
                    <a:cubicBezTo>
                      <a:pt x="22" y="58"/>
                      <a:pt x="11" y="48"/>
                      <a:pt x="11" y="35"/>
                    </a:cubicBezTo>
                    <a:cubicBezTo>
                      <a:pt x="11" y="22"/>
                      <a:pt x="22" y="12"/>
                      <a:pt x="3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</p:grpSp>
        <p:sp>
          <p:nvSpPr>
            <p:cNvPr id="64" name="Freeform 22">
              <a:extLst>
                <a:ext uri="{FF2B5EF4-FFF2-40B4-BE49-F238E27FC236}">
                  <a16:creationId xmlns="" xmlns:a16="http://schemas.microsoft.com/office/drawing/2014/main" id="{5A83EE2C-7CB8-4A4A-902E-121B592EF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5719" y="2251506"/>
              <a:ext cx="453927" cy="327142"/>
            </a:xfrm>
            <a:custGeom>
              <a:avLst/>
              <a:gdLst>
                <a:gd name="T0" fmla="*/ 298 w 368"/>
                <a:gd name="T1" fmla="*/ 94 h 265"/>
                <a:gd name="T2" fmla="*/ 196 w 368"/>
                <a:gd name="T3" fmla="*/ 0 h 265"/>
                <a:gd name="T4" fmla="*/ 102 w 368"/>
                <a:gd name="T5" fmla="*/ 60 h 265"/>
                <a:gd name="T6" fmla="*/ 86 w 368"/>
                <a:gd name="T7" fmla="*/ 58 h 265"/>
                <a:gd name="T8" fmla="*/ 35 w 368"/>
                <a:gd name="T9" fmla="*/ 109 h 265"/>
                <a:gd name="T10" fmla="*/ 37 w 368"/>
                <a:gd name="T11" fmla="*/ 126 h 265"/>
                <a:gd name="T12" fmla="*/ 0 w 368"/>
                <a:gd name="T13" fmla="*/ 190 h 265"/>
                <a:gd name="T14" fmla="*/ 75 w 368"/>
                <a:gd name="T15" fmla="*/ 265 h 265"/>
                <a:gd name="T16" fmla="*/ 75 w 368"/>
                <a:gd name="T17" fmla="*/ 265 h 265"/>
                <a:gd name="T18" fmla="*/ 282 w 368"/>
                <a:gd name="T19" fmla="*/ 265 h 265"/>
                <a:gd name="T20" fmla="*/ 282 w 368"/>
                <a:gd name="T21" fmla="*/ 265 h 265"/>
                <a:gd name="T22" fmla="*/ 368 w 368"/>
                <a:gd name="T23" fmla="*/ 178 h 265"/>
                <a:gd name="T24" fmla="*/ 298 w 368"/>
                <a:gd name="T25" fmla="*/ 94 h 265"/>
                <a:gd name="T26" fmla="*/ 282 w 368"/>
                <a:gd name="T27" fmla="*/ 242 h 265"/>
                <a:gd name="T28" fmla="*/ 282 w 368"/>
                <a:gd name="T29" fmla="*/ 242 h 265"/>
                <a:gd name="T30" fmla="*/ 75 w 368"/>
                <a:gd name="T31" fmla="*/ 242 h 265"/>
                <a:gd name="T32" fmla="*/ 23 w 368"/>
                <a:gd name="T33" fmla="*/ 190 h 265"/>
                <a:gd name="T34" fmla="*/ 49 w 368"/>
                <a:gd name="T35" fmla="*/ 145 h 265"/>
                <a:gd name="T36" fmla="*/ 59 w 368"/>
                <a:gd name="T37" fmla="*/ 118 h 265"/>
                <a:gd name="T38" fmla="*/ 58 w 368"/>
                <a:gd name="T39" fmla="*/ 109 h 265"/>
                <a:gd name="T40" fmla="*/ 86 w 368"/>
                <a:gd name="T41" fmla="*/ 81 h 265"/>
                <a:gd name="T42" fmla="*/ 102 w 368"/>
                <a:gd name="T43" fmla="*/ 83 h 265"/>
                <a:gd name="T44" fmla="*/ 123 w 368"/>
                <a:gd name="T45" fmla="*/ 70 h 265"/>
                <a:gd name="T46" fmla="*/ 196 w 368"/>
                <a:gd name="T47" fmla="*/ 23 h 265"/>
                <a:gd name="T48" fmla="*/ 275 w 368"/>
                <a:gd name="T49" fmla="*/ 96 h 265"/>
                <a:gd name="T50" fmla="*/ 294 w 368"/>
                <a:gd name="T51" fmla="*/ 116 h 265"/>
                <a:gd name="T52" fmla="*/ 345 w 368"/>
                <a:gd name="T53" fmla="*/ 178 h 265"/>
                <a:gd name="T54" fmla="*/ 282 w 368"/>
                <a:gd name="T55" fmla="*/ 24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8" h="265">
                  <a:moveTo>
                    <a:pt x="298" y="94"/>
                  </a:moveTo>
                  <a:cubicBezTo>
                    <a:pt x="293" y="41"/>
                    <a:pt x="250" y="0"/>
                    <a:pt x="196" y="0"/>
                  </a:cubicBezTo>
                  <a:cubicBezTo>
                    <a:pt x="154" y="0"/>
                    <a:pt x="118" y="25"/>
                    <a:pt x="102" y="60"/>
                  </a:cubicBezTo>
                  <a:cubicBezTo>
                    <a:pt x="97" y="59"/>
                    <a:pt x="92" y="58"/>
                    <a:pt x="86" y="58"/>
                  </a:cubicBezTo>
                  <a:cubicBezTo>
                    <a:pt x="58" y="58"/>
                    <a:pt x="35" y="81"/>
                    <a:pt x="35" y="109"/>
                  </a:cubicBezTo>
                  <a:cubicBezTo>
                    <a:pt x="35" y="115"/>
                    <a:pt x="36" y="120"/>
                    <a:pt x="37" y="126"/>
                  </a:cubicBezTo>
                  <a:cubicBezTo>
                    <a:pt x="15" y="139"/>
                    <a:pt x="0" y="162"/>
                    <a:pt x="0" y="190"/>
                  </a:cubicBezTo>
                  <a:cubicBezTo>
                    <a:pt x="0" y="231"/>
                    <a:pt x="34" y="265"/>
                    <a:pt x="75" y="265"/>
                  </a:cubicBezTo>
                  <a:cubicBezTo>
                    <a:pt x="75" y="265"/>
                    <a:pt x="75" y="265"/>
                    <a:pt x="75" y="265"/>
                  </a:cubicBezTo>
                  <a:cubicBezTo>
                    <a:pt x="282" y="265"/>
                    <a:pt x="282" y="265"/>
                    <a:pt x="282" y="265"/>
                  </a:cubicBezTo>
                  <a:cubicBezTo>
                    <a:pt x="282" y="265"/>
                    <a:pt x="282" y="265"/>
                    <a:pt x="282" y="265"/>
                  </a:cubicBezTo>
                  <a:cubicBezTo>
                    <a:pt x="330" y="265"/>
                    <a:pt x="368" y="226"/>
                    <a:pt x="368" y="178"/>
                  </a:cubicBezTo>
                  <a:cubicBezTo>
                    <a:pt x="368" y="136"/>
                    <a:pt x="338" y="101"/>
                    <a:pt x="298" y="94"/>
                  </a:cubicBezTo>
                  <a:close/>
                  <a:moveTo>
                    <a:pt x="282" y="242"/>
                  </a:moveTo>
                  <a:cubicBezTo>
                    <a:pt x="282" y="242"/>
                    <a:pt x="282" y="242"/>
                    <a:pt x="282" y="242"/>
                  </a:cubicBezTo>
                  <a:cubicBezTo>
                    <a:pt x="75" y="242"/>
                    <a:pt x="75" y="242"/>
                    <a:pt x="75" y="242"/>
                  </a:cubicBezTo>
                  <a:cubicBezTo>
                    <a:pt x="46" y="242"/>
                    <a:pt x="23" y="219"/>
                    <a:pt x="23" y="190"/>
                  </a:cubicBezTo>
                  <a:cubicBezTo>
                    <a:pt x="23" y="172"/>
                    <a:pt x="33" y="155"/>
                    <a:pt x="49" y="145"/>
                  </a:cubicBezTo>
                  <a:cubicBezTo>
                    <a:pt x="65" y="136"/>
                    <a:pt x="66" y="135"/>
                    <a:pt x="59" y="118"/>
                  </a:cubicBezTo>
                  <a:cubicBezTo>
                    <a:pt x="58" y="115"/>
                    <a:pt x="58" y="112"/>
                    <a:pt x="58" y="109"/>
                  </a:cubicBezTo>
                  <a:cubicBezTo>
                    <a:pt x="58" y="94"/>
                    <a:pt x="70" y="81"/>
                    <a:pt x="86" y="81"/>
                  </a:cubicBezTo>
                  <a:cubicBezTo>
                    <a:pt x="86" y="81"/>
                    <a:pt x="94" y="80"/>
                    <a:pt x="102" y="83"/>
                  </a:cubicBezTo>
                  <a:cubicBezTo>
                    <a:pt x="115" y="89"/>
                    <a:pt x="117" y="83"/>
                    <a:pt x="123" y="70"/>
                  </a:cubicBezTo>
                  <a:cubicBezTo>
                    <a:pt x="136" y="41"/>
                    <a:pt x="165" y="23"/>
                    <a:pt x="196" y="23"/>
                  </a:cubicBezTo>
                  <a:cubicBezTo>
                    <a:pt x="237" y="23"/>
                    <a:pt x="271" y="54"/>
                    <a:pt x="275" y="96"/>
                  </a:cubicBezTo>
                  <a:cubicBezTo>
                    <a:pt x="277" y="112"/>
                    <a:pt x="277" y="112"/>
                    <a:pt x="294" y="116"/>
                  </a:cubicBezTo>
                  <a:cubicBezTo>
                    <a:pt x="324" y="122"/>
                    <a:pt x="345" y="148"/>
                    <a:pt x="345" y="178"/>
                  </a:cubicBezTo>
                  <a:cubicBezTo>
                    <a:pt x="345" y="213"/>
                    <a:pt x="317" y="242"/>
                    <a:pt x="282" y="2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000"/>
            </a:p>
          </p:txBody>
        </p:sp>
        <p:grpSp>
          <p:nvGrpSpPr>
            <p:cNvPr id="65" name="Group 122">
              <a:extLst>
                <a:ext uri="{FF2B5EF4-FFF2-40B4-BE49-F238E27FC236}">
                  <a16:creationId xmlns="" xmlns:a16="http://schemas.microsoft.com/office/drawing/2014/main" id="{39513AD3-61AA-4593-8A81-557ADC08D716}"/>
                </a:ext>
              </a:extLst>
            </p:cNvPr>
            <p:cNvGrpSpPr/>
            <p:nvPr/>
          </p:nvGrpSpPr>
          <p:grpSpPr>
            <a:xfrm>
              <a:off x="1298453" y="3557074"/>
              <a:ext cx="453927" cy="383489"/>
              <a:chOff x="13828713" y="2805113"/>
              <a:chExt cx="1381125" cy="1166812"/>
            </a:xfrm>
            <a:solidFill>
              <a:schemeClr val="bg1"/>
            </a:solidFill>
          </p:grpSpPr>
          <p:sp>
            <p:nvSpPr>
              <p:cNvPr id="66" name="Freeform 10">
                <a:extLst>
                  <a:ext uri="{FF2B5EF4-FFF2-40B4-BE49-F238E27FC236}">
                    <a16:creationId xmlns="" xmlns:a16="http://schemas.microsoft.com/office/drawing/2014/main" id="{A05FCF07-E0A5-459C-B76B-C09B9AEAB4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73200" y="3109913"/>
                <a:ext cx="690563" cy="690562"/>
              </a:xfrm>
              <a:custGeom>
                <a:avLst/>
                <a:gdLst>
                  <a:gd name="T0" fmla="*/ 92 w 184"/>
                  <a:gd name="T1" fmla="*/ 0 h 184"/>
                  <a:gd name="T2" fmla="*/ 0 w 184"/>
                  <a:gd name="T3" fmla="*/ 92 h 184"/>
                  <a:gd name="T4" fmla="*/ 92 w 184"/>
                  <a:gd name="T5" fmla="*/ 184 h 184"/>
                  <a:gd name="T6" fmla="*/ 184 w 184"/>
                  <a:gd name="T7" fmla="*/ 92 h 184"/>
                  <a:gd name="T8" fmla="*/ 92 w 184"/>
                  <a:gd name="T9" fmla="*/ 0 h 184"/>
                  <a:gd name="T10" fmla="*/ 144 w 184"/>
                  <a:gd name="T11" fmla="*/ 137 h 184"/>
                  <a:gd name="T12" fmla="*/ 47 w 184"/>
                  <a:gd name="T13" fmla="*/ 144 h 184"/>
                  <a:gd name="T14" fmla="*/ 39 w 184"/>
                  <a:gd name="T15" fmla="*/ 47 h 184"/>
                  <a:gd name="T16" fmla="*/ 137 w 184"/>
                  <a:gd name="T17" fmla="*/ 39 h 184"/>
                  <a:gd name="T18" fmla="*/ 144 w 184"/>
                  <a:gd name="T19" fmla="*/ 137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4">
                    <a:moveTo>
                      <a:pt x="92" y="0"/>
                    </a:moveTo>
                    <a:cubicBezTo>
                      <a:pt x="41" y="0"/>
                      <a:pt x="0" y="41"/>
                      <a:pt x="0" y="92"/>
                    </a:cubicBezTo>
                    <a:cubicBezTo>
                      <a:pt x="0" y="143"/>
                      <a:pt x="41" y="184"/>
                      <a:pt x="92" y="184"/>
                    </a:cubicBezTo>
                    <a:cubicBezTo>
                      <a:pt x="143" y="184"/>
                      <a:pt x="184" y="143"/>
                      <a:pt x="184" y="92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144" y="137"/>
                    </a:moveTo>
                    <a:cubicBezTo>
                      <a:pt x="119" y="166"/>
                      <a:pt x="76" y="169"/>
                      <a:pt x="47" y="144"/>
                    </a:cubicBezTo>
                    <a:cubicBezTo>
                      <a:pt x="18" y="120"/>
                      <a:pt x="15" y="76"/>
                      <a:pt x="39" y="47"/>
                    </a:cubicBezTo>
                    <a:cubicBezTo>
                      <a:pt x="64" y="18"/>
                      <a:pt x="108" y="15"/>
                      <a:pt x="137" y="39"/>
                    </a:cubicBezTo>
                    <a:cubicBezTo>
                      <a:pt x="166" y="64"/>
                      <a:pt x="169" y="108"/>
                      <a:pt x="144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67" name="Freeform 11">
                <a:extLst>
                  <a:ext uri="{FF2B5EF4-FFF2-40B4-BE49-F238E27FC236}">
                    <a16:creationId xmlns="" xmlns:a16="http://schemas.microsoft.com/office/drawing/2014/main" id="{012B55E6-C48E-4F93-8CF2-FB20DAF82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6238" y="3281363"/>
                <a:ext cx="195263" cy="195262"/>
              </a:xfrm>
              <a:custGeom>
                <a:avLst/>
                <a:gdLst>
                  <a:gd name="T0" fmla="*/ 46 w 52"/>
                  <a:gd name="T1" fmla="*/ 0 h 52"/>
                  <a:gd name="T2" fmla="*/ 0 w 52"/>
                  <a:gd name="T3" fmla="*/ 46 h 52"/>
                  <a:gd name="T4" fmla="*/ 0 w 52"/>
                  <a:gd name="T5" fmla="*/ 46 h 52"/>
                  <a:gd name="T6" fmla="*/ 6 w 52"/>
                  <a:gd name="T7" fmla="*/ 52 h 52"/>
                  <a:gd name="T8" fmla="*/ 11 w 52"/>
                  <a:gd name="T9" fmla="*/ 46 h 52"/>
                  <a:gd name="T10" fmla="*/ 11 w 52"/>
                  <a:gd name="T11" fmla="*/ 46 h 52"/>
                  <a:gd name="T12" fmla="*/ 46 w 52"/>
                  <a:gd name="T13" fmla="*/ 11 h 52"/>
                  <a:gd name="T14" fmla="*/ 52 w 52"/>
                  <a:gd name="T15" fmla="*/ 6 h 52"/>
                  <a:gd name="T16" fmla="*/ 46 w 52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52">
                    <a:moveTo>
                      <a:pt x="46" y="0"/>
                    </a:moveTo>
                    <a:cubicBezTo>
                      <a:pt x="20" y="0"/>
                      <a:pt x="0" y="20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9"/>
                      <a:pt x="2" y="52"/>
                      <a:pt x="6" y="52"/>
                    </a:cubicBezTo>
                    <a:cubicBezTo>
                      <a:pt x="9" y="52"/>
                      <a:pt x="11" y="49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27"/>
                      <a:pt x="27" y="11"/>
                      <a:pt x="46" y="11"/>
                    </a:cubicBezTo>
                    <a:cubicBezTo>
                      <a:pt x="49" y="11"/>
                      <a:pt x="52" y="9"/>
                      <a:pt x="52" y="6"/>
                    </a:cubicBezTo>
                    <a:cubicBezTo>
                      <a:pt x="52" y="2"/>
                      <a:pt x="49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68" name="Freeform 12">
                <a:extLst>
                  <a:ext uri="{FF2B5EF4-FFF2-40B4-BE49-F238E27FC236}">
                    <a16:creationId xmlns="" xmlns:a16="http://schemas.microsoft.com/office/drawing/2014/main" id="{7CB014F1-73E3-4098-8EFB-887357744A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28713" y="2805113"/>
                <a:ext cx="1381125" cy="1166812"/>
              </a:xfrm>
              <a:custGeom>
                <a:avLst/>
                <a:gdLst>
                  <a:gd name="T0" fmla="*/ 339 w 368"/>
                  <a:gd name="T1" fmla="*/ 70 h 311"/>
                  <a:gd name="T2" fmla="*/ 289 w 368"/>
                  <a:gd name="T3" fmla="*/ 61 h 311"/>
                  <a:gd name="T4" fmla="*/ 273 w 368"/>
                  <a:gd name="T5" fmla="*/ 22 h 311"/>
                  <a:gd name="T6" fmla="*/ 241 w 368"/>
                  <a:gd name="T7" fmla="*/ 0 h 311"/>
                  <a:gd name="T8" fmla="*/ 126 w 368"/>
                  <a:gd name="T9" fmla="*/ 0 h 311"/>
                  <a:gd name="T10" fmla="*/ 94 w 368"/>
                  <a:gd name="T11" fmla="*/ 22 h 311"/>
                  <a:gd name="T12" fmla="*/ 78 w 368"/>
                  <a:gd name="T13" fmla="*/ 61 h 311"/>
                  <a:gd name="T14" fmla="*/ 29 w 368"/>
                  <a:gd name="T15" fmla="*/ 70 h 311"/>
                  <a:gd name="T16" fmla="*/ 0 w 368"/>
                  <a:gd name="T17" fmla="*/ 104 h 311"/>
                  <a:gd name="T18" fmla="*/ 0 w 368"/>
                  <a:gd name="T19" fmla="*/ 277 h 311"/>
                  <a:gd name="T20" fmla="*/ 34 w 368"/>
                  <a:gd name="T21" fmla="*/ 311 h 311"/>
                  <a:gd name="T22" fmla="*/ 333 w 368"/>
                  <a:gd name="T23" fmla="*/ 311 h 311"/>
                  <a:gd name="T24" fmla="*/ 368 w 368"/>
                  <a:gd name="T25" fmla="*/ 277 h 311"/>
                  <a:gd name="T26" fmla="*/ 368 w 368"/>
                  <a:gd name="T27" fmla="*/ 104 h 311"/>
                  <a:gd name="T28" fmla="*/ 339 w 368"/>
                  <a:gd name="T29" fmla="*/ 70 h 311"/>
                  <a:gd name="T30" fmla="*/ 345 w 368"/>
                  <a:gd name="T31" fmla="*/ 277 h 311"/>
                  <a:gd name="T32" fmla="*/ 333 w 368"/>
                  <a:gd name="T33" fmla="*/ 288 h 311"/>
                  <a:gd name="T34" fmla="*/ 34 w 368"/>
                  <a:gd name="T35" fmla="*/ 288 h 311"/>
                  <a:gd name="T36" fmla="*/ 23 w 368"/>
                  <a:gd name="T37" fmla="*/ 277 h 311"/>
                  <a:gd name="T38" fmla="*/ 23 w 368"/>
                  <a:gd name="T39" fmla="*/ 104 h 311"/>
                  <a:gd name="T40" fmla="*/ 32 w 368"/>
                  <a:gd name="T41" fmla="*/ 92 h 311"/>
                  <a:gd name="T42" fmla="*/ 95 w 368"/>
                  <a:gd name="T43" fmla="*/ 82 h 311"/>
                  <a:gd name="T44" fmla="*/ 116 w 368"/>
                  <a:gd name="T45" fmla="*/ 31 h 311"/>
                  <a:gd name="T46" fmla="*/ 126 w 368"/>
                  <a:gd name="T47" fmla="*/ 23 h 311"/>
                  <a:gd name="T48" fmla="*/ 241 w 368"/>
                  <a:gd name="T49" fmla="*/ 23 h 311"/>
                  <a:gd name="T50" fmla="*/ 252 w 368"/>
                  <a:gd name="T51" fmla="*/ 31 h 311"/>
                  <a:gd name="T52" fmla="*/ 273 w 368"/>
                  <a:gd name="T53" fmla="*/ 82 h 311"/>
                  <a:gd name="T54" fmla="*/ 335 w 368"/>
                  <a:gd name="T55" fmla="*/ 92 h 311"/>
                  <a:gd name="T56" fmla="*/ 345 w 368"/>
                  <a:gd name="T57" fmla="*/ 104 h 311"/>
                  <a:gd name="T58" fmla="*/ 345 w 368"/>
                  <a:gd name="T59" fmla="*/ 27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8" h="311">
                    <a:moveTo>
                      <a:pt x="339" y="70"/>
                    </a:moveTo>
                    <a:cubicBezTo>
                      <a:pt x="289" y="61"/>
                      <a:pt x="289" y="61"/>
                      <a:pt x="289" y="61"/>
                    </a:cubicBezTo>
                    <a:cubicBezTo>
                      <a:pt x="273" y="22"/>
                      <a:pt x="273" y="22"/>
                      <a:pt x="273" y="22"/>
                    </a:cubicBezTo>
                    <a:cubicBezTo>
                      <a:pt x="268" y="9"/>
                      <a:pt x="256" y="0"/>
                      <a:pt x="241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12" y="0"/>
                      <a:pt x="99" y="9"/>
                      <a:pt x="94" y="22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12" y="73"/>
                      <a:pt x="0" y="87"/>
                      <a:pt x="0" y="104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0" y="296"/>
                      <a:pt x="15" y="311"/>
                      <a:pt x="34" y="311"/>
                    </a:cubicBezTo>
                    <a:cubicBezTo>
                      <a:pt x="333" y="311"/>
                      <a:pt x="333" y="311"/>
                      <a:pt x="333" y="311"/>
                    </a:cubicBezTo>
                    <a:cubicBezTo>
                      <a:pt x="353" y="311"/>
                      <a:pt x="368" y="296"/>
                      <a:pt x="368" y="277"/>
                    </a:cubicBezTo>
                    <a:cubicBezTo>
                      <a:pt x="368" y="104"/>
                      <a:pt x="368" y="104"/>
                      <a:pt x="368" y="104"/>
                    </a:cubicBezTo>
                    <a:cubicBezTo>
                      <a:pt x="368" y="87"/>
                      <a:pt x="356" y="73"/>
                      <a:pt x="339" y="70"/>
                    </a:cubicBezTo>
                    <a:close/>
                    <a:moveTo>
                      <a:pt x="345" y="277"/>
                    </a:moveTo>
                    <a:cubicBezTo>
                      <a:pt x="345" y="283"/>
                      <a:pt x="340" y="288"/>
                      <a:pt x="333" y="288"/>
                    </a:cubicBezTo>
                    <a:cubicBezTo>
                      <a:pt x="34" y="288"/>
                      <a:pt x="34" y="288"/>
                      <a:pt x="34" y="288"/>
                    </a:cubicBezTo>
                    <a:cubicBezTo>
                      <a:pt x="28" y="288"/>
                      <a:pt x="23" y="283"/>
                      <a:pt x="23" y="277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3" y="98"/>
                      <a:pt x="27" y="93"/>
                      <a:pt x="32" y="92"/>
                    </a:cubicBezTo>
                    <a:cubicBezTo>
                      <a:pt x="95" y="82"/>
                      <a:pt x="95" y="82"/>
                      <a:pt x="95" y="82"/>
                    </a:cubicBezTo>
                    <a:cubicBezTo>
                      <a:pt x="116" y="31"/>
                      <a:pt x="116" y="31"/>
                      <a:pt x="116" y="31"/>
                    </a:cubicBezTo>
                    <a:cubicBezTo>
                      <a:pt x="117" y="26"/>
                      <a:pt x="122" y="23"/>
                      <a:pt x="126" y="23"/>
                    </a:cubicBezTo>
                    <a:cubicBezTo>
                      <a:pt x="241" y="23"/>
                      <a:pt x="241" y="23"/>
                      <a:pt x="241" y="23"/>
                    </a:cubicBezTo>
                    <a:cubicBezTo>
                      <a:pt x="246" y="23"/>
                      <a:pt x="250" y="26"/>
                      <a:pt x="252" y="31"/>
                    </a:cubicBezTo>
                    <a:cubicBezTo>
                      <a:pt x="273" y="82"/>
                      <a:pt x="273" y="82"/>
                      <a:pt x="273" y="82"/>
                    </a:cubicBezTo>
                    <a:cubicBezTo>
                      <a:pt x="335" y="92"/>
                      <a:pt x="335" y="92"/>
                      <a:pt x="335" y="92"/>
                    </a:cubicBezTo>
                    <a:cubicBezTo>
                      <a:pt x="341" y="93"/>
                      <a:pt x="345" y="98"/>
                      <a:pt x="345" y="104"/>
                    </a:cubicBezTo>
                    <a:lnTo>
                      <a:pt x="345" y="2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</p:grpSp>
        <p:grpSp>
          <p:nvGrpSpPr>
            <p:cNvPr id="69" name="Group 126">
              <a:extLst>
                <a:ext uri="{FF2B5EF4-FFF2-40B4-BE49-F238E27FC236}">
                  <a16:creationId xmlns="" xmlns:a16="http://schemas.microsoft.com/office/drawing/2014/main" id="{2C86ACF6-5344-4BB8-B512-051D2D172824}"/>
                </a:ext>
              </a:extLst>
            </p:cNvPr>
            <p:cNvGrpSpPr/>
            <p:nvPr/>
          </p:nvGrpSpPr>
          <p:grpSpPr>
            <a:xfrm>
              <a:off x="3462153" y="3547177"/>
              <a:ext cx="481059" cy="414273"/>
              <a:chOff x="2727325" y="-39687"/>
              <a:chExt cx="1463675" cy="1260475"/>
            </a:xfrm>
            <a:solidFill>
              <a:schemeClr val="bg1"/>
            </a:solidFill>
          </p:grpSpPr>
          <p:sp>
            <p:nvSpPr>
              <p:cNvPr id="70" name="Freeform 20">
                <a:extLst>
                  <a:ext uri="{FF2B5EF4-FFF2-40B4-BE49-F238E27FC236}">
                    <a16:creationId xmlns="" xmlns:a16="http://schemas.microsoft.com/office/drawing/2014/main" id="{4B356B8E-9220-451A-87C4-E9DE6078C3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27325" y="-39687"/>
                <a:ext cx="1463675" cy="1260475"/>
              </a:xfrm>
              <a:custGeom>
                <a:avLst/>
                <a:gdLst>
                  <a:gd name="T0" fmla="*/ 347 w 390"/>
                  <a:gd name="T1" fmla="*/ 42 h 336"/>
                  <a:gd name="T2" fmla="*/ 195 w 390"/>
                  <a:gd name="T3" fmla="*/ 38 h 336"/>
                  <a:gd name="T4" fmla="*/ 43 w 390"/>
                  <a:gd name="T5" fmla="*/ 42 h 336"/>
                  <a:gd name="T6" fmla="*/ 43 w 390"/>
                  <a:gd name="T7" fmla="*/ 196 h 336"/>
                  <a:gd name="T8" fmla="*/ 170 w 390"/>
                  <a:gd name="T9" fmla="*/ 322 h 336"/>
                  <a:gd name="T10" fmla="*/ 220 w 390"/>
                  <a:gd name="T11" fmla="*/ 322 h 336"/>
                  <a:gd name="T12" fmla="*/ 347 w 390"/>
                  <a:gd name="T13" fmla="*/ 196 h 336"/>
                  <a:gd name="T14" fmla="*/ 347 w 390"/>
                  <a:gd name="T15" fmla="*/ 42 h 336"/>
                  <a:gd name="T16" fmla="*/ 330 w 390"/>
                  <a:gd name="T17" fmla="*/ 180 h 336"/>
                  <a:gd name="T18" fmla="*/ 203 w 390"/>
                  <a:gd name="T19" fmla="*/ 306 h 336"/>
                  <a:gd name="T20" fmla="*/ 187 w 390"/>
                  <a:gd name="T21" fmla="*/ 306 h 336"/>
                  <a:gd name="T22" fmla="*/ 59 w 390"/>
                  <a:gd name="T23" fmla="*/ 180 h 336"/>
                  <a:gd name="T24" fmla="*/ 59 w 390"/>
                  <a:gd name="T25" fmla="*/ 58 h 336"/>
                  <a:gd name="T26" fmla="*/ 179 w 390"/>
                  <a:gd name="T27" fmla="*/ 55 h 336"/>
                  <a:gd name="T28" fmla="*/ 195 w 390"/>
                  <a:gd name="T29" fmla="*/ 70 h 336"/>
                  <a:gd name="T30" fmla="*/ 210 w 390"/>
                  <a:gd name="T31" fmla="*/ 55 h 336"/>
                  <a:gd name="T32" fmla="*/ 330 w 390"/>
                  <a:gd name="T33" fmla="*/ 58 h 336"/>
                  <a:gd name="T34" fmla="*/ 330 w 390"/>
                  <a:gd name="T35" fmla="*/ 18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0" h="336">
                    <a:moveTo>
                      <a:pt x="347" y="42"/>
                    </a:moveTo>
                    <a:cubicBezTo>
                      <a:pt x="305" y="0"/>
                      <a:pt x="238" y="0"/>
                      <a:pt x="195" y="38"/>
                    </a:cubicBezTo>
                    <a:cubicBezTo>
                      <a:pt x="152" y="0"/>
                      <a:pt x="85" y="0"/>
                      <a:pt x="43" y="42"/>
                    </a:cubicBezTo>
                    <a:cubicBezTo>
                      <a:pt x="0" y="84"/>
                      <a:pt x="0" y="154"/>
                      <a:pt x="43" y="196"/>
                    </a:cubicBezTo>
                    <a:cubicBezTo>
                      <a:pt x="55" y="208"/>
                      <a:pt x="170" y="322"/>
                      <a:pt x="170" y="322"/>
                    </a:cubicBezTo>
                    <a:cubicBezTo>
                      <a:pt x="184" y="336"/>
                      <a:pt x="206" y="336"/>
                      <a:pt x="220" y="322"/>
                    </a:cubicBezTo>
                    <a:cubicBezTo>
                      <a:pt x="220" y="322"/>
                      <a:pt x="345" y="198"/>
                      <a:pt x="347" y="196"/>
                    </a:cubicBezTo>
                    <a:cubicBezTo>
                      <a:pt x="390" y="154"/>
                      <a:pt x="390" y="84"/>
                      <a:pt x="347" y="42"/>
                    </a:cubicBezTo>
                    <a:close/>
                    <a:moveTo>
                      <a:pt x="330" y="180"/>
                    </a:moveTo>
                    <a:cubicBezTo>
                      <a:pt x="203" y="306"/>
                      <a:pt x="203" y="306"/>
                      <a:pt x="203" y="306"/>
                    </a:cubicBezTo>
                    <a:cubicBezTo>
                      <a:pt x="199" y="310"/>
                      <a:pt x="191" y="310"/>
                      <a:pt x="187" y="306"/>
                    </a:cubicBezTo>
                    <a:cubicBezTo>
                      <a:pt x="59" y="180"/>
                      <a:pt x="59" y="180"/>
                      <a:pt x="59" y="180"/>
                    </a:cubicBezTo>
                    <a:cubicBezTo>
                      <a:pt x="25" y="146"/>
                      <a:pt x="25" y="92"/>
                      <a:pt x="59" y="58"/>
                    </a:cubicBezTo>
                    <a:cubicBezTo>
                      <a:pt x="92" y="26"/>
                      <a:pt x="145" y="25"/>
                      <a:pt x="179" y="55"/>
                    </a:cubicBezTo>
                    <a:cubicBezTo>
                      <a:pt x="195" y="70"/>
                      <a:pt x="195" y="70"/>
                      <a:pt x="195" y="70"/>
                    </a:cubicBezTo>
                    <a:cubicBezTo>
                      <a:pt x="210" y="55"/>
                      <a:pt x="210" y="55"/>
                      <a:pt x="210" y="55"/>
                    </a:cubicBezTo>
                    <a:cubicBezTo>
                      <a:pt x="245" y="25"/>
                      <a:pt x="298" y="26"/>
                      <a:pt x="330" y="58"/>
                    </a:cubicBezTo>
                    <a:cubicBezTo>
                      <a:pt x="364" y="92"/>
                      <a:pt x="364" y="146"/>
                      <a:pt x="330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  <p:sp>
            <p:nvSpPr>
              <p:cNvPr id="71" name="Freeform 21">
                <a:extLst>
                  <a:ext uri="{FF2B5EF4-FFF2-40B4-BE49-F238E27FC236}">
                    <a16:creationId xmlns="" xmlns:a16="http://schemas.microsoft.com/office/drawing/2014/main" id="{B4A15592-17DD-4D82-B441-C71572939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913" y="215900"/>
                <a:ext cx="206375" cy="201612"/>
              </a:xfrm>
              <a:custGeom>
                <a:avLst/>
                <a:gdLst>
                  <a:gd name="T0" fmla="*/ 49 w 55"/>
                  <a:gd name="T1" fmla="*/ 0 h 54"/>
                  <a:gd name="T2" fmla="*/ 49 w 55"/>
                  <a:gd name="T3" fmla="*/ 0 h 54"/>
                  <a:gd name="T4" fmla="*/ 0 w 55"/>
                  <a:gd name="T5" fmla="*/ 48 h 54"/>
                  <a:gd name="T6" fmla="*/ 0 w 55"/>
                  <a:gd name="T7" fmla="*/ 48 h 54"/>
                  <a:gd name="T8" fmla="*/ 6 w 55"/>
                  <a:gd name="T9" fmla="*/ 54 h 54"/>
                  <a:gd name="T10" fmla="*/ 12 w 55"/>
                  <a:gd name="T11" fmla="*/ 48 h 54"/>
                  <a:gd name="T12" fmla="*/ 12 w 55"/>
                  <a:gd name="T13" fmla="*/ 48 h 54"/>
                  <a:gd name="T14" fmla="*/ 49 w 55"/>
                  <a:gd name="T15" fmla="*/ 11 h 54"/>
                  <a:gd name="T16" fmla="*/ 49 w 55"/>
                  <a:gd name="T17" fmla="*/ 11 h 54"/>
                  <a:gd name="T18" fmla="*/ 55 w 55"/>
                  <a:gd name="T19" fmla="*/ 5 h 54"/>
                  <a:gd name="T20" fmla="*/ 49 w 55"/>
                  <a:gd name="T2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54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22" y="0"/>
                      <a:pt x="0" y="2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2"/>
                      <a:pt x="3" y="54"/>
                      <a:pt x="6" y="54"/>
                    </a:cubicBezTo>
                    <a:cubicBezTo>
                      <a:pt x="9" y="54"/>
                      <a:pt x="12" y="52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28"/>
                      <a:pt x="2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2" y="11"/>
                      <a:pt x="55" y="8"/>
                      <a:pt x="55" y="5"/>
                    </a:cubicBezTo>
                    <a:cubicBezTo>
                      <a:pt x="55" y="2"/>
                      <a:pt x="52" y="0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00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9A104A1D-FADE-4F9E-9707-0A712D1A9011}"/>
                </a:ext>
              </a:extLst>
            </p:cNvPr>
            <p:cNvSpPr txBox="1"/>
            <p:nvPr/>
          </p:nvSpPr>
          <p:spPr>
            <a:xfrm>
              <a:off x="2433950" y="2664668"/>
              <a:ext cx="2537465" cy="589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Проведение аудитов (технические, экологические, финансовые и другие)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0E39E974-EC54-449F-911C-018F965A1723}"/>
                </a:ext>
              </a:extLst>
            </p:cNvPr>
            <p:cNvSpPr txBox="1"/>
            <p:nvPr/>
          </p:nvSpPr>
          <p:spPr>
            <a:xfrm>
              <a:off x="4836323" y="2590817"/>
              <a:ext cx="2185913" cy="750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Инженерно-консультационные и расчетно-аналитические услуги 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C017D147-C687-4E2B-8F55-00DB1621F3A5}"/>
                </a:ext>
              </a:extLst>
            </p:cNvPr>
            <p:cNvSpPr txBox="1"/>
            <p:nvPr/>
          </p:nvSpPr>
          <p:spPr>
            <a:xfrm>
              <a:off x="494851" y="4041684"/>
              <a:ext cx="2061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Маркетинговые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услуги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0282A73A-96F2-45F4-BB81-F3CB4B59F369}"/>
                </a:ext>
              </a:extLst>
            </p:cNvPr>
            <p:cNvSpPr txBox="1"/>
            <p:nvPr/>
          </p:nvSpPr>
          <p:spPr>
            <a:xfrm>
              <a:off x="2662886" y="4038296"/>
              <a:ext cx="206125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Сертификация и патентование 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="" xmlns:a16="http://schemas.microsoft.com/office/drawing/2014/main" id="{BD0DB44E-5831-45DF-BDC1-C25C50FD55E6}"/>
                </a:ext>
              </a:extLst>
            </p:cNvPr>
            <p:cNvSpPr txBox="1"/>
            <p:nvPr/>
          </p:nvSpPr>
          <p:spPr>
            <a:xfrm>
              <a:off x="4849059" y="4037184"/>
              <a:ext cx="2061255" cy="428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Создание конструкторской документации</a:t>
              </a:r>
            </a:p>
          </p:txBody>
        </p:sp>
      </p:grp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D92DA573-6AD9-4C84-8A87-C0419E1F8646}"/>
              </a:ext>
            </a:extLst>
          </p:cNvPr>
          <p:cNvSpPr/>
          <p:nvPr/>
        </p:nvSpPr>
        <p:spPr>
          <a:xfrm>
            <a:off x="392648" y="1779662"/>
            <a:ext cx="4936163" cy="661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Услуги предоставляются на условиях софинансирования:</a:t>
            </a:r>
          </a:p>
          <a:p>
            <a:pPr marL="171450" indent="-171450">
              <a:spcBef>
                <a:spcPts val="600"/>
              </a:spcBef>
              <a:buFont typeface="Golos Text" panose="020B0503020202020204" pitchFamily="34" charset="0"/>
              <a:buChar char="‑"/>
            </a:pP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5%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стоимости услуги оплачивает Заявитель</a:t>
            </a:r>
          </a:p>
          <a:p>
            <a:pPr marL="171450" indent="-171450">
              <a:buFont typeface="Golos Text" panose="020B0503020202020204" pitchFamily="34" charset="0"/>
              <a:buChar char="‑"/>
            </a:pPr>
            <a:r>
              <a:rPr lang="ru-RU" sz="1000" b="1" dirty="0">
                <a:solidFill>
                  <a:srgbClr val="00206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95%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стоимости услуги оплачивает Региональный центр инжиниринга</a:t>
            </a:r>
          </a:p>
        </p:txBody>
      </p:sp>
      <p:sp>
        <p:nvSpPr>
          <p:cNvPr id="198" name="Freeform 7">
            <a:extLst>
              <a:ext uri="{FF2B5EF4-FFF2-40B4-BE49-F238E27FC236}">
                <a16:creationId xmlns="" xmlns:a16="http://schemas.microsoft.com/office/drawing/2014/main" id="{B26AE24D-23BA-4809-8289-7EA684021570}"/>
              </a:ext>
            </a:extLst>
          </p:cNvPr>
          <p:cNvSpPr>
            <a:spLocks/>
          </p:cNvSpPr>
          <p:nvPr/>
        </p:nvSpPr>
        <p:spPr bwMode="auto">
          <a:xfrm>
            <a:off x="6112448" y="2219264"/>
            <a:ext cx="1589818" cy="2484944"/>
          </a:xfrm>
          <a:custGeom>
            <a:avLst/>
            <a:gdLst>
              <a:gd name="T0" fmla="*/ 360 w 712"/>
              <a:gd name="T1" fmla="*/ 0 h 1112"/>
              <a:gd name="T2" fmla="*/ 438 w 712"/>
              <a:gd name="T3" fmla="*/ 69 h 1112"/>
              <a:gd name="T4" fmla="*/ 417 w 712"/>
              <a:gd name="T5" fmla="*/ 133 h 1112"/>
              <a:gd name="T6" fmla="*/ 416 w 712"/>
              <a:gd name="T7" fmla="*/ 177 h 1112"/>
              <a:gd name="T8" fmla="*/ 457 w 712"/>
              <a:gd name="T9" fmla="*/ 200 h 1112"/>
              <a:gd name="T10" fmla="*/ 457 w 712"/>
              <a:gd name="T11" fmla="*/ 200 h 1112"/>
              <a:gd name="T12" fmla="*/ 464 w 712"/>
              <a:gd name="T13" fmla="*/ 200 h 1112"/>
              <a:gd name="T14" fmla="*/ 712 w 712"/>
              <a:gd name="T15" fmla="*/ 200 h 1112"/>
              <a:gd name="T16" fmla="*/ 712 w 712"/>
              <a:gd name="T17" fmla="*/ 225 h 1112"/>
              <a:gd name="T18" fmla="*/ 712 w 712"/>
              <a:gd name="T19" fmla="*/ 237 h 1112"/>
              <a:gd name="T20" fmla="*/ 712 w 712"/>
              <a:gd name="T21" fmla="*/ 410 h 1112"/>
              <a:gd name="T22" fmla="*/ 712 w 712"/>
              <a:gd name="T23" fmla="*/ 460 h 1112"/>
              <a:gd name="T24" fmla="*/ 712 w 712"/>
              <a:gd name="T25" fmla="*/ 466 h 1112"/>
              <a:gd name="T26" fmla="*/ 712 w 712"/>
              <a:gd name="T27" fmla="*/ 469 h 1112"/>
              <a:gd name="T28" fmla="*/ 712 w 712"/>
              <a:gd name="T29" fmla="*/ 469 h 1112"/>
              <a:gd name="T30" fmla="*/ 712 w 712"/>
              <a:gd name="T31" fmla="*/ 477 h 1112"/>
              <a:gd name="T32" fmla="*/ 712 w 712"/>
              <a:gd name="T33" fmla="*/ 669 h 1112"/>
              <a:gd name="T34" fmla="*/ 712 w 712"/>
              <a:gd name="T35" fmla="*/ 762 h 1112"/>
              <a:gd name="T36" fmla="*/ 712 w 712"/>
              <a:gd name="T37" fmla="*/ 912 h 1112"/>
              <a:gd name="T38" fmla="*/ 463 w 712"/>
              <a:gd name="T39" fmla="*/ 912 h 1112"/>
              <a:gd name="T40" fmla="*/ 457 w 712"/>
              <a:gd name="T41" fmla="*/ 912 h 1112"/>
              <a:gd name="T42" fmla="*/ 457 w 712"/>
              <a:gd name="T43" fmla="*/ 912 h 1112"/>
              <a:gd name="T44" fmla="*/ 416 w 712"/>
              <a:gd name="T45" fmla="*/ 935 h 1112"/>
              <a:gd name="T46" fmla="*/ 417 w 712"/>
              <a:gd name="T47" fmla="*/ 979 h 1112"/>
              <a:gd name="T48" fmla="*/ 438 w 712"/>
              <a:gd name="T49" fmla="*/ 1043 h 1112"/>
              <a:gd name="T50" fmla="*/ 359 w 712"/>
              <a:gd name="T51" fmla="*/ 1112 h 1112"/>
              <a:gd name="T52" fmla="*/ 281 w 712"/>
              <a:gd name="T53" fmla="*/ 1043 h 1112"/>
              <a:gd name="T54" fmla="*/ 302 w 712"/>
              <a:gd name="T55" fmla="*/ 979 h 1112"/>
              <a:gd name="T56" fmla="*/ 303 w 712"/>
              <a:gd name="T57" fmla="*/ 935 h 1112"/>
              <a:gd name="T58" fmla="*/ 260 w 712"/>
              <a:gd name="T59" fmla="*/ 912 h 1112"/>
              <a:gd name="T60" fmla="*/ 255 w 712"/>
              <a:gd name="T61" fmla="*/ 912 h 1112"/>
              <a:gd name="T62" fmla="*/ 0 w 712"/>
              <a:gd name="T63" fmla="*/ 912 h 1112"/>
              <a:gd name="T64" fmla="*/ 0 w 712"/>
              <a:gd name="T65" fmla="*/ 879 h 1112"/>
              <a:gd name="T66" fmla="*/ 0 w 712"/>
              <a:gd name="T67" fmla="*/ 745 h 1112"/>
              <a:gd name="T68" fmla="*/ 0 w 712"/>
              <a:gd name="T69" fmla="*/ 670 h 1112"/>
              <a:gd name="T70" fmla="*/ 0 w 712"/>
              <a:gd name="T71" fmla="*/ 666 h 1112"/>
              <a:gd name="T72" fmla="*/ 0 w 712"/>
              <a:gd name="T73" fmla="*/ 666 h 1112"/>
              <a:gd name="T74" fmla="*/ 21 w 712"/>
              <a:gd name="T75" fmla="*/ 639 h 1112"/>
              <a:gd name="T76" fmla="*/ 35 w 712"/>
              <a:gd name="T77" fmla="*/ 643 h 1112"/>
              <a:gd name="T78" fmla="*/ 109 w 712"/>
              <a:gd name="T79" fmla="*/ 666 h 1112"/>
              <a:gd name="T80" fmla="*/ 200 w 712"/>
              <a:gd name="T81" fmla="*/ 565 h 1112"/>
              <a:gd name="T82" fmla="*/ 109 w 712"/>
              <a:gd name="T83" fmla="*/ 464 h 1112"/>
              <a:gd name="T84" fmla="*/ 35 w 712"/>
              <a:gd name="T85" fmla="*/ 488 h 1112"/>
              <a:gd name="T86" fmla="*/ 21 w 712"/>
              <a:gd name="T87" fmla="*/ 491 h 1112"/>
              <a:gd name="T88" fmla="*/ 0 w 712"/>
              <a:gd name="T89" fmla="*/ 465 h 1112"/>
              <a:gd name="T90" fmla="*/ 0 w 712"/>
              <a:gd name="T91" fmla="*/ 420 h 1112"/>
              <a:gd name="T92" fmla="*/ 0 w 712"/>
              <a:gd name="T93" fmla="*/ 362 h 1112"/>
              <a:gd name="T94" fmla="*/ 0 w 712"/>
              <a:gd name="T95" fmla="*/ 350 h 1112"/>
              <a:gd name="T96" fmla="*/ 0 w 712"/>
              <a:gd name="T97" fmla="*/ 244 h 1112"/>
              <a:gd name="T98" fmla="*/ 1 w 712"/>
              <a:gd name="T99" fmla="*/ 200 h 1112"/>
              <a:gd name="T100" fmla="*/ 255 w 712"/>
              <a:gd name="T101" fmla="*/ 200 h 1112"/>
              <a:gd name="T102" fmla="*/ 260 w 712"/>
              <a:gd name="T103" fmla="*/ 200 h 1112"/>
              <a:gd name="T104" fmla="*/ 303 w 712"/>
              <a:gd name="T105" fmla="*/ 177 h 1112"/>
              <a:gd name="T106" fmla="*/ 302 w 712"/>
              <a:gd name="T107" fmla="*/ 133 h 1112"/>
              <a:gd name="T108" fmla="*/ 281 w 712"/>
              <a:gd name="T109" fmla="*/ 69 h 1112"/>
              <a:gd name="T110" fmla="*/ 360 w 712"/>
              <a:gd name="T111" fmla="*/ 0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12" h="1112">
                <a:moveTo>
                  <a:pt x="360" y="0"/>
                </a:moveTo>
                <a:cubicBezTo>
                  <a:pt x="403" y="0"/>
                  <a:pt x="438" y="31"/>
                  <a:pt x="438" y="69"/>
                </a:cubicBezTo>
                <a:cubicBezTo>
                  <a:pt x="438" y="85"/>
                  <a:pt x="423" y="121"/>
                  <a:pt x="417" y="133"/>
                </a:cubicBezTo>
                <a:cubicBezTo>
                  <a:pt x="409" y="148"/>
                  <a:pt x="409" y="164"/>
                  <a:pt x="416" y="177"/>
                </a:cubicBezTo>
                <a:cubicBezTo>
                  <a:pt x="424" y="190"/>
                  <a:pt x="438" y="198"/>
                  <a:pt x="457" y="200"/>
                </a:cubicBezTo>
                <a:cubicBezTo>
                  <a:pt x="457" y="200"/>
                  <a:pt x="457" y="200"/>
                  <a:pt x="457" y="200"/>
                </a:cubicBezTo>
                <a:cubicBezTo>
                  <a:pt x="458" y="200"/>
                  <a:pt x="460" y="200"/>
                  <a:pt x="464" y="200"/>
                </a:cubicBezTo>
                <a:cubicBezTo>
                  <a:pt x="712" y="200"/>
                  <a:pt x="712" y="200"/>
                  <a:pt x="712" y="200"/>
                </a:cubicBezTo>
                <a:cubicBezTo>
                  <a:pt x="712" y="225"/>
                  <a:pt x="712" y="225"/>
                  <a:pt x="712" y="225"/>
                </a:cubicBezTo>
                <a:cubicBezTo>
                  <a:pt x="712" y="237"/>
                  <a:pt x="712" y="237"/>
                  <a:pt x="712" y="237"/>
                </a:cubicBezTo>
                <a:cubicBezTo>
                  <a:pt x="712" y="410"/>
                  <a:pt x="712" y="410"/>
                  <a:pt x="712" y="410"/>
                </a:cubicBezTo>
                <a:cubicBezTo>
                  <a:pt x="712" y="460"/>
                  <a:pt x="712" y="460"/>
                  <a:pt x="712" y="460"/>
                </a:cubicBezTo>
                <a:cubicBezTo>
                  <a:pt x="712" y="466"/>
                  <a:pt x="712" y="466"/>
                  <a:pt x="712" y="466"/>
                </a:cubicBezTo>
                <a:cubicBezTo>
                  <a:pt x="712" y="466"/>
                  <a:pt x="712" y="468"/>
                  <a:pt x="712" y="469"/>
                </a:cubicBezTo>
                <a:cubicBezTo>
                  <a:pt x="712" y="469"/>
                  <a:pt x="712" y="469"/>
                  <a:pt x="712" y="469"/>
                </a:cubicBezTo>
                <a:cubicBezTo>
                  <a:pt x="712" y="471"/>
                  <a:pt x="712" y="474"/>
                  <a:pt x="712" y="477"/>
                </a:cubicBezTo>
                <a:cubicBezTo>
                  <a:pt x="712" y="477"/>
                  <a:pt x="712" y="668"/>
                  <a:pt x="712" y="669"/>
                </a:cubicBezTo>
                <a:cubicBezTo>
                  <a:pt x="712" y="762"/>
                  <a:pt x="712" y="762"/>
                  <a:pt x="712" y="762"/>
                </a:cubicBezTo>
                <a:cubicBezTo>
                  <a:pt x="712" y="912"/>
                  <a:pt x="712" y="912"/>
                  <a:pt x="712" y="912"/>
                </a:cubicBezTo>
                <a:cubicBezTo>
                  <a:pt x="463" y="912"/>
                  <a:pt x="463" y="912"/>
                  <a:pt x="463" y="912"/>
                </a:cubicBezTo>
                <a:cubicBezTo>
                  <a:pt x="460" y="912"/>
                  <a:pt x="458" y="912"/>
                  <a:pt x="457" y="912"/>
                </a:cubicBezTo>
                <a:cubicBezTo>
                  <a:pt x="457" y="912"/>
                  <a:pt x="457" y="912"/>
                  <a:pt x="457" y="912"/>
                </a:cubicBezTo>
                <a:cubicBezTo>
                  <a:pt x="438" y="914"/>
                  <a:pt x="424" y="922"/>
                  <a:pt x="416" y="935"/>
                </a:cubicBezTo>
                <a:cubicBezTo>
                  <a:pt x="409" y="948"/>
                  <a:pt x="409" y="963"/>
                  <a:pt x="417" y="979"/>
                </a:cubicBezTo>
                <a:cubicBezTo>
                  <a:pt x="422" y="991"/>
                  <a:pt x="438" y="1026"/>
                  <a:pt x="438" y="1043"/>
                </a:cubicBezTo>
                <a:cubicBezTo>
                  <a:pt x="438" y="1081"/>
                  <a:pt x="403" y="1112"/>
                  <a:pt x="359" y="1112"/>
                </a:cubicBezTo>
                <a:cubicBezTo>
                  <a:pt x="316" y="1112"/>
                  <a:pt x="281" y="1081"/>
                  <a:pt x="281" y="1043"/>
                </a:cubicBezTo>
                <a:cubicBezTo>
                  <a:pt x="281" y="1026"/>
                  <a:pt x="296" y="991"/>
                  <a:pt x="302" y="979"/>
                </a:cubicBezTo>
                <a:cubicBezTo>
                  <a:pt x="310" y="963"/>
                  <a:pt x="310" y="948"/>
                  <a:pt x="303" y="935"/>
                </a:cubicBezTo>
                <a:cubicBezTo>
                  <a:pt x="295" y="921"/>
                  <a:pt x="280" y="913"/>
                  <a:pt x="260" y="912"/>
                </a:cubicBezTo>
                <a:cubicBezTo>
                  <a:pt x="255" y="912"/>
                  <a:pt x="255" y="912"/>
                  <a:pt x="255" y="912"/>
                </a:cubicBezTo>
                <a:cubicBezTo>
                  <a:pt x="0" y="912"/>
                  <a:pt x="0" y="912"/>
                  <a:pt x="0" y="912"/>
                </a:cubicBezTo>
                <a:cubicBezTo>
                  <a:pt x="0" y="879"/>
                  <a:pt x="0" y="879"/>
                  <a:pt x="0" y="879"/>
                </a:cubicBezTo>
                <a:cubicBezTo>
                  <a:pt x="0" y="745"/>
                  <a:pt x="0" y="745"/>
                  <a:pt x="0" y="745"/>
                </a:cubicBezTo>
                <a:cubicBezTo>
                  <a:pt x="0" y="670"/>
                  <a:pt x="0" y="670"/>
                  <a:pt x="0" y="670"/>
                </a:cubicBezTo>
                <a:cubicBezTo>
                  <a:pt x="0" y="666"/>
                  <a:pt x="0" y="666"/>
                  <a:pt x="0" y="666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49"/>
                  <a:pt x="9" y="639"/>
                  <a:pt x="21" y="639"/>
                </a:cubicBezTo>
                <a:cubicBezTo>
                  <a:pt x="25" y="639"/>
                  <a:pt x="30" y="640"/>
                  <a:pt x="35" y="643"/>
                </a:cubicBezTo>
                <a:cubicBezTo>
                  <a:pt x="40" y="645"/>
                  <a:pt x="84" y="666"/>
                  <a:pt x="109" y="666"/>
                </a:cubicBezTo>
                <a:cubicBezTo>
                  <a:pt x="159" y="666"/>
                  <a:pt x="200" y="621"/>
                  <a:pt x="200" y="565"/>
                </a:cubicBezTo>
                <a:cubicBezTo>
                  <a:pt x="200" y="509"/>
                  <a:pt x="159" y="464"/>
                  <a:pt x="109" y="464"/>
                </a:cubicBezTo>
                <a:cubicBezTo>
                  <a:pt x="84" y="464"/>
                  <a:pt x="40" y="485"/>
                  <a:pt x="35" y="488"/>
                </a:cubicBezTo>
                <a:cubicBezTo>
                  <a:pt x="30" y="490"/>
                  <a:pt x="25" y="491"/>
                  <a:pt x="21" y="491"/>
                </a:cubicBezTo>
                <a:cubicBezTo>
                  <a:pt x="9" y="491"/>
                  <a:pt x="1" y="481"/>
                  <a:pt x="0" y="465"/>
                </a:cubicBezTo>
                <a:cubicBezTo>
                  <a:pt x="0" y="464"/>
                  <a:pt x="0" y="420"/>
                  <a:pt x="0" y="420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350"/>
                  <a:pt x="0" y="350"/>
                  <a:pt x="0" y="350"/>
                </a:cubicBezTo>
                <a:cubicBezTo>
                  <a:pt x="0" y="244"/>
                  <a:pt x="0" y="244"/>
                  <a:pt x="0" y="244"/>
                </a:cubicBezTo>
                <a:cubicBezTo>
                  <a:pt x="0" y="241"/>
                  <a:pt x="1" y="215"/>
                  <a:pt x="1" y="200"/>
                </a:cubicBezTo>
                <a:cubicBezTo>
                  <a:pt x="255" y="200"/>
                  <a:pt x="255" y="200"/>
                  <a:pt x="255" y="200"/>
                </a:cubicBezTo>
                <a:cubicBezTo>
                  <a:pt x="260" y="200"/>
                  <a:pt x="260" y="200"/>
                  <a:pt x="260" y="200"/>
                </a:cubicBezTo>
                <a:cubicBezTo>
                  <a:pt x="280" y="199"/>
                  <a:pt x="295" y="190"/>
                  <a:pt x="303" y="177"/>
                </a:cubicBezTo>
                <a:cubicBezTo>
                  <a:pt x="310" y="164"/>
                  <a:pt x="310" y="148"/>
                  <a:pt x="302" y="133"/>
                </a:cubicBezTo>
                <a:cubicBezTo>
                  <a:pt x="296" y="121"/>
                  <a:pt x="281" y="85"/>
                  <a:pt x="281" y="69"/>
                </a:cubicBezTo>
                <a:cubicBezTo>
                  <a:pt x="281" y="31"/>
                  <a:pt x="316" y="0"/>
                  <a:pt x="360" y="0"/>
                </a:cubicBezTo>
                <a:close/>
              </a:path>
            </a:pathLst>
          </a:custGeom>
          <a:solidFill>
            <a:srgbClr val="007CCC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95" name="Freeform 6">
            <a:extLst>
              <a:ext uri="{FF2B5EF4-FFF2-40B4-BE49-F238E27FC236}">
                <a16:creationId xmlns="" xmlns:a16="http://schemas.microsoft.com/office/drawing/2014/main" id="{F3775517-086F-4A21-9B9D-2FB632556723}"/>
              </a:ext>
            </a:extLst>
          </p:cNvPr>
          <p:cNvSpPr>
            <a:spLocks/>
          </p:cNvSpPr>
          <p:nvPr/>
        </p:nvSpPr>
        <p:spPr bwMode="auto">
          <a:xfrm>
            <a:off x="6996587" y="2187068"/>
            <a:ext cx="1656492" cy="1289224"/>
          </a:xfrm>
          <a:custGeom>
            <a:avLst/>
            <a:gdLst>
              <a:gd name="T0" fmla="*/ 648 w 892"/>
              <a:gd name="T1" fmla="*/ 695 h 695"/>
              <a:gd name="T2" fmla="*/ 628 w 892"/>
              <a:gd name="T3" fmla="*/ 684 h 695"/>
              <a:gd name="T4" fmla="*/ 629 w 892"/>
              <a:gd name="T5" fmla="*/ 663 h 695"/>
              <a:gd name="T6" fmla="*/ 652 w 892"/>
              <a:gd name="T7" fmla="*/ 590 h 695"/>
              <a:gd name="T8" fmla="*/ 552 w 892"/>
              <a:gd name="T9" fmla="*/ 499 h 695"/>
              <a:gd name="T10" fmla="*/ 451 w 892"/>
              <a:gd name="T11" fmla="*/ 590 h 695"/>
              <a:gd name="T12" fmla="*/ 474 w 892"/>
              <a:gd name="T13" fmla="*/ 663 h 695"/>
              <a:gd name="T14" fmla="*/ 476 w 892"/>
              <a:gd name="T15" fmla="*/ 684 h 695"/>
              <a:gd name="T16" fmla="*/ 457 w 892"/>
              <a:gd name="T17" fmla="*/ 694 h 695"/>
              <a:gd name="T18" fmla="*/ 457 w 892"/>
              <a:gd name="T19" fmla="*/ 694 h 695"/>
              <a:gd name="T20" fmla="*/ 450 w 892"/>
              <a:gd name="T21" fmla="*/ 694 h 695"/>
              <a:gd name="T22" fmla="*/ 243 w 892"/>
              <a:gd name="T23" fmla="*/ 694 h 695"/>
              <a:gd name="T24" fmla="*/ 230 w 892"/>
              <a:gd name="T25" fmla="*/ 694 h 695"/>
              <a:gd name="T26" fmla="*/ 196 w 892"/>
              <a:gd name="T27" fmla="*/ 694 h 695"/>
              <a:gd name="T28" fmla="*/ 196 w 892"/>
              <a:gd name="T29" fmla="*/ 459 h 695"/>
              <a:gd name="T30" fmla="*/ 196 w 892"/>
              <a:gd name="T31" fmla="*/ 453 h 695"/>
              <a:gd name="T32" fmla="*/ 195 w 892"/>
              <a:gd name="T33" fmla="*/ 453 h 695"/>
              <a:gd name="T34" fmla="*/ 196 w 892"/>
              <a:gd name="T35" fmla="*/ 453 h 695"/>
              <a:gd name="T36" fmla="*/ 152 w 892"/>
              <a:gd name="T37" fmla="*/ 405 h 695"/>
              <a:gd name="T38" fmla="*/ 127 w 892"/>
              <a:gd name="T39" fmla="*/ 411 h 695"/>
              <a:gd name="T40" fmla="*/ 65 w 892"/>
              <a:gd name="T41" fmla="*/ 432 h 695"/>
              <a:gd name="T42" fmla="*/ 0 w 892"/>
              <a:gd name="T43" fmla="*/ 357 h 695"/>
              <a:gd name="T44" fmla="*/ 65 w 892"/>
              <a:gd name="T45" fmla="*/ 281 h 695"/>
              <a:gd name="T46" fmla="*/ 127 w 892"/>
              <a:gd name="T47" fmla="*/ 302 h 695"/>
              <a:gd name="T48" fmla="*/ 151 w 892"/>
              <a:gd name="T49" fmla="*/ 308 h 695"/>
              <a:gd name="T50" fmla="*/ 195 w 892"/>
              <a:gd name="T51" fmla="*/ 262 h 695"/>
              <a:gd name="T52" fmla="*/ 184 w 892"/>
              <a:gd name="T53" fmla="*/ 262 h 695"/>
              <a:gd name="T54" fmla="*/ 186 w 892"/>
              <a:gd name="T55" fmla="*/ 262 h 695"/>
              <a:gd name="T56" fmla="*/ 195 w 892"/>
              <a:gd name="T57" fmla="*/ 262 h 695"/>
              <a:gd name="T58" fmla="*/ 195 w 892"/>
              <a:gd name="T59" fmla="*/ 261 h 695"/>
              <a:gd name="T60" fmla="*/ 196 w 892"/>
              <a:gd name="T61" fmla="*/ 261 h 695"/>
              <a:gd name="T62" fmla="*/ 196 w 892"/>
              <a:gd name="T63" fmla="*/ 260 h 695"/>
              <a:gd name="T64" fmla="*/ 196 w 892"/>
              <a:gd name="T65" fmla="*/ 255 h 695"/>
              <a:gd name="T66" fmla="*/ 196 w 892"/>
              <a:gd name="T67" fmla="*/ 0 h 695"/>
              <a:gd name="T68" fmla="*/ 237 w 892"/>
              <a:gd name="T69" fmla="*/ 1 h 695"/>
              <a:gd name="T70" fmla="*/ 330 w 892"/>
              <a:gd name="T71" fmla="*/ 1 h 695"/>
              <a:gd name="T72" fmla="*/ 341 w 892"/>
              <a:gd name="T73" fmla="*/ 1 h 695"/>
              <a:gd name="T74" fmla="*/ 449 w 892"/>
              <a:gd name="T75" fmla="*/ 1 h 695"/>
              <a:gd name="T76" fmla="*/ 648 w 892"/>
              <a:gd name="T77" fmla="*/ 1 h 695"/>
              <a:gd name="T78" fmla="*/ 648 w 892"/>
              <a:gd name="T79" fmla="*/ 1 h 695"/>
              <a:gd name="T80" fmla="*/ 649 w 892"/>
              <a:gd name="T81" fmla="*/ 1 h 695"/>
              <a:gd name="T82" fmla="*/ 859 w 892"/>
              <a:gd name="T83" fmla="*/ 1 h 695"/>
              <a:gd name="T84" fmla="*/ 890 w 892"/>
              <a:gd name="T85" fmla="*/ 1 h 695"/>
              <a:gd name="T86" fmla="*/ 890 w 892"/>
              <a:gd name="T87" fmla="*/ 257 h 695"/>
              <a:gd name="T88" fmla="*/ 890 w 892"/>
              <a:gd name="T89" fmla="*/ 261 h 695"/>
              <a:gd name="T90" fmla="*/ 890 w 892"/>
              <a:gd name="T91" fmla="*/ 459 h 695"/>
              <a:gd name="T92" fmla="*/ 890 w 892"/>
              <a:gd name="T93" fmla="*/ 694 h 695"/>
              <a:gd name="T94" fmla="*/ 655 w 892"/>
              <a:gd name="T95" fmla="*/ 694 h 695"/>
              <a:gd name="T96" fmla="*/ 650 w 892"/>
              <a:gd name="T97" fmla="*/ 694 h 695"/>
              <a:gd name="T98" fmla="*/ 648 w 892"/>
              <a:gd name="T99" fmla="*/ 695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92" h="695">
                <a:moveTo>
                  <a:pt x="648" y="695"/>
                </a:moveTo>
                <a:cubicBezTo>
                  <a:pt x="638" y="693"/>
                  <a:pt x="631" y="690"/>
                  <a:pt x="628" y="684"/>
                </a:cubicBezTo>
                <a:cubicBezTo>
                  <a:pt x="625" y="679"/>
                  <a:pt x="625" y="671"/>
                  <a:pt x="629" y="663"/>
                </a:cubicBezTo>
                <a:cubicBezTo>
                  <a:pt x="631" y="659"/>
                  <a:pt x="652" y="615"/>
                  <a:pt x="652" y="590"/>
                </a:cubicBezTo>
                <a:cubicBezTo>
                  <a:pt x="652" y="540"/>
                  <a:pt x="607" y="499"/>
                  <a:pt x="552" y="499"/>
                </a:cubicBezTo>
                <a:cubicBezTo>
                  <a:pt x="496" y="499"/>
                  <a:pt x="451" y="540"/>
                  <a:pt x="451" y="590"/>
                </a:cubicBezTo>
                <a:cubicBezTo>
                  <a:pt x="451" y="615"/>
                  <a:pt x="472" y="659"/>
                  <a:pt x="474" y="663"/>
                </a:cubicBezTo>
                <a:cubicBezTo>
                  <a:pt x="477" y="669"/>
                  <a:pt x="479" y="677"/>
                  <a:pt x="476" y="684"/>
                </a:cubicBezTo>
                <a:cubicBezTo>
                  <a:pt x="473" y="689"/>
                  <a:pt x="466" y="693"/>
                  <a:pt x="457" y="694"/>
                </a:cubicBezTo>
                <a:cubicBezTo>
                  <a:pt x="457" y="694"/>
                  <a:pt x="457" y="694"/>
                  <a:pt x="457" y="694"/>
                </a:cubicBezTo>
                <a:cubicBezTo>
                  <a:pt x="456" y="694"/>
                  <a:pt x="453" y="694"/>
                  <a:pt x="450" y="694"/>
                </a:cubicBezTo>
                <a:cubicBezTo>
                  <a:pt x="243" y="694"/>
                  <a:pt x="243" y="694"/>
                  <a:pt x="243" y="694"/>
                </a:cubicBezTo>
                <a:cubicBezTo>
                  <a:pt x="230" y="694"/>
                  <a:pt x="230" y="694"/>
                  <a:pt x="230" y="694"/>
                </a:cubicBezTo>
                <a:cubicBezTo>
                  <a:pt x="196" y="694"/>
                  <a:pt x="196" y="694"/>
                  <a:pt x="196" y="694"/>
                </a:cubicBezTo>
                <a:cubicBezTo>
                  <a:pt x="196" y="459"/>
                  <a:pt x="196" y="459"/>
                  <a:pt x="196" y="459"/>
                </a:cubicBezTo>
                <a:cubicBezTo>
                  <a:pt x="196" y="453"/>
                  <a:pt x="196" y="453"/>
                  <a:pt x="196" y="453"/>
                </a:cubicBezTo>
                <a:cubicBezTo>
                  <a:pt x="195" y="453"/>
                  <a:pt x="195" y="453"/>
                  <a:pt x="195" y="453"/>
                </a:cubicBezTo>
                <a:cubicBezTo>
                  <a:pt x="196" y="453"/>
                  <a:pt x="196" y="453"/>
                  <a:pt x="196" y="453"/>
                </a:cubicBezTo>
                <a:cubicBezTo>
                  <a:pt x="193" y="424"/>
                  <a:pt x="176" y="405"/>
                  <a:pt x="152" y="405"/>
                </a:cubicBezTo>
                <a:cubicBezTo>
                  <a:pt x="144" y="405"/>
                  <a:pt x="136" y="407"/>
                  <a:pt x="127" y="411"/>
                </a:cubicBezTo>
                <a:cubicBezTo>
                  <a:pt x="111" y="419"/>
                  <a:pt x="80" y="432"/>
                  <a:pt x="65" y="432"/>
                </a:cubicBezTo>
                <a:cubicBezTo>
                  <a:pt x="29" y="432"/>
                  <a:pt x="0" y="398"/>
                  <a:pt x="0" y="357"/>
                </a:cubicBezTo>
                <a:cubicBezTo>
                  <a:pt x="0" y="315"/>
                  <a:pt x="29" y="281"/>
                  <a:pt x="65" y="281"/>
                </a:cubicBezTo>
                <a:cubicBezTo>
                  <a:pt x="80" y="281"/>
                  <a:pt x="111" y="294"/>
                  <a:pt x="127" y="302"/>
                </a:cubicBezTo>
                <a:cubicBezTo>
                  <a:pt x="136" y="306"/>
                  <a:pt x="144" y="308"/>
                  <a:pt x="151" y="308"/>
                </a:cubicBezTo>
                <a:cubicBezTo>
                  <a:pt x="175" y="308"/>
                  <a:pt x="192" y="290"/>
                  <a:pt x="195" y="262"/>
                </a:cubicBezTo>
                <a:cubicBezTo>
                  <a:pt x="184" y="262"/>
                  <a:pt x="184" y="262"/>
                  <a:pt x="184" y="262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62"/>
                  <a:pt x="195" y="262"/>
                  <a:pt x="195" y="262"/>
                </a:cubicBezTo>
                <a:cubicBezTo>
                  <a:pt x="195" y="262"/>
                  <a:pt x="195" y="261"/>
                  <a:pt x="195" y="261"/>
                </a:cubicBezTo>
                <a:cubicBezTo>
                  <a:pt x="196" y="261"/>
                  <a:pt x="196" y="261"/>
                  <a:pt x="196" y="261"/>
                </a:cubicBezTo>
                <a:cubicBezTo>
                  <a:pt x="196" y="260"/>
                  <a:pt x="196" y="260"/>
                  <a:pt x="196" y="260"/>
                </a:cubicBezTo>
                <a:cubicBezTo>
                  <a:pt x="196" y="259"/>
                  <a:pt x="196" y="257"/>
                  <a:pt x="196" y="255"/>
                </a:cubicBezTo>
                <a:cubicBezTo>
                  <a:pt x="196" y="0"/>
                  <a:pt x="196" y="0"/>
                  <a:pt x="196" y="0"/>
                </a:cubicBezTo>
                <a:cubicBezTo>
                  <a:pt x="211" y="0"/>
                  <a:pt x="234" y="1"/>
                  <a:pt x="237" y="1"/>
                </a:cubicBezTo>
                <a:cubicBezTo>
                  <a:pt x="330" y="1"/>
                  <a:pt x="330" y="1"/>
                  <a:pt x="330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449" y="1"/>
                  <a:pt x="449" y="1"/>
                  <a:pt x="449" y="1"/>
                </a:cubicBezTo>
                <a:cubicBezTo>
                  <a:pt x="648" y="1"/>
                  <a:pt x="648" y="1"/>
                  <a:pt x="648" y="1"/>
                </a:cubicBezTo>
                <a:cubicBezTo>
                  <a:pt x="648" y="1"/>
                  <a:pt x="648" y="1"/>
                  <a:pt x="648" y="1"/>
                </a:cubicBezTo>
                <a:cubicBezTo>
                  <a:pt x="649" y="1"/>
                  <a:pt x="649" y="1"/>
                  <a:pt x="649" y="1"/>
                </a:cubicBezTo>
                <a:cubicBezTo>
                  <a:pt x="859" y="1"/>
                  <a:pt x="859" y="1"/>
                  <a:pt x="859" y="1"/>
                </a:cubicBezTo>
                <a:cubicBezTo>
                  <a:pt x="890" y="1"/>
                  <a:pt x="890" y="1"/>
                  <a:pt x="890" y="1"/>
                </a:cubicBezTo>
                <a:cubicBezTo>
                  <a:pt x="890" y="257"/>
                  <a:pt x="890" y="257"/>
                  <a:pt x="890" y="257"/>
                </a:cubicBezTo>
                <a:cubicBezTo>
                  <a:pt x="890" y="258"/>
                  <a:pt x="890" y="260"/>
                  <a:pt x="890" y="261"/>
                </a:cubicBezTo>
                <a:cubicBezTo>
                  <a:pt x="892" y="294"/>
                  <a:pt x="890" y="458"/>
                  <a:pt x="890" y="459"/>
                </a:cubicBezTo>
                <a:cubicBezTo>
                  <a:pt x="890" y="694"/>
                  <a:pt x="890" y="694"/>
                  <a:pt x="890" y="694"/>
                </a:cubicBezTo>
                <a:cubicBezTo>
                  <a:pt x="655" y="694"/>
                  <a:pt x="655" y="694"/>
                  <a:pt x="655" y="694"/>
                </a:cubicBezTo>
                <a:cubicBezTo>
                  <a:pt x="650" y="694"/>
                  <a:pt x="650" y="694"/>
                  <a:pt x="650" y="694"/>
                </a:cubicBezTo>
                <a:cubicBezTo>
                  <a:pt x="649" y="694"/>
                  <a:pt x="648" y="695"/>
                  <a:pt x="648" y="695"/>
                </a:cubicBezTo>
                <a:close/>
              </a:path>
            </a:pathLst>
          </a:custGeom>
          <a:solidFill>
            <a:srgbClr val="01579B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01" name="Freeform 12">
            <a:extLst>
              <a:ext uri="{FF2B5EF4-FFF2-40B4-BE49-F238E27FC236}">
                <a16:creationId xmlns="" xmlns:a16="http://schemas.microsoft.com/office/drawing/2014/main" id="{FA7CB4F8-C273-43E2-B04C-16F4A7F7EAFE}"/>
              </a:ext>
            </a:extLst>
          </p:cNvPr>
          <p:cNvSpPr>
            <a:spLocks/>
          </p:cNvSpPr>
          <p:nvPr/>
        </p:nvSpPr>
        <p:spPr bwMode="auto">
          <a:xfrm>
            <a:off x="7000585" y="3587138"/>
            <a:ext cx="1656492" cy="1289224"/>
          </a:xfrm>
          <a:custGeom>
            <a:avLst/>
            <a:gdLst>
              <a:gd name="T0" fmla="*/ 196 w 892"/>
              <a:gd name="T1" fmla="*/ 440 h 694"/>
              <a:gd name="T2" fmla="*/ 196 w 892"/>
              <a:gd name="T3" fmla="*/ 434 h 694"/>
              <a:gd name="T4" fmla="*/ 196 w 892"/>
              <a:gd name="T5" fmla="*/ 434 h 694"/>
              <a:gd name="T6" fmla="*/ 195 w 892"/>
              <a:gd name="T7" fmla="*/ 432 h 694"/>
              <a:gd name="T8" fmla="*/ 183 w 892"/>
              <a:gd name="T9" fmla="*/ 433 h 694"/>
              <a:gd name="T10" fmla="*/ 181 w 892"/>
              <a:gd name="T11" fmla="*/ 433 h 694"/>
              <a:gd name="T12" fmla="*/ 195 w 892"/>
              <a:gd name="T13" fmla="*/ 432 h 694"/>
              <a:gd name="T14" fmla="*/ 152 w 892"/>
              <a:gd name="T15" fmla="*/ 386 h 694"/>
              <a:gd name="T16" fmla="*/ 128 w 892"/>
              <a:gd name="T17" fmla="*/ 392 h 694"/>
              <a:gd name="T18" fmla="*/ 66 w 892"/>
              <a:gd name="T19" fmla="*/ 413 h 694"/>
              <a:gd name="T20" fmla="*/ 0 w 892"/>
              <a:gd name="T21" fmla="*/ 338 h 694"/>
              <a:gd name="T22" fmla="*/ 66 w 892"/>
              <a:gd name="T23" fmla="*/ 262 h 694"/>
              <a:gd name="T24" fmla="*/ 128 w 892"/>
              <a:gd name="T25" fmla="*/ 283 h 694"/>
              <a:gd name="T26" fmla="*/ 152 w 892"/>
              <a:gd name="T27" fmla="*/ 289 h 694"/>
              <a:gd name="T28" fmla="*/ 196 w 892"/>
              <a:gd name="T29" fmla="*/ 241 h 694"/>
              <a:gd name="T30" fmla="*/ 196 w 892"/>
              <a:gd name="T31" fmla="*/ 240 h 694"/>
              <a:gd name="T32" fmla="*/ 196 w 892"/>
              <a:gd name="T33" fmla="*/ 235 h 694"/>
              <a:gd name="T34" fmla="*/ 196 w 892"/>
              <a:gd name="T35" fmla="*/ 0 h 694"/>
              <a:gd name="T36" fmla="*/ 243 w 892"/>
              <a:gd name="T37" fmla="*/ 0 h 694"/>
              <a:gd name="T38" fmla="*/ 243 w 892"/>
              <a:gd name="T39" fmla="*/ 0 h 694"/>
              <a:gd name="T40" fmla="*/ 450 w 892"/>
              <a:gd name="T41" fmla="*/ 0 h 694"/>
              <a:gd name="T42" fmla="*/ 457 w 892"/>
              <a:gd name="T43" fmla="*/ 0 h 694"/>
              <a:gd name="T44" fmla="*/ 457 w 892"/>
              <a:gd name="T45" fmla="*/ 0 h 694"/>
              <a:gd name="T46" fmla="*/ 476 w 892"/>
              <a:gd name="T47" fmla="*/ 10 h 694"/>
              <a:gd name="T48" fmla="*/ 474 w 892"/>
              <a:gd name="T49" fmla="*/ 31 h 694"/>
              <a:gd name="T50" fmla="*/ 451 w 892"/>
              <a:gd name="T51" fmla="*/ 104 h 694"/>
              <a:gd name="T52" fmla="*/ 552 w 892"/>
              <a:gd name="T53" fmla="*/ 195 h 694"/>
              <a:gd name="T54" fmla="*/ 653 w 892"/>
              <a:gd name="T55" fmla="*/ 104 h 694"/>
              <a:gd name="T56" fmla="*/ 629 w 892"/>
              <a:gd name="T57" fmla="*/ 31 h 694"/>
              <a:gd name="T58" fmla="*/ 628 w 892"/>
              <a:gd name="T59" fmla="*/ 10 h 694"/>
              <a:gd name="T60" fmla="*/ 648 w 892"/>
              <a:gd name="T61" fmla="*/ 0 h 694"/>
              <a:gd name="T62" fmla="*/ 649 w 892"/>
              <a:gd name="T63" fmla="*/ 0 h 694"/>
              <a:gd name="T64" fmla="*/ 655 w 892"/>
              <a:gd name="T65" fmla="*/ 0 h 694"/>
              <a:gd name="T66" fmla="*/ 890 w 892"/>
              <a:gd name="T67" fmla="*/ 0 h 694"/>
              <a:gd name="T68" fmla="*/ 890 w 892"/>
              <a:gd name="T69" fmla="*/ 235 h 694"/>
              <a:gd name="T70" fmla="*/ 890 w 892"/>
              <a:gd name="T71" fmla="*/ 433 h 694"/>
              <a:gd name="T72" fmla="*/ 890 w 892"/>
              <a:gd name="T73" fmla="*/ 437 h 694"/>
              <a:gd name="T74" fmla="*/ 890 w 892"/>
              <a:gd name="T75" fmla="*/ 694 h 694"/>
              <a:gd name="T76" fmla="*/ 859 w 892"/>
              <a:gd name="T77" fmla="*/ 694 h 694"/>
              <a:gd name="T78" fmla="*/ 648 w 892"/>
              <a:gd name="T79" fmla="*/ 693 h 694"/>
              <a:gd name="T80" fmla="*/ 449 w 892"/>
              <a:gd name="T81" fmla="*/ 693 h 694"/>
              <a:gd name="T82" fmla="*/ 328 w 892"/>
              <a:gd name="T83" fmla="*/ 694 h 694"/>
              <a:gd name="T84" fmla="*/ 328 w 892"/>
              <a:gd name="T85" fmla="*/ 694 h 694"/>
              <a:gd name="T86" fmla="*/ 237 w 892"/>
              <a:gd name="T87" fmla="*/ 694 h 694"/>
              <a:gd name="T88" fmla="*/ 196 w 892"/>
              <a:gd name="T89" fmla="*/ 694 h 694"/>
              <a:gd name="T90" fmla="*/ 196 w 892"/>
              <a:gd name="T91" fmla="*/ 440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92" h="694">
                <a:moveTo>
                  <a:pt x="196" y="440"/>
                </a:moveTo>
                <a:cubicBezTo>
                  <a:pt x="196" y="437"/>
                  <a:pt x="196" y="435"/>
                  <a:pt x="196" y="434"/>
                </a:cubicBezTo>
                <a:cubicBezTo>
                  <a:pt x="196" y="434"/>
                  <a:pt x="196" y="434"/>
                  <a:pt x="196" y="434"/>
                </a:cubicBezTo>
                <a:cubicBezTo>
                  <a:pt x="196" y="433"/>
                  <a:pt x="195" y="433"/>
                  <a:pt x="195" y="432"/>
                </a:cubicBezTo>
                <a:cubicBezTo>
                  <a:pt x="183" y="433"/>
                  <a:pt x="183" y="433"/>
                  <a:pt x="183" y="433"/>
                </a:cubicBezTo>
                <a:cubicBezTo>
                  <a:pt x="181" y="433"/>
                  <a:pt x="181" y="433"/>
                  <a:pt x="181" y="433"/>
                </a:cubicBezTo>
                <a:cubicBezTo>
                  <a:pt x="195" y="432"/>
                  <a:pt x="195" y="432"/>
                  <a:pt x="195" y="432"/>
                </a:cubicBezTo>
                <a:cubicBezTo>
                  <a:pt x="193" y="404"/>
                  <a:pt x="175" y="386"/>
                  <a:pt x="152" y="386"/>
                </a:cubicBezTo>
                <a:cubicBezTo>
                  <a:pt x="144" y="386"/>
                  <a:pt x="136" y="388"/>
                  <a:pt x="128" y="392"/>
                </a:cubicBezTo>
                <a:cubicBezTo>
                  <a:pt x="111" y="400"/>
                  <a:pt x="80" y="413"/>
                  <a:pt x="66" y="413"/>
                </a:cubicBezTo>
                <a:cubicBezTo>
                  <a:pt x="29" y="413"/>
                  <a:pt x="0" y="379"/>
                  <a:pt x="0" y="338"/>
                </a:cubicBezTo>
                <a:cubicBezTo>
                  <a:pt x="0" y="296"/>
                  <a:pt x="29" y="262"/>
                  <a:pt x="66" y="262"/>
                </a:cubicBezTo>
                <a:cubicBezTo>
                  <a:pt x="80" y="262"/>
                  <a:pt x="111" y="275"/>
                  <a:pt x="128" y="283"/>
                </a:cubicBezTo>
                <a:cubicBezTo>
                  <a:pt x="136" y="287"/>
                  <a:pt x="144" y="289"/>
                  <a:pt x="152" y="289"/>
                </a:cubicBezTo>
                <a:cubicBezTo>
                  <a:pt x="176" y="289"/>
                  <a:pt x="193" y="270"/>
                  <a:pt x="196" y="241"/>
                </a:cubicBezTo>
                <a:cubicBezTo>
                  <a:pt x="196" y="240"/>
                  <a:pt x="196" y="240"/>
                  <a:pt x="196" y="240"/>
                </a:cubicBezTo>
                <a:cubicBezTo>
                  <a:pt x="196" y="235"/>
                  <a:pt x="196" y="235"/>
                  <a:pt x="196" y="235"/>
                </a:cubicBezTo>
                <a:cubicBezTo>
                  <a:pt x="196" y="0"/>
                  <a:pt x="196" y="0"/>
                  <a:pt x="196" y="0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3" y="0"/>
                  <a:pt x="243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453" y="0"/>
                  <a:pt x="456" y="0"/>
                  <a:pt x="457" y="0"/>
                </a:cubicBezTo>
                <a:cubicBezTo>
                  <a:pt x="457" y="0"/>
                  <a:pt x="457" y="0"/>
                  <a:pt x="457" y="0"/>
                </a:cubicBezTo>
                <a:cubicBezTo>
                  <a:pt x="466" y="1"/>
                  <a:pt x="473" y="5"/>
                  <a:pt x="476" y="10"/>
                </a:cubicBezTo>
                <a:cubicBezTo>
                  <a:pt x="479" y="17"/>
                  <a:pt x="477" y="25"/>
                  <a:pt x="474" y="31"/>
                </a:cubicBezTo>
                <a:cubicBezTo>
                  <a:pt x="472" y="36"/>
                  <a:pt x="451" y="79"/>
                  <a:pt x="451" y="104"/>
                </a:cubicBezTo>
                <a:cubicBezTo>
                  <a:pt x="451" y="154"/>
                  <a:pt x="496" y="195"/>
                  <a:pt x="552" y="195"/>
                </a:cubicBezTo>
                <a:cubicBezTo>
                  <a:pt x="607" y="195"/>
                  <a:pt x="653" y="154"/>
                  <a:pt x="653" y="104"/>
                </a:cubicBezTo>
                <a:cubicBezTo>
                  <a:pt x="653" y="79"/>
                  <a:pt x="632" y="36"/>
                  <a:pt x="629" y="31"/>
                </a:cubicBezTo>
                <a:cubicBezTo>
                  <a:pt x="625" y="23"/>
                  <a:pt x="625" y="15"/>
                  <a:pt x="628" y="10"/>
                </a:cubicBezTo>
                <a:cubicBezTo>
                  <a:pt x="631" y="4"/>
                  <a:pt x="638" y="1"/>
                  <a:pt x="648" y="0"/>
                </a:cubicBezTo>
                <a:cubicBezTo>
                  <a:pt x="648" y="0"/>
                  <a:pt x="649" y="0"/>
                  <a:pt x="649" y="0"/>
                </a:cubicBezTo>
                <a:cubicBezTo>
                  <a:pt x="655" y="0"/>
                  <a:pt x="655" y="0"/>
                  <a:pt x="655" y="0"/>
                </a:cubicBezTo>
                <a:cubicBezTo>
                  <a:pt x="890" y="0"/>
                  <a:pt x="890" y="0"/>
                  <a:pt x="890" y="0"/>
                </a:cubicBezTo>
                <a:cubicBezTo>
                  <a:pt x="890" y="235"/>
                  <a:pt x="890" y="235"/>
                  <a:pt x="890" y="235"/>
                </a:cubicBezTo>
                <a:cubicBezTo>
                  <a:pt x="890" y="236"/>
                  <a:pt x="892" y="400"/>
                  <a:pt x="890" y="433"/>
                </a:cubicBezTo>
                <a:cubicBezTo>
                  <a:pt x="890" y="434"/>
                  <a:pt x="890" y="436"/>
                  <a:pt x="890" y="437"/>
                </a:cubicBezTo>
                <a:cubicBezTo>
                  <a:pt x="890" y="694"/>
                  <a:pt x="890" y="694"/>
                  <a:pt x="890" y="694"/>
                </a:cubicBezTo>
                <a:cubicBezTo>
                  <a:pt x="859" y="694"/>
                  <a:pt x="859" y="694"/>
                  <a:pt x="859" y="694"/>
                </a:cubicBezTo>
                <a:cubicBezTo>
                  <a:pt x="648" y="693"/>
                  <a:pt x="648" y="693"/>
                  <a:pt x="648" y="693"/>
                </a:cubicBezTo>
                <a:cubicBezTo>
                  <a:pt x="449" y="693"/>
                  <a:pt x="449" y="693"/>
                  <a:pt x="449" y="693"/>
                </a:cubicBezTo>
                <a:cubicBezTo>
                  <a:pt x="328" y="694"/>
                  <a:pt x="328" y="694"/>
                  <a:pt x="328" y="694"/>
                </a:cubicBezTo>
                <a:cubicBezTo>
                  <a:pt x="328" y="694"/>
                  <a:pt x="328" y="694"/>
                  <a:pt x="328" y="694"/>
                </a:cubicBezTo>
                <a:cubicBezTo>
                  <a:pt x="237" y="694"/>
                  <a:pt x="237" y="694"/>
                  <a:pt x="237" y="694"/>
                </a:cubicBezTo>
                <a:cubicBezTo>
                  <a:pt x="234" y="694"/>
                  <a:pt x="211" y="694"/>
                  <a:pt x="196" y="694"/>
                </a:cubicBezTo>
                <a:lnTo>
                  <a:pt x="196" y="440"/>
                </a:lnTo>
                <a:close/>
              </a:path>
            </a:pathLst>
          </a:custGeom>
          <a:solidFill>
            <a:srgbClr val="0099E8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05" name="Прямоугольник 204">
            <a:extLst>
              <a:ext uri="{FF2B5EF4-FFF2-40B4-BE49-F238E27FC236}">
                <a16:creationId xmlns="" xmlns:a16="http://schemas.microsoft.com/office/drawing/2014/main" id="{080E7169-3483-45EB-9ED2-281B13799A6C}"/>
              </a:ext>
            </a:extLst>
          </p:cNvPr>
          <p:cNvSpPr/>
          <p:nvPr/>
        </p:nvSpPr>
        <p:spPr>
          <a:xfrm>
            <a:off x="5904000" y="1779662"/>
            <a:ext cx="279057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Поддержка предоставляется:</a:t>
            </a:r>
            <a:endParaRPr lang="ru-RU" sz="1000" b="1" dirty="0">
              <a:solidFill>
                <a:srgbClr val="083455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="" xmlns:a16="http://schemas.microsoft.com/office/drawing/2014/main" id="{7A8237ED-6F6F-4360-9705-ED7C1BB2FC94}"/>
              </a:ext>
            </a:extLst>
          </p:cNvPr>
          <p:cNvSpPr txBox="1"/>
          <p:nvPr/>
        </p:nvSpPr>
        <p:spPr>
          <a:xfrm>
            <a:off x="6223507" y="3309347"/>
            <a:ext cx="1360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МСП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="" xmlns:a16="http://schemas.microsoft.com/office/drawing/2014/main" id="{D620B2D3-C242-4F4F-946D-C68D51CCF289}"/>
              </a:ext>
            </a:extLst>
          </p:cNvPr>
          <p:cNvSpPr txBox="1"/>
          <p:nvPr/>
        </p:nvSpPr>
        <p:spPr>
          <a:xfrm>
            <a:off x="7275623" y="4011910"/>
            <a:ext cx="14728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При отсутствии задолженности по налогам и сборам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1BAF9903-9F80-40DD-93C4-67ED065BDD08}"/>
              </a:ext>
            </a:extLst>
          </p:cNvPr>
          <p:cNvSpPr txBox="1"/>
          <p:nvPr/>
        </p:nvSpPr>
        <p:spPr>
          <a:xfrm>
            <a:off x="7297266" y="2355091"/>
            <a:ext cx="14511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Производственным и сельхоз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предприятиям</a:t>
            </a:r>
          </a:p>
        </p:txBody>
      </p:sp>
    </p:spTree>
    <p:extLst>
      <p:ext uri="{BB962C8B-B14F-4D97-AF65-F5344CB8AC3E}">
        <p14:creationId xmlns:p14="http://schemas.microsoft.com/office/powerpoint/2010/main" val="29882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Группа 51">
            <a:extLst>
              <a:ext uri="{FF2B5EF4-FFF2-40B4-BE49-F238E27FC236}">
                <a16:creationId xmlns="" xmlns:a16="http://schemas.microsoft.com/office/drawing/2014/main" id="{46DF5022-E3E8-40D3-9F0A-EA31C1AC5A24}"/>
              </a:ext>
            </a:extLst>
          </p:cNvPr>
          <p:cNvGrpSpPr/>
          <p:nvPr/>
        </p:nvGrpSpPr>
        <p:grpSpPr>
          <a:xfrm>
            <a:off x="3893994" y="987573"/>
            <a:ext cx="4762959" cy="3980185"/>
            <a:chOff x="4392059" y="1197317"/>
            <a:chExt cx="4267084" cy="3565806"/>
          </a:xfrm>
          <a:solidFill>
            <a:srgbClr val="EFF5FF">
              <a:alpha val="70000"/>
            </a:srgbClr>
          </a:solidFill>
        </p:grpSpPr>
        <p:grpSp>
          <p:nvGrpSpPr>
            <p:cNvPr id="53" name="Group 2">
              <a:extLst>
                <a:ext uri="{FF2B5EF4-FFF2-40B4-BE49-F238E27FC236}">
                  <a16:creationId xmlns="" xmlns:a16="http://schemas.microsoft.com/office/drawing/2014/main" id="{848D306D-074F-4ACC-A248-1EDC848BD914}"/>
                </a:ext>
              </a:extLst>
            </p:cNvPr>
            <p:cNvGrpSpPr/>
            <p:nvPr/>
          </p:nvGrpSpPr>
          <p:grpSpPr>
            <a:xfrm rot="20441731">
              <a:off x="4813799" y="1197317"/>
              <a:ext cx="1761087" cy="1762357"/>
              <a:chOff x="1455738" y="2371725"/>
              <a:chExt cx="2198688" cy="2200275"/>
            </a:xfrm>
            <a:grpFill/>
          </p:grpSpPr>
          <p:sp>
            <p:nvSpPr>
              <p:cNvPr id="92" name="Freeform 3">
                <a:extLst>
                  <a:ext uri="{FF2B5EF4-FFF2-40B4-BE49-F238E27FC236}">
                    <a16:creationId xmlns="" xmlns:a16="http://schemas.microsoft.com/office/drawing/2014/main" id="{8E894461-B29C-4803-B630-114D67030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3" name="Freeform 4">
                <a:extLst>
                  <a:ext uri="{FF2B5EF4-FFF2-40B4-BE49-F238E27FC236}">
                    <a16:creationId xmlns="" xmlns:a16="http://schemas.microsoft.com/office/drawing/2014/main" id="{A91ABEC0-B09E-4105-94AD-C2B3C8C6D7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4" name="Group 5">
              <a:extLst>
                <a:ext uri="{FF2B5EF4-FFF2-40B4-BE49-F238E27FC236}">
                  <a16:creationId xmlns="" xmlns:a16="http://schemas.microsoft.com/office/drawing/2014/main" id="{B4BBF48C-8DC9-44DA-A346-6FAB3788C1B4}"/>
                </a:ext>
              </a:extLst>
            </p:cNvPr>
            <p:cNvGrpSpPr/>
            <p:nvPr/>
          </p:nvGrpSpPr>
          <p:grpSpPr>
            <a:xfrm>
              <a:off x="6088808" y="2190932"/>
              <a:ext cx="2570335" cy="2572191"/>
              <a:chOff x="1455738" y="2371725"/>
              <a:chExt cx="2198688" cy="2200275"/>
            </a:xfrm>
            <a:grpFill/>
          </p:grpSpPr>
          <p:sp>
            <p:nvSpPr>
              <p:cNvPr id="89" name="Freeform 6">
                <a:extLst>
                  <a:ext uri="{FF2B5EF4-FFF2-40B4-BE49-F238E27FC236}">
                    <a16:creationId xmlns="" xmlns:a16="http://schemas.microsoft.com/office/drawing/2014/main" id="{E6D6BBAF-3541-49EE-85D7-371629543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7">
                <a:extLst>
                  <a:ext uri="{FF2B5EF4-FFF2-40B4-BE49-F238E27FC236}">
                    <a16:creationId xmlns="" xmlns:a16="http://schemas.microsoft.com/office/drawing/2014/main" id="{EE5B4C84-61AE-40EC-884B-AFC2897DEC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5" name="Group 11">
              <a:extLst>
                <a:ext uri="{FF2B5EF4-FFF2-40B4-BE49-F238E27FC236}">
                  <a16:creationId xmlns="" xmlns:a16="http://schemas.microsoft.com/office/drawing/2014/main" id="{1F5FB2F0-3ACB-4148-927D-9B908D03703F}"/>
                </a:ext>
              </a:extLst>
            </p:cNvPr>
            <p:cNvGrpSpPr/>
            <p:nvPr/>
          </p:nvGrpSpPr>
          <p:grpSpPr>
            <a:xfrm rot="20862303">
              <a:off x="4392059" y="2889326"/>
              <a:ext cx="1712939" cy="1714175"/>
              <a:chOff x="1455738" y="2371725"/>
              <a:chExt cx="2198688" cy="2200275"/>
            </a:xfrm>
            <a:grpFill/>
          </p:grpSpPr>
          <p:sp>
            <p:nvSpPr>
              <p:cNvPr id="76" name="Freeform 12">
                <a:extLst>
                  <a:ext uri="{FF2B5EF4-FFF2-40B4-BE49-F238E27FC236}">
                    <a16:creationId xmlns="" xmlns:a16="http://schemas.microsoft.com/office/drawing/2014/main" id="{DAF1FAD5-B870-4E17-9BAE-D88AFFA11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Freeform 13">
                <a:extLst>
                  <a:ext uri="{FF2B5EF4-FFF2-40B4-BE49-F238E27FC236}">
                    <a16:creationId xmlns="" xmlns:a16="http://schemas.microsoft.com/office/drawing/2014/main" id="{353A85F9-8702-466D-B1A2-1C8384E965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22">
              <a:extLst>
                <a:ext uri="{FF2B5EF4-FFF2-40B4-BE49-F238E27FC236}">
                  <a16:creationId xmlns="" xmlns:a16="http://schemas.microsoft.com/office/drawing/2014/main" id="{6EAEFF2B-C46F-4D64-B99A-0AF58A8AE135}"/>
                </a:ext>
              </a:extLst>
            </p:cNvPr>
            <p:cNvGrpSpPr/>
            <p:nvPr/>
          </p:nvGrpSpPr>
          <p:grpSpPr>
            <a:xfrm>
              <a:off x="7024857" y="3065550"/>
              <a:ext cx="642663" cy="732305"/>
              <a:chOff x="4616451" y="1741488"/>
              <a:chExt cx="2959100" cy="3371850"/>
            </a:xfrm>
            <a:grpFill/>
          </p:grpSpPr>
          <p:sp>
            <p:nvSpPr>
              <p:cNvPr id="74" name="Freeform 5">
                <a:extLst>
                  <a:ext uri="{FF2B5EF4-FFF2-40B4-BE49-F238E27FC236}">
                    <a16:creationId xmlns="" xmlns:a16="http://schemas.microsoft.com/office/drawing/2014/main" id="{F3288CBA-B979-4E89-8D20-5A1FEE15F3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6451" y="1741488"/>
                <a:ext cx="2959100" cy="3371850"/>
              </a:xfrm>
              <a:custGeom>
                <a:avLst/>
                <a:gdLst>
                  <a:gd name="T0" fmla="*/ 578 w 786"/>
                  <a:gd name="T1" fmla="*/ 28 h 896"/>
                  <a:gd name="T2" fmla="*/ 205 w 786"/>
                  <a:gd name="T3" fmla="*/ 59 h 896"/>
                  <a:gd name="T4" fmla="*/ 67 w 786"/>
                  <a:gd name="T5" fmla="*/ 236 h 896"/>
                  <a:gd name="T6" fmla="*/ 68 w 786"/>
                  <a:gd name="T7" fmla="*/ 346 h 896"/>
                  <a:gd name="T8" fmla="*/ 70 w 786"/>
                  <a:gd name="T9" fmla="*/ 356 h 896"/>
                  <a:gd name="T10" fmla="*/ 39 w 786"/>
                  <a:gd name="T11" fmla="*/ 406 h 896"/>
                  <a:gd name="T12" fmla="*/ 14 w 786"/>
                  <a:gd name="T13" fmla="*/ 441 h 896"/>
                  <a:gd name="T14" fmla="*/ 14 w 786"/>
                  <a:gd name="T15" fmla="*/ 442 h 896"/>
                  <a:gd name="T16" fmla="*/ 36 w 786"/>
                  <a:gd name="T17" fmla="*/ 540 h 896"/>
                  <a:gd name="T18" fmla="*/ 50 w 786"/>
                  <a:gd name="T19" fmla="*/ 587 h 896"/>
                  <a:gd name="T20" fmla="*/ 75 w 786"/>
                  <a:gd name="T21" fmla="*/ 649 h 896"/>
                  <a:gd name="T22" fmla="*/ 74 w 786"/>
                  <a:gd name="T23" fmla="*/ 694 h 896"/>
                  <a:gd name="T24" fmla="*/ 169 w 786"/>
                  <a:gd name="T25" fmla="*/ 773 h 896"/>
                  <a:gd name="T26" fmla="*/ 244 w 786"/>
                  <a:gd name="T27" fmla="*/ 830 h 896"/>
                  <a:gd name="T28" fmla="*/ 618 w 786"/>
                  <a:gd name="T29" fmla="*/ 896 h 896"/>
                  <a:gd name="T30" fmla="*/ 686 w 786"/>
                  <a:gd name="T31" fmla="*/ 814 h 896"/>
                  <a:gd name="T32" fmla="*/ 664 w 786"/>
                  <a:gd name="T33" fmla="*/ 637 h 896"/>
                  <a:gd name="T34" fmla="*/ 777 w 786"/>
                  <a:gd name="T35" fmla="*/ 417 h 896"/>
                  <a:gd name="T36" fmla="*/ 706 w 786"/>
                  <a:gd name="T37" fmla="*/ 118 h 896"/>
                  <a:gd name="T38" fmla="*/ 627 w 786"/>
                  <a:gd name="T39" fmla="*/ 606 h 896"/>
                  <a:gd name="T40" fmla="*/ 639 w 786"/>
                  <a:gd name="T41" fmla="*/ 823 h 896"/>
                  <a:gd name="T42" fmla="*/ 618 w 786"/>
                  <a:gd name="T43" fmla="*/ 847 h 896"/>
                  <a:gd name="T44" fmla="*/ 292 w 786"/>
                  <a:gd name="T45" fmla="*/ 827 h 896"/>
                  <a:gd name="T46" fmla="*/ 260 w 786"/>
                  <a:gd name="T47" fmla="*/ 706 h 896"/>
                  <a:gd name="T48" fmla="*/ 169 w 786"/>
                  <a:gd name="T49" fmla="*/ 725 h 896"/>
                  <a:gd name="T50" fmla="*/ 101 w 786"/>
                  <a:gd name="T51" fmla="*/ 604 h 896"/>
                  <a:gd name="T52" fmla="*/ 110 w 786"/>
                  <a:gd name="T53" fmla="*/ 568 h 896"/>
                  <a:gd name="T54" fmla="*/ 86 w 786"/>
                  <a:gd name="T55" fmla="*/ 555 h 896"/>
                  <a:gd name="T56" fmla="*/ 94 w 786"/>
                  <a:gd name="T57" fmla="*/ 519 h 896"/>
                  <a:gd name="T58" fmla="*/ 65 w 786"/>
                  <a:gd name="T59" fmla="*/ 501 h 896"/>
                  <a:gd name="T60" fmla="*/ 55 w 786"/>
                  <a:gd name="T61" fmla="*/ 467 h 896"/>
                  <a:gd name="T62" fmla="*/ 112 w 786"/>
                  <a:gd name="T63" fmla="*/ 381 h 896"/>
                  <a:gd name="T64" fmla="*/ 115 w 786"/>
                  <a:gd name="T65" fmla="*/ 335 h 896"/>
                  <a:gd name="T66" fmla="*/ 114 w 786"/>
                  <a:gd name="T67" fmla="*/ 248 h 896"/>
                  <a:gd name="T68" fmla="*/ 729 w 786"/>
                  <a:gd name="T69" fmla="*/ 41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86" h="896">
                    <a:moveTo>
                      <a:pt x="706" y="118"/>
                    </a:moveTo>
                    <a:cubicBezTo>
                      <a:pt x="672" y="79"/>
                      <a:pt x="629" y="49"/>
                      <a:pt x="578" y="28"/>
                    </a:cubicBezTo>
                    <a:cubicBezTo>
                      <a:pt x="531" y="10"/>
                      <a:pt x="478" y="0"/>
                      <a:pt x="425" y="0"/>
                    </a:cubicBezTo>
                    <a:cubicBezTo>
                      <a:pt x="346" y="0"/>
                      <a:pt x="268" y="21"/>
                      <a:pt x="205" y="59"/>
                    </a:cubicBezTo>
                    <a:cubicBezTo>
                      <a:pt x="171" y="79"/>
                      <a:pt x="142" y="104"/>
                      <a:pt x="119" y="133"/>
                    </a:cubicBezTo>
                    <a:cubicBezTo>
                      <a:pt x="94" y="164"/>
                      <a:pt x="77" y="198"/>
                      <a:pt x="67" y="236"/>
                    </a:cubicBezTo>
                    <a:cubicBezTo>
                      <a:pt x="59" y="268"/>
                      <a:pt x="58" y="305"/>
                      <a:pt x="65" y="335"/>
                    </a:cubicBezTo>
                    <a:cubicBezTo>
                      <a:pt x="68" y="346"/>
                      <a:pt x="68" y="346"/>
                      <a:pt x="68" y="346"/>
                    </a:cubicBezTo>
                    <a:cubicBezTo>
                      <a:pt x="68" y="349"/>
                      <a:pt x="69" y="352"/>
                      <a:pt x="70" y="354"/>
                    </a:cubicBezTo>
                    <a:cubicBezTo>
                      <a:pt x="70" y="355"/>
                      <a:pt x="70" y="356"/>
                      <a:pt x="70" y="356"/>
                    </a:cubicBezTo>
                    <a:cubicBezTo>
                      <a:pt x="68" y="360"/>
                      <a:pt x="68" y="360"/>
                      <a:pt x="68" y="360"/>
                    </a:cubicBezTo>
                    <a:cubicBezTo>
                      <a:pt x="61" y="375"/>
                      <a:pt x="50" y="390"/>
                      <a:pt x="39" y="406"/>
                    </a:cubicBezTo>
                    <a:cubicBezTo>
                      <a:pt x="31" y="417"/>
                      <a:pt x="22" y="428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2"/>
                      <a:pt x="14" y="442"/>
                      <a:pt x="14" y="442"/>
                    </a:cubicBezTo>
                    <a:cubicBezTo>
                      <a:pt x="3" y="459"/>
                      <a:pt x="0" y="481"/>
                      <a:pt x="6" y="501"/>
                    </a:cubicBezTo>
                    <a:cubicBezTo>
                      <a:pt x="11" y="517"/>
                      <a:pt x="22" y="531"/>
                      <a:pt x="36" y="540"/>
                    </a:cubicBezTo>
                    <a:cubicBezTo>
                      <a:pt x="35" y="553"/>
                      <a:pt x="37" y="565"/>
                      <a:pt x="43" y="576"/>
                    </a:cubicBezTo>
                    <a:cubicBezTo>
                      <a:pt x="45" y="580"/>
                      <a:pt x="47" y="584"/>
                      <a:pt x="50" y="587"/>
                    </a:cubicBezTo>
                    <a:cubicBezTo>
                      <a:pt x="48" y="603"/>
                      <a:pt x="52" y="619"/>
                      <a:pt x="62" y="632"/>
                    </a:cubicBezTo>
                    <a:cubicBezTo>
                      <a:pt x="75" y="649"/>
                      <a:pt x="75" y="649"/>
                      <a:pt x="75" y="649"/>
                    </a:cubicBezTo>
                    <a:cubicBezTo>
                      <a:pt x="75" y="652"/>
                      <a:pt x="75" y="654"/>
                      <a:pt x="74" y="657"/>
                    </a:cubicBezTo>
                    <a:cubicBezTo>
                      <a:pt x="74" y="667"/>
                      <a:pt x="73" y="680"/>
                      <a:pt x="74" y="694"/>
                    </a:cubicBezTo>
                    <a:cubicBezTo>
                      <a:pt x="77" y="715"/>
                      <a:pt x="85" y="732"/>
                      <a:pt x="97" y="746"/>
                    </a:cubicBezTo>
                    <a:cubicBezTo>
                      <a:pt x="114" y="764"/>
                      <a:pt x="139" y="773"/>
                      <a:pt x="169" y="773"/>
                    </a:cubicBezTo>
                    <a:cubicBezTo>
                      <a:pt x="189" y="773"/>
                      <a:pt x="212" y="769"/>
                      <a:pt x="240" y="761"/>
                    </a:cubicBezTo>
                    <a:cubicBezTo>
                      <a:pt x="241" y="779"/>
                      <a:pt x="243" y="801"/>
                      <a:pt x="244" y="830"/>
                    </a:cubicBezTo>
                    <a:cubicBezTo>
                      <a:pt x="246" y="867"/>
                      <a:pt x="276" y="896"/>
                      <a:pt x="313" y="896"/>
                    </a:cubicBezTo>
                    <a:cubicBezTo>
                      <a:pt x="618" y="896"/>
                      <a:pt x="618" y="896"/>
                      <a:pt x="618" y="896"/>
                    </a:cubicBezTo>
                    <a:cubicBezTo>
                      <a:pt x="638" y="896"/>
                      <a:pt x="658" y="887"/>
                      <a:pt x="671" y="871"/>
                    </a:cubicBezTo>
                    <a:cubicBezTo>
                      <a:pt x="684" y="855"/>
                      <a:pt x="690" y="834"/>
                      <a:pt x="686" y="814"/>
                    </a:cubicBezTo>
                    <a:cubicBezTo>
                      <a:pt x="658" y="658"/>
                      <a:pt x="658" y="658"/>
                      <a:pt x="658" y="658"/>
                    </a:cubicBezTo>
                    <a:cubicBezTo>
                      <a:pt x="657" y="650"/>
                      <a:pt x="659" y="643"/>
                      <a:pt x="664" y="637"/>
                    </a:cubicBezTo>
                    <a:cubicBezTo>
                      <a:pt x="686" y="610"/>
                      <a:pt x="712" y="578"/>
                      <a:pt x="733" y="541"/>
                    </a:cubicBezTo>
                    <a:cubicBezTo>
                      <a:pt x="756" y="501"/>
                      <a:pt x="770" y="460"/>
                      <a:pt x="777" y="417"/>
                    </a:cubicBezTo>
                    <a:cubicBezTo>
                      <a:pt x="786" y="355"/>
                      <a:pt x="784" y="298"/>
                      <a:pt x="772" y="247"/>
                    </a:cubicBezTo>
                    <a:cubicBezTo>
                      <a:pt x="759" y="198"/>
                      <a:pt x="737" y="154"/>
                      <a:pt x="706" y="118"/>
                    </a:cubicBezTo>
                    <a:close/>
                    <a:moveTo>
                      <a:pt x="729" y="410"/>
                    </a:moveTo>
                    <a:cubicBezTo>
                      <a:pt x="717" y="491"/>
                      <a:pt x="674" y="550"/>
                      <a:pt x="627" y="606"/>
                    </a:cubicBezTo>
                    <a:cubicBezTo>
                      <a:pt x="613" y="622"/>
                      <a:pt x="607" y="645"/>
                      <a:pt x="611" y="666"/>
                    </a:cubicBezTo>
                    <a:cubicBezTo>
                      <a:pt x="639" y="823"/>
                      <a:pt x="639" y="823"/>
                      <a:pt x="639" y="823"/>
                    </a:cubicBezTo>
                    <a:cubicBezTo>
                      <a:pt x="640" y="829"/>
                      <a:pt x="638" y="835"/>
                      <a:pt x="634" y="840"/>
                    </a:cubicBezTo>
                    <a:cubicBezTo>
                      <a:pt x="630" y="845"/>
                      <a:pt x="624" y="847"/>
                      <a:pt x="618" y="847"/>
                    </a:cubicBezTo>
                    <a:cubicBezTo>
                      <a:pt x="313" y="847"/>
                      <a:pt x="313" y="847"/>
                      <a:pt x="313" y="847"/>
                    </a:cubicBezTo>
                    <a:cubicBezTo>
                      <a:pt x="302" y="847"/>
                      <a:pt x="293" y="839"/>
                      <a:pt x="292" y="827"/>
                    </a:cubicBezTo>
                    <a:cubicBezTo>
                      <a:pt x="290" y="774"/>
                      <a:pt x="286" y="742"/>
                      <a:pt x="284" y="724"/>
                    </a:cubicBezTo>
                    <a:cubicBezTo>
                      <a:pt x="284" y="715"/>
                      <a:pt x="272" y="706"/>
                      <a:pt x="260" y="706"/>
                    </a:cubicBezTo>
                    <a:cubicBezTo>
                      <a:pt x="258" y="706"/>
                      <a:pt x="256" y="706"/>
                      <a:pt x="254" y="707"/>
                    </a:cubicBezTo>
                    <a:cubicBezTo>
                      <a:pt x="216" y="720"/>
                      <a:pt x="189" y="725"/>
                      <a:pt x="169" y="725"/>
                    </a:cubicBezTo>
                    <a:cubicBezTo>
                      <a:pt x="95" y="725"/>
                      <a:pt x="134" y="648"/>
                      <a:pt x="120" y="629"/>
                    </a:cubicBezTo>
                    <a:cubicBezTo>
                      <a:pt x="101" y="604"/>
                      <a:pt x="101" y="604"/>
                      <a:pt x="101" y="604"/>
                    </a:cubicBezTo>
                    <a:cubicBezTo>
                      <a:pt x="96" y="597"/>
                      <a:pt x="96" y="589"/>
                      <a:pt x="100" y="583"/>
                    </a:cubicBezTo>
                    <a:cubicBezTo>
                      <a:pt x="110" y="568"/>
                      <a:pt x="110" y="568"/>
                      <a:pt x="110" y="568"/>
                    </a:cubicBezTo>
                    <a:cubicBezTo>
                      <a:pt x="98" y="565"/>
                      <a:pt x="98" y="565"/>
                      <a:pt x="98" y="565"/>
                    </a:cubicBezTo>
                    <a:cubicBezTo>
                      <a:pt x="93" y="563"/>
                      <a:pt x="89" y="560"/>
                      <a:pt x="86" y="555"/>
                    </a:cubicBezTo>
                    <a:cubicBezTo>
                      <a:pt x="84" y="550"/>
                      <a:pt x="84" y="545"/>
                      <a:pt x="86" y="540"/>
                    </a:cubicBezTo>
                    <a:cubicBezTo>
                      <a:pt x="94" y="519"/>
                      <a:pt x="94" y="519"/>
                      <a:pt x="94" y="519"/>
                    </a:cubicBezTo>
                    <a:cubicBezTo>
                      <a:pt x="95" y="517"/>
                      <a:pt x="94" y="514"/>
                      <a:pt x="92" y="513"/>
                    </a:cubicBezTo>
                    <a:cubicBezTo>
                      <a:pt x="65" y="501"/>
                      <a:pt x="65" y="501"/>
                      <a:pt x="65" y="501"/>
                    </a:cubicBezTo>
                    <a:cubicBezTo>
                      <a:pt x="59" y="499"/>
                      <a:pt x="54" y="493"/>
                      <a:pt x="52" y="487"/>
                    </a:cubicBezTo>
                    <a:cubicBezTo>
                      <a:pt x="50" y="480"/>
                      <a:pt x="51" y="473"/>
                      <a:pt x="55" y="467"/>
                    </a:cubicBezTo>
                    <a:cubicBezTo>
                      <a:pt x="55" y="466"/>
                      <a:pt x="55" y="466"/>
                      <a:pt x="55" y="466"/>
                    </a:cubicBezTo>
                    <a:cubicBezTo>
                      <a:pt x="73" y="438"/>
                      <a:pt x="97" y="412"/>
                      <a:pt x="112" y="381"/>
                    </a:cubicBezTo>
                    <a:cubicBezTo>
                      <a:pt x="118" y="368"/>
                      <a:pt x="118" y="368"/>
                      <a:pt x="118" y="368"/>
                    </a:cubicBezTo>
                    <a:cubicBezTo>
                      <a:pt x="122" y="359"/>
                      <a:pt x="117" y="345"/>
                      <a:pt x="115" y="335"/>
                    </a:cubicBezTo>
                    <a:cubicBezTo>
                      <a:pt x="112" y="325"/>
                      <a:pt x="112" y="325"/>
                      <a:pt x="112" y="325"/>
                    </a:cubicBezTo>
                    <a:cubicBezTo>
                      <a:pt x="107" y="301"/>
                      <a:pt x="108" y="271"/>
                      <a:pt x="114" y="248"/>
                    </a:cubicBezTo>
                    <a:cubicBezTo>
                      <a:pt x="146" y="120"/>
                      <a:pt x="286" y="48"/>
                      <a:pt x="425" y="48"/>
                    </a:cubicBezTo>
                    <a:cubicBezTo>
                      <a:pt x="597" y="48"/>
                      <a:pt x="767" y="158"/>
                      <a:pt x="729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6">
                <a:extLst>
                  <a:ext uri="{FF2B5EF4-FFF2-40B4-BE49-F238E27FC236}">
                    <a16:creationId xmlns="" xmlns:a16="http://schemas.microsoft.com/office/drawing/2014/main" id="{557D46A9-CD97-4E97-AAE3-81AF634807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776" y="2062163"/>
                <a:ext cx="2085975" cy="1700213"/>
              </a:xfrm>
              <a:custGeom>
                <a:avLst/>
                <a:gdLst>
                  <a:gd name="T0" fmla="*/ 367 w 554"/>
                  <a:gd name="T1" fmla="*/ 21 h 452"/>
                  <a:gd name="T2" fmla="*/ 325 w 554"/>
                  <a:gd name="T3" fmla="*/ 5 h 452"/>
                  <a:gd name="T4" fmla="*/ 298 w 554"/>
                  <a:gd name="T5" fmla="*/ 11 h 452"/>
                  <a:gd name="T6" fmla="*/ 267 w 554"/>
                  <a:gd name="T7" fmla="*/ 0 h 452"/>
                  <a:gd name="T8" fmla="*/ 243 w 554"/>
                  <a:gd name="T9" fmla="*/ 7 h 452"/>
                  <a:gd name="T10" fmla="*/ 223 w 554"/>
                  <a:gd name="T11" fmla="*/ 5 h 452"/>
                  <a:gd name="T12" fmla="*/ 168 w 554"/>
                  <a:gd name="T13" fmla="*/ 24 h 452"/>
                  <a:gd name="T14" fmla="*/ 163 w 554"/>
                  <a:gd name="T15" fmla="*/ 24 h 452"/>
                  <a:gd name="T16" fmla="*/ 96 w 554"/>
                  <a:gd name="T17" fmla="*/ 54 h 452"/>
                  <a:gd name="T18" fmla="*/ 38 w 554"/>
                  <a:gd name="T19" fmla="*/ 123 h 452"/>
                  <a:gd name="T20" fmla="*/ 15 w 554"/>
                  <a:gd name="T21" fmla="*/ 156 h 452"/>
                  <a:gd name="T22" fmla="*/ 15 w 554"/>
                  <a:gd name="T23" fmla="*/ 161 h 452"/>
                  <a:gd name="T24" fmla="*/ 0 w 554"/>
                  <a:gd name="T25" fmla="*/ 210 h 452"/>
                  <a:gd name="T26" fmla="*/ 39 w 554"/>
                  <a:gd name="T27" fmla="*/ 282 h 452"/>
                  <a:gd name="T28" fmla="*/ 103 w 554"/>
                  <a:gd name="T29" fmla="*/ 327 h 452"/>
                  <a:gd name="T30" fmla="*/ 135 w 554"/>
                  <a:gd name="T31" fmla="*/ 319 h 452"/>
                  <a:gd name="T32" fmla="*/ 177 w 554"/>
                  <a:gd name="T33" fmla="*/ 344 h 452"/>
                  <a:gd name="T34" fmla="*/ 260 w 554"/>
                  <a:gd name="T35" fmla="*/ 403 h 452"/>
                  <a:gd name="T36" fmla="*/ 296 w 554"/>
                  <a:gd name="T37" fmla="*/ 395 h 452"/>
                  <a:gd name="T38" fmla="*/ 391 w 554"/>
                  <a:gd name="T39" fmla="*/ 452 h 452"/>
                  <a:gd name="T40" fmla="*/ 492 w 554"/>
                  <a:gd name="T41" fmla="*/ 382 h 452"/>
                  <a:gd name="T42" fmla="*/ 549 w 554"/>
                  <a:gd name="T43" fmla="*/ 287 h 452"/>
                  <a:gd name="T44" fmla="*/ 547 w 554"/>
                  <a:gd name="T45" fmla="*/ 267 h 452"/>
                  <a:gd name="T46" fmla="*/ 554 w 554"/>
                  <a:gd name="T47" fmla="*/ 235 h 452"/>
                  <a:gd name="T48" fmla="*/ 536 w 554"/>
                  <a:gd name="T49" fmla="*/ 185 h 452"/>
                  <a:gd name="T50" fmla="*/ 537 w 554"/>
                  <a:gd name="T51" fmla="*/ 174 h 452"/>
                  <a:gd name="T52" fmla="*/ 493 w 554"/>
                  <a:gd name="T53" fmla="*/ 106 h 452"/>
                  <a:gd name="T54" fmla="*/ 367 w 554"/>
                  <a:gd name="T55" fmla="*/ 2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54" h="452">
                    <a:moveTo>
                      <a:pt x="367" y="21"/>
                    </a:moveTo>
                    <a:cubicBezTo>
                      <a:pt x="356" y="11"/>
                      <a:pt x="341" y="5"/>
                      <a:pt x="325" y="5"/>
                    </a:cubicBezTo>
                    <a:cubicBezTo>
                      <a:pt x="315" y="5"/>
                      <a:pt x="306" y="7"/>
                      <a:pt x="298" y="11"/>
                    </a:cubicBezTo>
                    <a:cubicBezTo>
                      <a:pt x="289" y="4"/>
                      <a:pt x="279" y="0"/>
                      <a:pt x="267" y="0"/>
                    </a:cubicBezTo>
                    <a:cubicBezTo>
                      <a:pt x="258" y="0"/>
                      <a:pt x="250" y="3"/>
                      <a:pt x="243" y="7"/>
                    </a:cubicBezTo>
                    <a:cubicBezTo>
                      <a:pt x="237" y="5"/>
                      <a:pt x="230" y="5"/>
                      <a:pt x="223" y="5"/>
                    </a:cubicBezTo>
                    <a:cubicBezTo>
                      <a:pt x="203" y="5"/>
                      <a:pt x="183" y="12"/>
                      <a:pt x="168" y="24"/>
                    </a:cubicBezTo>
                    <a:cubicBezTo>
                      <a:pt x="166" y="24"/>
                      <a:pt x="165" y="24"/>
                      <a:pt x="163" y="24"/>
                    </a:cubicBezTo>
                    <a:cubicBezTo>
                      <a:pt x="136" y="24"/>
                      <a:pt x="112" y="36"/>
                      <a:pt x="96" y="54"/>
                    </a:cubicBezTo>
                    <a:cubicBezTo>
                      <a:pt x="63" y="60"/>
                      <a:pt x="38" y="89"/>
                      <a:pt x="38" y="123"/>
                    </a:cubicBezTo>
                    <a:cubicBezTo>
                      <a:pt x="24" y="128"/>
                      <a:pt x="15" y="141"/>
                      <a:pt x="15" y="156"/>
                    </a:cubicBezTo>
                    <a:cubicBezTo>
                      <a:pt x="15" y="158"/>
                      <a:pt x="15" y="159"/>
                      <a:pt x="15" y="161"/>
                    </a:cubicBezTo>
                    <a:cubicBezTo>
                      <a:pt x="6" y="175"/>
                      <a:pt x="0" y="192"/>
                      <a:pt x="0" y="210"/>
                    </a:cubicBezTo>
                    <a:cubicBezTo>
                      <a:pt x="0" y="240"/>
                      <a:pt x="16" y="266"/>
                      <a:pt x="39" y="282"/>
                    </a:cubicBezTo>
                    <a:cubicBezTo>
                      <a:pt x="48" y="308"/>
                      <a:pt x="74" y="327"/>
                      <a:pt x="103" y="327"/>
                    </a:cubicBezTo>
                    <a:cubicBezTo>
                      <a:pt x="115" y="327"/>
                      <a:pt x="126" y="324"/>
                      <a:pt x="135" y="319"/>
                    </a:cubicBezTo>
                    <a:cubicBezTo>
                      <a:pt x="145" y="332"/>
                      <a:pt x="160" y="341"/>
                      <a:pt x="177" y="344"/>
                    </a:cubicBezTo>
                    <a:cubicBezTo>
                      <a:pt x="189" y="378"/>
                      <a:pt x="222" y="403"/>
                      <a:pt x="260" y="403"/>
                    </a:cubicBezTo>
                    <a:cubicBezTo>
                      <a:pt x="273" y="403"/>
                      <a:pt x="285" y="400"/>
                      <a:pt x="296" y="395"/>
                    </a:cubicBezTo>
                    <a:cubicBezTo>
                      <a:pt x="314" y="429"/>
                      <a:pt x="350" y="452"/>
                      <a:pt x="391" y="452"/>
                    </a:cubicBezTo>
                    <a:cubicBezTo>
                      <a:pt x="437" y="452"/>
                      <a:pt x="477" y="423"/>
                      <a:pt x="492" y="382"/>
                    </a:cubicBezTo>
                    <a:cubicBezTo>
                      <a:pt x="526" y="364"/>
                      <a:pt x="549" y="328"/>
                      <a:pt x="549" y="287"/>
                    </a:cubicBezTo>
                    <a:cubicBezTo>
                      <a:pt x="549" y="280"/>
                      <a:pt x="548" y="274"/>
                      <a:pt x="547" y="267"/>
                    </a:cubicBezTo>
                    <a:cubicBezTo>
                      <a:pt x="552" y="257"/>
                      <a:pt x="554" y="246"/>
                      <a:pt x="554" y="235"/>
                    </a:cubicBezTo>
                    <a:cubicBezTo>
                      <a:pt x="554" y="216"/>
                      <a:pt x="547" y="199"/>
                      <a:pt x="536" y="185"/>
                    </a:cubicBezTo>
                    <a:cubicBezTo>
                      <a:pt x="536" y="182"/>
                      <a:pt x="537" y="178"/>
                      <a:pt x="537" y="174"/>
                    </a:cubicBezTo>
                    <a:cubicBezTo>
                      <a:pt x="537" y="144"/>
                      <a:pt x="519" y="118"/>
                      <a:pt x="493" y="106"/>
                    </a:cubicBezTo>
                    <a:cubicBezTo>
                      <a:pt x="472" y="57"/>
                      <a:pt x="423" y="22"/>
                      <a:pt x="36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7" name="Group 25">
              <a:extLst>
                <a:ext uri="{FF2B5EF4-FFF2-40B4-BE49-F238E27FC236}">
                  <a16:creationId xmlns="" xmlns:a16="http://schemas.microsoft.com/office/drawing/2014/main" id="{2597FF81-8723-4139-9A9D-20313858AD0D}"/>
                </a:ext>
              </a:extLst>
            </p:cNvPr>
            <p:cNvGrpSpPr/>
            <p:nvPr/>
          </p:nvGrpSpPr>
          <p:grpSpPr>
            <a:xfrm>
              <a:off x="5484631" y="1871317"/>
              <a:ext cx="433763" cy="415213"/>
              <a:chOff x="9886950" y="1016001"/>
              <a:chExt cx="482600" cy="461963"/>
            </a:xfrm>
            <a:grpFill/>
          </p:grpSpPr>
          <p:sp>
            <p:nvSpPr>
              <p:cNvPr id="59" name="Freeform 36">
                <a:extLst>
                  <a:ext uri="{FF2B5EF4-FFF2-40B4-BE49-F238E27FC236}">
                    <a16:creationId xmlns="" xmlns:a16="http://schemas.microsoft.com/office/drawing/2014/main" id="{62A1A772-2FBF-4B7B-BB04-2E4E8F0E6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86950" y="1016001"/>
                <a:ext cx="482600" cy="461963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7 w 128"/>
                  <a:gd name="T13" fmla="*/ 110 h 122"/>
                  <a:gd name="T14" fmla="*/ 34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1" y="106"/>
                      <a:pt x="39" y="109"/>
                      <a:pt x="37" y="110"/>
                    </a:cubicBezTo>
                    <a:cubicBezTo>
                      <a:pt x="36" y="111"/>
                      <a:pt x="35" y="112"/>
                      <a:pt x="34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4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37">
                <a:extLst>
                  <a:ext uri="{FF2B5EF4-FFF2-40B4-BE49-F238E27FC236}">
                    <a16:creationId xmlns="" xmlns:a16="http://schemas.microsoft.com/office/drawing/2014/main" id="{5F3C14FF-E0C0-4E21-8D53-8774972A0E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47275" y="1076326"/>
                <a:ext cx="361950" cy="242888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38">
                <a:extLst>
                  <a:ext uri="{FF2B5EF4-FFF2-40B4-BE49-F238E27FC236}">
                    <a16:creationId xmlns="" xmlns:a16="http://schemas.microsoft.com/office/drawing/2014/main" id="{AA9342C5-48E1-46D0-B706-DB62562FF1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04438" y="1327151"/>
                <a:ext cx="46037" cy="44450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39">
                <a:extLst>
                  <a:ext uri="{FF2B5EF4-FFF2-40B4-BE49-F238E27FC236}">
                    <a16:creationId xmlns="" xmlns:a16="http://schemas.microsoft.com/office/drawing/2014/main" id="{AC97274C-9457-4AA9-B848-8B8A8974A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7925" y="1198563"/>
                <a:ext cx="44450" cy="90488"/>
              </a:xfrm>
              <a:custGeom>
                <a:avLst/>
                <a:gdLst>
                  <a:gd name="T0" fmla="*/ 9 w 12"/>
                  <a:gd name="T1" fmla="*/ 0 h 24"/>
                  <a:gd name="T2" fmla="*/ 3 w 12"/>
                  <a:gd name="T3" fmla="*/ 0 h 24"/>
                  <a:gd name="T4" fmla="*/ 0 w 12"/>
                  <a:gd name="T5" fmla="*/ 3 h 24"/>
                  <a:gd name="T6" fmla="*/ 0 w 12"/>
                  <a:gd name="T7" fmla="*/ 21 h 24"/>
                  <a:gd name="T8" fmla="*/ 3 w 12"/>
                  <a:gd name="T9" fmla="*/ 24 h 24"/>
                  <a:gd name="T10" fmla="*/ 9 w 12"/>
                  <a:gd name="T11" fmla="*/ 24 h 24"/>
                  <a:gd name="T12" fmla="*/ 12 w 12"/>
                  <a:gd name="T13" fmla="*/ 21 h 24"/>
                  <a:gd name="T14" fmla="*/ 12 w 12"/>
                  <a:gd name="T15" fmla="*/ 3 h 24"/>
                  <a:gd name="T16" fmla="*/ 9 w 12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2" y="22"/>
                      <a:pt x="12" y="2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Freeform 40">
                <a:extLst>
                  <a:ext uri="{FF2B5EF4-FFF2-40B4-BE49-F238E27FC236}">
                    <a16:creationId xmlns="" xmlns:a16="http://schemas.microsoft.com/office/drawing/2014/main" id="{988E3CF0-2017-4874-9758-7482EA5B5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8738" y="1106488"/>
                <a:ext cx="44450" cy="182563"/>
              </a:xfrm>
              <a:custGeom>
                <a:avLst/>
                <a:gdLst>
                  <a:gd name="T0" fmla="*/ 9 w 12"/>
                  <a:gd name="T1" fmla="*/ 0 h 48"/>
                  <a:gd name="T2" fmla="*/ 3 w 12"/>
                  <a:gd name="T3" fmla="*/ 0 h 48"/>
                  <a:gd name="T4" fmla="*/ 0 w 12"/>
                  <a:gd name="T5" fmla="*/ 3 h 48"/>
                  <a:gd name="T6" fmla="*/ 0 w 12"/>
                  <a:gd name="T7" fmla="*/ 45 h 48"/>
                  <a:gd name="T8" fmla="*/ 3 w 12"/>
                  <a:gd name="T9" fmla="*/ 48 h 48"/>
                  <a:gd name="T10" fmla="*/ 9 w 12"/>
                  <a:gd name="T11" fmla="*/ 48 h 48"/>
                  <a:gd name="T12" fmla="*/ 12 w 12"/>
                  <a:gd name="T13" fmla="*/ 45 h 48"/>
                  <a:gd name="T14" fmla="*/ 12 w 12"/>
                  <a:gd name="T15" fmla="*/ 3 h 48"/>
                  <a:gd name="T16" fmla="*/ 9 w 12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8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7"/>
                      <a:pt x="1" y="48"/>
                      <a:pt x="3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1" y="48"/>
                      <a:pt x="12" y="47"/>
                      <a:pt x="12" y="4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Freeform 41">
                <a:extLst>
                  <a:ext uri="{FF2B5EF4-FFF2-40B4-BE49-F238E27FC236}">
                    <a16:creationId xmlns="" xmlns:a16="http://schemas.microsoft.com/office/drawing/2014/main" id="{3AF95FFE-B06A-4C2D-A6C6-A80F8A7CB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2538" y="1166813"/>
                <a:ext cx="46037" cy="122238"/>
              </a:xfrm>
              <a:custGeom>
                <a:avLst/>
                <a:gdLst>
                  <a:gd name="T0" fmla="*/ 9 w 12"/>
                  <a:gd name="T1" fmla="*/ 0 h 32"/>
                  <a:gd name="T2" fmla="*/ 3 w 12"/>
                  <a:gd name="T3" fmla="*/ 0 h 32"/>
                  <a:gd name="T4" fmla="*/ 0 w 12"/>
                  <a:gd name="T5" fmla="*/ 3 h 32"/>
                  <a:gd name="T6" fmla="*/ 0 w 12"/>
                  <a:gd name="T7" fmla="*/ 29 h 32"/>
                  <a:gd name="T8" fmla="*/ 3 w 12"/>
                  <a:gd name="T9" fmla="*/ 32 h 32"/>
                  <a:gd name="T10" fmla="*/ 9 w 12"/>
                  <a:gd name="T11" fmla="*/ 32 h 32"/>
                  <a:gd name="T12" fmla="*/ 12 w 12"/>
                  <a:gd name="T13" fmla="*/ 29 h 32"/>
                  <a:gd name="T14" fmla="*/ 12 w 12"/>
                  <a:gd name="T15" fmla="*/ 3 h 32"/>
                  <a:gd name="T16" fmla="*/ 9 w 1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2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2"/>
                      <a:pt x="3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1" y="32"/>
                      <a:pt x="12" y="31"/>
                      <a:pt x="12" y="2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3" name="Freeform 42">
                <a:extLst>
                  <a:ext uri="{FF2B5EF4-FFF2-40B4-BE49-F238E27FC236}">
                    <a16:creationId xmlns="" xmlns:a16="http://schemas.microsoft.com/office/drawing/2014/main" id="{002EFA1A-B8D6-4124-ADB7-EDA17D661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1725" y="1136651"/>
                <a:ext cx="46037" cy="152400"/>
              </a:xfrm>
              <a:custGeom>
                <a:avLst/>
                <a:gdLst>
                  <a:gd name="T0" fmla="*/ 9 w 12"/>
                  <a:gd name="T1" fmla="*/ 0 h 40"/>
                  <a:gd name="T2" fmla="*/ 3 w 12"/>
                  <a:gd name="T3" fmla="*/ 0 h 40"/>
                  <a:gd name="T4" fmla="*/ 0 w 12"/>
                  <a:gd name="T5" fmla="*/ 3 h 40"/>
                  <a:gd name="T6" fmla="*/ 0 w 12"/>
                  <a:gd name="T7" fmla="*/ 37 h 40"/>
                  <a:gd name="T8" fmla="*/ 3 w 12"/>
                  <a:gd name="T9" fmla="*/ 40 h 40"/>
                  <a:gd name="T10" fmla="*/ 9 w 12"/>
                  <a:gd name="T11" fmla="*/ 40 h 40"/>
                  <a:gd name="T12" fmla="*/ 12 w 12"/>
                  <a:gd name="T13" fmla="*/ 37 h 40"/>
                  <a:gd name="T14" fmla="*/ 12 w 12"/>
                  <a:gd name="T15" fmla="*/ 3 h 40"/>
                  <a:gd name="T16" fmla="*/ 9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0"/>
                      <a:pt x="3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1" y="40"/>
                      <a:pt x="12" y="39"/>
                      <a:pt x="12" y="37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58" name="Freeform 51">
              <a:extLst>
                <a:ext uri="{FF2B5EF4-FFF2-40B4-BE49-F238E27FC236}">
                  <a16:creationId xmlns="" xmlns:a16="http://schemas.microsoft.com/office/drawing/2014/main" id="{74B74CDE-EDE2-49D1-88E6-19EB395E5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6251" y="3538327"/>
              <a:ext cx="344836" cy="407697"/>
            </a:xfrm>
            <a:custGeom>
              <a:avLst/>
              <a:gdLst>
                <a:gd name="T0" fmla="*/ 576 w 576"/>
                <a:gd name="T1" fmla="*/ 493 h 681"/>
                <a:gd name="T2" fmla="*/ 576 w 576"/>
                <a:gd name="T3" fmla="*/ 186 h 681"/>
                <a:gd name="T4" fmla="*/ 288 w 576"/>
                <a:gd name="T5" fmla="*/ 0 h 681"/>
                <a:gd name="T6" fmla="*/ 0 w 576"/>
                <a:gd name="T7" fmla="*/ 186 h 681"/>
                <a:gd name="T8" fmla="*/ 0 w 576"/>
                <a:gd name="T9" fmla="*/ 493 h 681"/>
                <a:gd name="T10" fmla="*/ 288 w 576"/>
                <a:gd name="T11" fmla="*/ 681 h 681"/>
                <a:gd name="T12" fmla="*/ 576 w 576"/>
                <a:gd name="T13" fmla="*/ 493 h 681"/>
                <a:gd name="T14" fmla="*/ 532 w 576"/>
                <a:gd name="T15" fmla="*/ 203 h 681"/>
                <a:gd name="T16" fmla="*/ 290 w 576"/>
                <a:gd name="T17" fmla="*/ 362 h 681"/>
                <a:gd name="T18" fmla="*/ 191 w 576"/>
                <a:gd name="T19" fmla="*/ 297 h 681"/>
                <a:gd name="T20" fmla="*/ 432 w 576"/>
                <a:gd name="T21" fmla="*/ 138 h 681"/>
                <a:gd name="T22" fmla="*/ 532 w 576"/>
                <a:gd name="T23" fmla="*/ 203 h 681"/>
                <a:gd name="T24" fmla="*/ 138 w 576"/>
                <a:gd name="T25" fmla="*/ 260 h 681"/>
                <a:gd name="T26" fmla="*/ 47 w 576"/>
                <a:gd name="T27" fmla="*/ 201 h 681"/>
                <a:gd name="T28" fmla="*/ 288 w 576"/>
                <a:gd name="T29" fmla="*/ 44 h 681"/>
                <a:gd name="T30" fmla="*/ 378 w 576"/>
                <a:gd name="T31" fmla="*/ 103 h 681"/>
                <a:gd name="T32" fmla="*/ 138 w 576"/>
                <a:gd name="T33" fmla="*/ 260 h 681"/>
                <a:gd name="T34" fmla="*/ 38 w 576"/>
                <a:gd name="T35" fmla="*/ 472 h 681"/>
                <a:gd name="T36" fmla="*/ 38 w 576"/>
                <a:gd name="T37" fmla="*/ 223 h 681"/>
                <a:gd name="T38" fmla="*/ 128 w 576"/>
                <a:gd name="T39" fmla="*/ 281 h 681"/>
                <a:gd name="T40" fmla="*/ 128 w 576"/>
                <a:gd name="T41" fmla="*/ 389 h 681"/>
                <a:gd name="T42" fmla="*/ 182 w 576"/>
                <a:gd name="T43" fmla="*/ 419 h 681"/>
                <a:gd name="T44" fmla="*/ 182 w 576"/>
                <a:gd name="T45" fmla="*/ 317 h 681"/>
                <a:gd name="T46" fmla="*/ 277 w 576"/>
                <a:gd name="T47" fmla="*/ 379 h 681"/>
                <a:gd name="T48" fmla="*/ 277 w 576"/>
                <a:gd name="T49" fmla="*/ 628 h 681"/>
                <a:gd name="T50" fmla="*/ 38 w 576"/>
                <a:gd name="T51" fmla="*/ 472 h 681"/>
                <a:gd name="T52" fmla="*/ 297 w 576"/>
                <a:gd name="T53" fmla="*/ 380 h 681"/>
                <a:gd name="T54" fmla="*/ 539 w 576"/>
                <a:gd name="T55" fmla="*/ 223 h 681"/>
                <a:gd name="T56" fmla="*/ 539 w 576"/>
                <a:gd name="T57" fmla="*/ 472 h 681"/>
                <a:gd name="T58" fmla="*/ 297 w 576"/>
                <a:gd name="T59" fmla="*/ 631 h 681"/>
                <a:gd name="T60" fmla="*/ 297 w 576"/>
                <a:gd name="T61" fmla="*/ 38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681">
                  <a:moveTo>
                    <a:pt x="576" y="493"/>
                  </a:moveTo>
                  <a:lnTo>
                    <a:pt x="576" y="186"/>
                  </a:lnTo>
                  <a:lnTo>
                    <a:pt x="288" y="0"/>
                  </a:lnTo>
                  <a:lnTo>
                    <a:pt x="0" y="186"/>
                  </a:lnTo>
                  <a:lnTo>
                    <a:pt x="0" y="493"/>
                  </a:lnTo>
                  <a:lnTo>
                    <a:pt x="288" y="681"/>
                  </a:lnTo>
                  <a:lnTo>
                    <a:pt x="576" y="493"/>
                  </a:lnTo>
                  <a:close/>
                  <a:moveTo>
                    <a:pt x="532" y="203"/>
                  </a:moveTo>
                  <a:lnTo>
                    <a:pt x="290" y="362"/>
                  </a:lnTo>
                  <a:lnTo>
                    <a:pt x="191" y="297"/>
                  </a:lnTo>
                  <a:lnTo>
                    <a:pt x="432" y="138"/>
                  </a:lnTo>
                  <a:lnTo>
                    <a:pt x="532" y="203"/>
                  </a:lnTo>
                  <a:close/>
                  <a:moveTo>
                    <a:pt x="138" y="260"/>
                  </a:moveTo>
                  <a:lnTo>
                    <a:pt x="47" y="201"/>
                  </a:lnTo>
                  <a:lnTo>
                    <a:pt x="288" y="44"/>
                  </a:lnTo>
                  <a:lnTo>
                    <a:pt x="378" y="103"/>
                  </a:lnTo>
                  <a:lnTo>
                    <a:pt x="138" y="260"/>
                  </a:lnTo>
                  <a:close/>
                  <a:moveTo>
                    <a:pt x="38" y="472"/>
                  </a:moveTo>
                  <a:lnTo>
                    <a:pt x="38" y="223"/>
                  </a:lnTo>
                  <a:lnTo>
                    <a:pt x="128" y="281"/>
                  </a:lnTo>
                  <a:lnTo>
                    <a:pt x="128" y="389"/>
                  </a:lnTo>
                  <a:lnTo>
                    <a:pt x="182" y="419"/>
                  </a:lnTo>
                  <a:lnTo>
                    <a:pt x="182" y="317"/>
                  </a:lnTo>
                  <a:lnTo>
                    <a:pt x="277" y="379"/>
                  </a:lnTo>
                  <a:lnTo>
                    <a:pt x="277" y="628"/>
                  </a:lnTo>
                  <a:lnTo>
                    <a:pt x="38" y="472"/>
                  </a:lnTo>
                  <a:close/>
                  <a:moveTo>
                    <a:pt x="297" y="380"/>
                  </a:moveTo>
                  <a:lnTo>
                    <a:pt x="539" y="223"/>
                  </a:lnTo>
                  <a:lnTo>
                    <a:pt x="539" y="472"/>
                  </a:lnTo>
                  <a:lnTo>
                    <a:pt x="297" y="631"/>
                  </a:lnTo>
                  <a:lnTo>
                    <a:pt x="297" y="3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48776" name="Прямоугольник 67"/>
          <p:cNvSpPr/>
          <p:nvPr/>
        </p:nvSpPr>
        <p:spPr>
          <a:xfrm>
            <a:off x="2627784" y="1803654"/>
            <a:ext cx="30963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80 млн руб. если:</a:t>
            </a:r>
          </a:p>
          <a:p>
            <a:pPr lvl="0"/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30</a:t>
            </a:r>
            <a:r>
              <a:rPr lang="ru-RU" sz="10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новых рабочих мест с з</a:t>
            </a:r>
            <a:r>
              <a:rPr lang="en-US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/</a:t>
            </a:r>
            <a:r>
              <a:rPr lang="ru-RU" sz="1000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 </a:t>
            </a:r>
            <a:r>
              <a:rPr lang="en-US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&gt;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</a:t>
            </a:r>
            <a:r>
              <a:rPr lang="en-US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тыс. руб.</a:t>
            </a:r>
            <a:r>
              <a:rPr lang="ru-RU" sz="1000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;</a:t>
            </a:r>
          </a:p>
          <a:p>
            <a:pPr lvl="0"/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Инвестиции от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100 млн</a:t>
            </a:r>
            <a:r>
              <a:rPr lang="ru-RU" sz="1000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 млрд руб</a:t>
            </a:r>
            <a:r>
              <a:rPr lang="ru-RU" sz="1000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.</a:t>
            </a:r>
          </a:p>
          <a:p>
            <a:pPr lvl="0"/>
            <a:endParaRPr lang="ru-RU" sz="1000" dirty="0">
              <a:solidFill>
                <a:schemeClr val="bg2">
                  <a:lumMod val="95000"/>
                  <a:lumOff val="5000"/>
                </a:schemeClr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lvl="0"/>
            <a:r>
              <a:rPr lang="ru-RU" sz="10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100 млн руб. если:</a:t>
            </a:r>
          </a:p>
          <a:p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</a:t>
            </a:r>
            <a:r>
              <a:rPr lang="ru-RU" sz="10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новых рабочих мест с з</a:t>
            </a:r>
            <a:r>
              <a:rPr lang="en-US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/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 </a:t>
            </a:r>
            <a:r>
              <a:rPr lang="en-US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&gt;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</a:t>
            </a:r>
            <a:r>
              <a:rPr lang="en-US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тыс. руб.</a:t>
            </a:r>
            <a:r>
              <a:rPr lang="ru-RU" sz="1000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;</a:t>
            </a:r>
          </a:p>
          <a:p>
            <a:pPr lvl="0"/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Инвестиции от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 млрд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</a:t>
            </a:r>
            <a:r>
              <a:rPr lang="ru-RU" sz="10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 млрд руб</a:t>
            </a:r>
            <a:r>
              <a:rPr lang="ru-RU" sz="1000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.</a:t>
            </a:r>
          </a:p>
          <a:p>
            <a:pPr lvl="0"/>
            <a:endParaRPr lang="ru-RU" sz="1000" dirty="0">
              <a:solidFill>
                <a:srgbClr val="C00000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lvl="0"/>
            <a:r>
              <a:rPr lang="ru-RU" sz="10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До 200 млн руб. если:</a:t>
            </a:r>
          </a:p>
          <a:p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100</a:t>
            </a:r>
            <a:r>
              <a:rPr lang="ru-RU" sz="10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новых рабочих мест с з</a:t>
            </a:r>
            <a:r>
              <a:rPr lang="en-US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/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 </a:t>
            </a:r>
            <a:r>
              <a:rPr lang="en-US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&gt;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50</a:t>
            </a:r>
            <a:r>
              <a:rPr lang="en-US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тыс. руб.</a:t>
            </a:r>
            <a:r>
              <a:rPr lang="ru-RU" sz="1000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;</a:t>
            </a:r>
          </a:p>
          <a:p>
            <a:pPr lvl="0"/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Инвестиции от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 млрд руб</a:t>
            </a:r>
            <a:r>
              <a:rPr lang="ru-RU" sz="1000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.</a:t>
            </a:r>
          </a:p>
        </p:txBody>
      </p:sp>
      <p:sp>
        <p:nvSpPr>
          <p:cNvPr id="1048779" name="TextBox 27"/>
          <p:cNvSpPr txBox="1"/>
          <p:nvPr/>
        </p:nvSpPr>
        <p:spPr>
          <a:xfrm>
            <a:off x="397609" y="1109687"/>
            <a:ext cx="5218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Субсидия для новых предприятий или предприятий, расширяющих свои производственные мощности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62A639F1-0642-4479-8DE0-DA8A9A66AE68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1" name="Параллелограмм 30">
            <a:extLst>
              <a:ext uri="{FF2B5EF4-FFF2-40B4-BE49-F238E27FC236}">
                <a16:creationId xmlns="" xmlns:a16="http://schemas.microsoft.com/office/drawing/2014/main" id="{69EF2351-C7B0-471E-A4B3-6243A9512FB8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="" xmlns:a16="http://schemas.microsoft.com/office/drawing/2014/main" id="{23857C7D-12DD-4780-ADE7-B452B04E1AEF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Возмещение затрат на создание объектов инженерной инфраструктуры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Постановление правительства московской области от 25.10.2016 № 788/39</a:t>
            </a:r>
          </a:p>
        </p:txBody>
      </p:sp>
      <p:sp>
        <p:nvSpPr>
          <p:cNvPr id="33" name="TextBox 3">
            <a:extLst>
              <a:ext uri="{FF2B5EF4-FFF2-40B4-BE49-F238E27FC236}">
                <a16:creationId xmlns="" xmlns:a16="http://schemas.microsoft.com/office/drawing/2014/main" id="{F02A4678-34A6-47B3-8D48-2EBC0EDDF4B3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04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40B7CC70-3A54-495C-872B-45B0500F01DE}"/>
              </a:ext>
            </a:extLst>
          </p:cNvPr>
          <p:cNvGrpSpPr/>
          <p:nvPr/>
        </p:nvGrpSpPr>
        <p:grpSpPr>
          <a:xfrm>
            <a:off x="6300192" y="996169"/>
            <a:ext cx="2421462" cy="4011710"/>
            <a:chOff x="6400315" y="996169"/>
            <a:chExt cx="2421462" cy="4011710"/>
          </a:xfrm>
        </p:grpSpPr>
        <p:pic>
          <p:nvPicPr>
            <p:cNvPr id="2097202" name="Picture 3" descr="C:\Users\DembitskiyMN\Desktop\no-translate-detected_318-44259 копия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836690" y="1159268"/>
              <a:ext cx="235244" cy="235244"/>
            </a:xfrm>
            <a:prstGeom prst="rect">
              <a:avLst/>
            </a:prstGeom>
            <a:noFill/>
          </p:spPr>
        </p:pic>
        <p:pic>
          <p:nvPicPr>
            <p:cNvPr id="2097203" name="Picture 4" descr="C:\Users\DembitskiyMN\Desktop\lightbulb-312459_640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878035" y="1768312"/>
              <a:ext cx="152554" cy="225484"/>
            </a:xfrm>
            <a:prstGeom prst="rect">
              <a:avLst/>
            </a:prstGeom>
            <a:noFill/>
          </p:spPr>
        </p:pic>
        <p:pic>
          <p:nvPicPr>
            <p:cNvPr id="2097204" name="Picture 5" descr="C:\Users\DembitskiyMN\Desktop\1bbb91d2e3cf522eb322fc3a583e58bea010356c_original.png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800892" y="4648310"/>
              <a:ext cx="313811" cy="273665"/>
            </a:xfrm>
            <a:prstGeom prst="rect">
              <a:avLst/>
            </a:prstGeom>
            <a:noFill/>
          </p:spPr>
        </p:pic>
        <p:pic>
          <p:nvPicPr>
            <p:cNvPr id="2097205" name="Picture 6" descr="C:\Users\DembitskiyMN\Desktop\peskootelitel_dlya_chemy_1.png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454008" y="2344531"/>
              <a:ext cx="303183" cy="165992"/>
            </a:xfrm>
            <a:prstGeom prst="rect">
              <a:avLst/>
            </a:prstGeom>
            <a:noFill/>
          </p:spPr>
        </p:pic>
        <p:pic>
          <p:nvPicPr>
            <p:cNvPr id="2097206" name="Picture 5" descr="C:\Users\DembitskiyMN\Desktop\4815_trainIcon.png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490338" y="2892529"/>
              <a:ext cx="266853" cy="240168"/>
            </a:xfrm>
            <a:prstGeom prst="rect">
              <a:avLst/>
            </a:prstGeom>
            <a:noFill/>
          </p:spPr>
        </p:pic>
        <p:pic>
          <p:nvPicPr>
            <p:cNvPr id="2097207" name="Picture 6" descr="C:\Users\DembitskiyMN\Desktop\images.png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470142" y="3521179"/>
              <a:ext cx="224523" cy="224523"/>
            </a:xfrm>
            <a:prstGeom prst="rect">
              <a:avLst/>
            </a:prstGeom>
            <a:noFill/>
          </p:spPr>
        </p:pic>
        <p:pic>
          <p:nvPicPr>
            <p:cNvPr id="2097208" name="Picture 3" descr="C:\Users\VelikanovVV\Desktop\heating-radiator.png"/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819356" y="4099237"/>
              <a:ext cx="267278" cy="215847"/>
            </a:xfrm>
            <a:prstGeom prst="rect">
              <a:avLst/>
            </a:prstGeom>
            <a:noFill/>
          </p:spPr>
        </p:pic>
        <p:grpSp>
          <p:nvGrpSpPr>
            <p:cNvPr id="2" name="Группа 1">
              <a:extLst>
                <a:ext uri="{FF2B5EF4-FFF2-40B4-BE49-F238E27FC236}">
                  <a16:creationId xmlns="" xmlns:a16="http://schemas.microsoft.com/office/drawing/2014/main" id="{57E6EA57-243B-4A6C-8EEC-945724C01C07}"/>
                </a:ext>
              </a:extLst>
            </p:cNvPr>
            <p:cNvGrpSpPr/>
            <p:nvPr/>
          </p:nvGrpSpPr>
          <p:grpSpPr>
            <a:xfrm>
              <a:off x="6400315" y="996169"/>
              <a:ext cx="2421462" cy="4011710"/>
              <a:chOff x="6339850" y="1132908"/>
              <a:chExt cx="2044818" cy="3387712"/>
            </a:xfrm>
          </p:grpSpPr>
          <p:sp>
            <p:nvSpPr>
              <p:cNvPr id="1048769" name="TextBox 32"/>
              <p:cNvSpPr txBox="1">
                <a:spLocks noChangeArrowheads="1"/>
              </p:cNvSpPr>
              <p:nvPr/>
            </p:nvSpPr>
            <p:spPr bwMode="auto">
              <a:xfrm>
                <a:off x="6339850" y="2121671"/>
                <a:ext cx="1982908" cy="207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altLang="ko-KR" sz="1000" b="1" dirty="0">
                    <a:solidFill>
                      <a:schemeClr val="bg2"/>
                    </a:solidFill>
                    <a:latin typeface="Golos Text" panose="020B0503020202020204" pitchFamily="34" charset="0"/>
                    <a:ea typeface="맑은 고딕" pitchFamily="50" charset="-127"/>
                    <a:cs typeface="Golos Text" panose="020B0503020202020204" pitchFamily="34" charset="0"/>
                  </a:rPr>
                  <a:t>Очистные сооружения</a:t>
                </a:r>
                <a:endParaRPr lang="en-US" altLang="ko-KR" sz="1000" b="1" dirty="0">
                  <a:solidFill>
                    <a:schemeClr val="bg2"/>
                  </a:solidFill>
                  <a:latin typeface="Golos Text" panose="020B0503020202020204" pitchFamily="34" charset="0"/>
                  <a:ea typeface="맑은 고딕" pitchFamily="50" charset="-127"/>
                  <a:cs typeface="Golos Text" panose="020B0503020202020204" pitchFamily="34" charset="0"/>
                </a:endParaRPr>
              </a:p>
            </p:txBody>
          </p:sp>
          <p:sp>
            <p:nvSpPr>
              <p:cNvPr id="1048771" name="TextBox 42"/>
              <p:cNvSpPr txBox="1">
                <a:spLocks noChangeArrowheads="1"/>
              </p:cNvSpPr>
              <p:nvPr/>
            </p:nvSpPr>
            <p:spPr bwMode="auto">
              <a:xfrm>
                <a:off x="6339850" y="3125100"/>
                <a:ext cx="1830281" cy="207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altLang="ko-KR" sz="1000" b="1" dirty="0">
                    <a:solidFill>
                      <a:schemeClr val="bg2"/>
                    </a:solidFill>
                    <a:latin typeface="Golos Text" panose="020B0503020202020204" pitchFamily="34" charset="0"/>
                    <a:ea typeface="맑은 고딕" pitchFamily="50" charset="-127"/>
                    <a:cs typeface="Golos Text" panose="020B0503020202020204" pitchFamily="34" charset="0"/>
                  </a:rPr>
                  <a:t>Дорожная инфраструктура</a:t>
                </a:r>
              </a:p>
            </p:txBody>
          </p:sp>
          <p:sp>
            <p:nvSpPr>
              <p:cNvPr id="1048772" name="Прямоугольник 2"/>
              <p:cNvSpPr/>
              <p:nvPr/>
            </p:nvSpPr>
            <p:spPr>
              <a:xfrm>
                <a:off x="6343895" y="1132908"/>
                <a:ext cx="1034471" cy="2079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ko-KR" sz="1000" b="1" dirty="0">
                    <a:solidFill>
                      <a:schemeClr val="bg2"/>
                    </a:solidFill>
                    <a:latin typeface="Golos Text" panose="020B0503020202020204" pitchFamily="34" charset="0"/>
                    <a:ea typeface="맑은 고딕" pitchFamily="50" charset="-127"/>
                    <a:cs typeface="Golos Text" panose="020B0503020202020204" pitchFamily="34" charset="0"/>
                  </a:rPr>
                  <a:t>Водоснабжение</a:t>
                </a:r>
                <a:endParaRPr lang="en-US" altLang="ko-KR" sz="1000" b="1" dirty="0">
                  <a:solidFill>
                    <a:schemeClr val="bg2"/>
                  </a:solidFill>
                  <a:latin typeface="Golos Text" panose="020B0503020202020204" pitchFamily="34" charset="0"/>
                  <a:ea typeface="맑은 고딕" pitchFamily="50" charset="-127"/>
                  <a:cs typeface="Golos Text" panose="020B0503020202020204" pitchFamily="34" charset="0"/>
                </a:endParaRPr>
              </a:p>
            </p:txBody>
          </p:sp>
          <p:sp>
            <p:nvSpPr>
              <p:cNvPr id="1048773" name="Прямоугольник 64"/>
              <p:cNvSpPr/>
              <p:nvPr/>
            </p:nvSpPr>
            <p:spPr>
              <a:xfrm>
                <a:off x="6345343" y="1635061"/>
                <a:ext cx="1085910" cy="2079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ko-KR" sz="1000" b="1" dirty="0">
                    <a:solidFill>
                      <a:schemeClr val="bg2"/>
                    </a:solidFill>
                    <a:latin typeface="Golos Text" panose="020B0503020202020204" pitchFamily="34" charset="0"/>
                    <a:ea typeface="맑은 고딕" pitchFamily="50" charset="-127"/>
                    <a:cs typeface="Golos Text" panose="020B0503020202020204" pitchFamily="34" charset="0"/>
                  </a:rPr>
                  <a:t>Электрификация</a:t>
                </a:r>
                <a:endParaRPr lang="en-US" altLang="ko-KR" sz="1000" b="1" dirty="0">
                  <a:solidFill>
                    <a:schemeClr val="bg2"/>
                  </a:solidFill>
                  <a:latin typeface="Golos Text" panose="020B0503020202020204" pitchFamily="34" charset="0"/>
                  <a:ea typeface="맑은 고딕" pitchFamily="50" charset="-127"/>
                  <a:cs typeface="Golos Text" panose="020B0503020202020204" pitchFamily="34" charset="0"/>
                </a:endParaRPr>
              </a:p>
            </p:txBody>
          </p:sp>
          <p:sp>
            <p:nvSpPr>
              <p:cNvPr id="1048774" name="Прямоугольник 65"/>
              <p:cNvSpPr/>
              <p:nvPr/>
            </p:nvSpPr>
            <p:spPr>
              <a:xfrm>
                <a:off x="6345343" y="4128649"/>
                <a:ext cx="877446" cy="2079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ko-KR" sz="1000" b="1" dirty="0">
                    <a:solidFill>
                      <a:schemeClr val="bg2"/>
                    </a:solidFill>
                    <a:latin typeface="Golos Text" panose="020B0503020202020204" pitchFamily="34" charset="0"/>
                    <a:ea typeface="맑은 고딕" pitchFamily="50" charset="-127"/>
                    <a:cs typeface="Golos Text" panose="020B0503020202020204" pitchFamily="34" charset="0"/>
                  </a:rPr>
                  <a:t>Газификация</a:t>
                </a:r>
                <a:endParaRPr lang="en-US" altLang="ko-KR" sz="1000" b="1" dirty="0">
                  <a:solidFill>
                    <a:schemeClr val="bg2"/>
                  </a:solidFill>
                  <a:latin typeface="Golos Text" panose="020B0503020202020204" pitchFamily="34" charset="0"/>
                  <a:ea typeface="맑은 고딕" pitchFamily="50" charset="-127"/>
                  <a:cs typeface="Golos Text" panose="020B0503020202020204" pitchFamily="34" charset="0"/>
                </a:endParaRPr>
              </a:p>
            </p:txBody>
          </p:sp>
          <p:sp>
            <p:nvSpPr>
              <p:cNvPr id="1048775" name="Прямоугольник 66"/>
              <p:cNvSpPr/>
              <p:nvPr/>
            </p:nvSpPr>
            <p:spPr>
              <a:xfrm>
                <a:off x="6348787" y="2617328"/>
                <a:ext cx="1726404" cy="2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altLang="ko-KR" sz="1000" b="1" dirty="0">
                    <a:solidFill>
                      <a:schemeClr val="bg2"/>
                    </a:solidFill>
                    <a:latin typeface="Golos Text" panose="020B0503020202020204" pitchFamily="34" charset="0"/>
                    <a:ea typeface="맑은 고딕" pitchFamily="50" charset="-127"/>
                    <a:cs typeface="Golos Text" panose="020B0503020202020204" pitchFamily="34" charset="0"/>
                  </a:rPr>
                  <a:t>Железнодорожные пути</a:t>
                </a:r>
              </a:p>
            </p:txBody>
          </p:sp>
          <p:sp>
            <p:nvSpPr>
              <p:cNvPr id="1048778" name="TextBox 75"/>
              <p:cNvSpPr txBox="1">
                <a:spLocks noChangeArrowheads="1"/>
              </p:cNvSpPr>
              <p:nvPr/>
            </p:nvSpPr>
            <p:spPr bwMode="auto">
              <a:xfrm>
                <a:off x="6349272" y="3615469"/>
                <a:ext cx="1387475" cy="207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ko-KR" sz="1000" b="1" dirty="0">
                    <a:solidFill>
                      <a:schemeClr val="bg2"/>
                    </a:solidFill>
                    <a:latin typeface="Golos Text" panose="020B0503020202020204" pitchFamily="34" charset="0"/>
                    <a:ea typeface="맑은 고딕" pitchFamily="50" charset="-127"/>
                    <a:cs typeface="Golos Text" panose="020B0503020202020204" pitchFamily="34" charset="0"/>
                  </a:rPr>
                  <a:t>Теплоснабжение</a:t>
                </a:r>
              </a:p>
            </p:txBody>
          </p:sp>
          <p:sp>
            <p:nvSpPr>
              <p:cNvPr id="45" name="Freeform 130">
                <a:extLst>
                  <a:ext uri="{FF2B5EF4-FFF2-40B4-BE49-F238E27FC236}">
                    <a16:creationId xmlns="" xmlns:a16="http://schemas.microsoft.com/office/drawing/2014/main" id="{2660AC07-39D7-4FF1-8DBC-3F831A515855}"/>
                  </a:ext>
                </a:extLst>
              </p:cNvPr>
              <p:cNvSpPr/>
              <p:nvPr/>
            </p:nvSpPr>
            <p:spPr>
              <a:xfrm>
                <a:off x="6433269" y="1338634"/>
                <a:ext cx="1034471" cy="27360"/>
              </a:xfrm>
              <a:custGeom>
                <a:avLst/>
                <a:gdLst>
                  <a:gd name="connsiteX0" fmla="*/ 1171453 w 1754995"/>
                  <a:gd name="connsiteY0" fmla="*/ 0 h 54864"/>
                  <a:gd name="connsiteX1" fmla="*/ 1754995 w 1754995"/>
                  <a:gd name="connsiteY1" fmla="*/ 0 h 54864"/>
                  <a:gd name="connsiteX2" fmla="*/ 1754995 w 1754995"/>
                  <a:gd name="connsiteY2" fmla="*/ 54864 h 54864"/>
                  <a:gd name="connsiteX3" fmla="*/ 1139778 w 1754995"/>
                  <a:gd name="connsiteY3" fmla="*/ 54864 h 54864"/>
                  <a:gd name="connsiteX4" fmla="*/ 982688 w 1754995"/>
                  <a:gd name="connsiteY4" fmla="*/ 0 h 54864"/>
                  <a:gd name="connsiteX5" fmla="*/ 1118661 w 1754995"/>
                  <a:gd name="connsiteY5" fmla="*/ 0 h 54864"/>
                  <a:gd name="connsiteX6" fmla="*/ 1086986 w 1754995"/>
                  <a:gd name="connsiteY6" fmla="*/ 54864 h 54864"/>
                  <a:gd name="connsiteX7" fmla="*/ 951012 w 1754995"/>
                  <a:gd name="connsiteY7" fmla="*/ 54864 h 54864"/>
                  <a:gd name="connsiteX8" fmla="*/ 790731 w 1754995"/>
                  <a:gd name="connsiteY8" fmla="*/ 0 h 54864"/>
                  <a:gd name="connsiteX9" fmla="*/ 929896 w 1754995"/>
                  <a:gd name="connsiteY9" fmla="*/ 0 h 54864"/>
                  <a:gd name="connsiteX10" fmla="*/ 898220 w 1754995"/>
                  <a:gd name="connsiteY10" fmla="*/ 54864 h 54864"/>
                  <a:gd name="connsiteX11" fmla="*/ 759055 w 1754995"/>
                  <a:gd name="connsiteY11" fmla="*/ 54864 h 54864"/>
                  <a:gd name="connsiteX12" fmla="*/ 598773 w 1754995"/>
                  <a:gd name="connsiteY12" fmla="*/ 0 h 54864"/>
                  <a:gd name="connsiteX13" fmla="*/ 737939 w 1754995"/>
                  <a:gd name="connsiteY13" fmla="*/ 0 h 54864"/>
                  <a:gd name="connsiteX14" fmla="*/ 706263 w 1754995"/>
                  <a:gd name="connsiteY14" fmla="*/ 54864 h 54864"/>
                  <a:gd name="connsiteX15" fmla="*/ 567097 w 1754995"/>
                  <a:gd name="connsiteY15" fmla="*/ 54864 h 54864"/>
                  <a:gd name="connsiteX16" fmla="*/ 0 w 1754995"/>
                  <a:gd name="connsiteY16" fmla="*/ 0 h 54864"/>
                  <a:gd name="connsiteX17" fmla="*/ 545981 w 1754995"/>
                  <a:gd name="connsiteY17" fmla="*/ 0 h 54864"/>
                  <a:gd name="connsiteX18" fmla="*/ 514305 w 1754995"/>
                  <a:gd name="connsiteY18" fmla="*/ 54864 h 54864"/>
                  <a:gd name="connsiteX19" fmla="*/ 0 w 1754995"/>
                  <a:gd name="connsiteY19" fmla="*/ 54864 h 5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54995" h="54864">
                    <a:moveTo>
                      <a:pt x="1171453" y="0"/>
                    </a:moveTo>
                    <a:lnTo>
                      <a:pt x="1754995" y="0"/>
                    </a:lnTo>
                    <a:lnTo>
                      <a:pt x="1754995" y="54864"/>
                    </a:lnTo>
                    <a:lnTo>
                      <a:pt x="1139778" y="54864"/>
                    </a:lnTo>
                    <a:close/>
                    <a:moveTo>
                      <a:pt x="982688" y="0"/>
                    </a:moveTo>
                    <a:lnTo>
                      <a:pt x="1118661" y="0"/>
                    </a:lnTo>
                    <a:lnTo>
                      <a:pt x="1086986" y="54864"/>
                    </a:lnTo>
                    <a:lnTo>
                      <a:pt x="951012" y="54864"/>
                    </a:lnTo>
                    <a:close/>
                    <a:moveTo>
                      <a:pt x="790731" y="0"/>
                    </a:moveTo>
                    <a:lnTo>
                      <a:pt x="929896" y="0"/>
                    </a:lnTo>
                    <a:lnTo>
                      <a:pt x="898220" y="54864"/>
                    </a:lnTo>
                    <a:lnTo>
                      <a:pt x="759055" y="54864"/>
                    </a:lnTo>
                    <a:close/>
                    <a:moveTo>
                      <a:pt x="598773" y="0"/>
                    </a:moveTo>
                    <a:lnTo>
                      <a:pt x="737939" y="0"/>
                    </a:lnTo>
                    <a:lnTo>
                      <a:pt x="706263" y="54864"/>
                    </a:lnTo>
                    <a:lnTo>
                      <a:pt x="567097" y="54864"/>
                    </a:lnTo>
                    <a:close/>
                    <a:moveTo>
                      <a:pt x="0" y="0"/>
                    </a:moveTo>
                    <a:lnTo>
                      <a:pt x="545981" y="0"/>
                    </a:lnTo>
                    <a:lnTo>
                      <a:pt x="514305" y="54864"/>
                    </a:lnTo>
                    <a:lnTo>
                      <a:pt x="0" y="54864"/>
                    </a:lnTo>
                    <a:close/>
                  </a:path>
                </a:pathLst>
              </a:custGeom>
              <a:solidFill>
                <a:srgbClr val="0040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Freeform 131">
                <a:extLst>
                  <a:ext uri="{FF2B5EF4-FFF2-40B4-BE49-F238E27FC236}">
                    <a16:creationId xmlns="" xmlns:a16="http://schemas.microsoft.com/office/drawing/2014/main" id="{C5005481-ABDA-428F-B2AA-4FDB0D7A25E9}"/>
                  </a:ext>
                </a:extLst>
              </p:cNvPr>
              <p:cNvSpPr/>
              <p:nvPr/>
            </p:nvSpPr>
            <p:spPr>
              <a:xfrm>
                <a:off x="6426582" y="2800094"/>
                <a:ext cx="1592982" cy="27360"/>
              </a:xfrm>
              <a:custGeom>
                <a:avLst/>
                <a:gdLst>
                  <a:gd name="connsiteX0" fmla="*/ 1566940 w 2677118"/>
                  <a:gd name="connsiteY0" fmla="*/ 0 h 54864"/>
                  <a:gd name="connsiteX1" fmla="*/ 2677118 w 2677118"/>
                  <a:gd name="connsiteY1" fmla="*/ 0 h 54864"/>
                  <a:gd name="connsiteX2" fmla="*/ 2677118 w 2677118"/>
                  <a:gd name="connsiteY2" fmla="*/ 54864 h 54864"/>
                  <a:gd name="connsiteX3" fmla="*/ 1535264 w 2677118"/>
                  <a:gd name="connsiteY3" fmla="*/ 54864 h 54864"/>
                  <a:gd name="connsiteX4" fmla="*/ 1378174 w 2677118"/>
                  <a:gd name="connsiteY4" fmla="*/ 0 h 54864"/>
                  <a:gd name="connsiteX5" fmla="*/ 1514148 w 2677118"/>
                  <a:gd name="connsiteY5" fmla="*/ 0 h 54864"/>
                  <a:gd name="connsiteX6" fmla="*/ 1482472 w 2677118"/>
                  <a:gd name="connsiteY6" fmla="*/ 54864 h 54864"/>
                  <a:gd name="connsiteX7" fmla="*/ 1346498 w 2677118"/>
                  <a:gd name="connsiteY7" fmla="*/ 54864 h 54864"/>
                  <a:gd name="connsiteX8" fmla="*/ 1186217 w 2677118"/>
                  <a:gd name="connsiteY8" fmla="*/ 0 h 54864"/>
                  <a:gd name="connsiteX9" fmla="*/ 1325382 w 2677118"/>
                  <a:gd name="connsiteY9" fmla="*/ 0 h 54864"/>
                  <a:gd name="connsiteX10" fmla="*/ 1293707 w 2677118"/>
                  <a:gd name="connsiteY10" fmla="*/ 54864 h 54864"/>
                  <a:gd name="connsiteX11" fmla="*/ 1154541 w 2677118"/>
                  <a:gd name="connsiteY11" fmla="*/ 54864 h 54864"/>
                  <a:gd name="connsiteX12" fmla="*/ 994260 w 2677118"/>
                  <a:gd name="connsiteY12" fmla="*/ 0 h 54864"/>
                  <a:gd name="connsiteX13" fmla="*/ 1133425 w 2677118"/>
                  <a:gd name="connsiteY13" fmla="*/ 0 h 54864"/>
                  <a:gd name="connsiteX14" fmla="*/ 1101750 w 2677118"/>
                  <a:gd name="connsiteY14" fmla="*/ 54864 h 54864"/>
                  <a:gd name="connsiteX15" fmla="*/ 962584 w 2677118"/>
                  <a:gd name="connsiteY15" fmla="*/ 54864 h 54864"/>
                  <a:gd name="connsiteX16" fmla="*/ 0 w 2677118"/>
                  <a:gd name="connsiteY16" fmla="*/ 0 h 54864"/>
                  <a:gd name="connsiteX17" fmla="*/ 941468 w 2677118"/>
                  <a:gd name="connsiteY17" fmla="*/ 0 h 54864"/>
                  <a:gd name="connsiteX18" fmla="*/ 909792 w 2677118"/>
                  <a:gd name="connsiteY18" fmla="*/ 54864 h 54864"/>
                  <a:gd name="connsiteX19" fmla="*/ 0 w 2677118"/>
                  <a:gd name="connsiteY19" fmla="*/ 54864 h 5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7118" h="54864">
                    <a:moveTo>
                      <a:pt x="1566940" y="0"/>
                    </a:moveTo>
                    <a:lnTo>
                      <a:pt x="2677118" y="0"/>
                    </a:lnTo>
                    <a:lnTo>
                      <a:pt x="2677118" y="54864"/>
                    </a:lnTo>
                    <a:lnTo>
                      <a:pt x="1535264" y="54864"/>
                    </a:lnTo>
                    <a:close/>
                    <a:moveTo>
                      <a:pt x="1378174" y="0"/>
                    </a:moveTo>
                    <a:lnTo>
                      <a:pt x="1514148" y="0"/>
                    </a:lnTo>
                    <a:lnTo>
                      <a:pt x="1482472" y="54864"/>
                    </a:lnTo>
                    <a:lnTo>
                      <a:pt x="1346498" y="54864"/>
                    </a:lnTo>
                    <a:close/>
                    <a:moveTo>
                      <a:pt x="1186217" y="0"/>
                    </a:moveTo>
                    <a:lnTo>
                      <a:pt x="1325382" y="0"/>
                    </a:lnTo>
                    <a:lnTo>
                      <a:pt x="1293707" y="54864"/>
                    </a:lnTo>
                    <a:lnTo>
                      <a:pt x="1154541" y="54864"/>
                    </a:lnTo>
                    <a:close/>
                    <a:moveTo>
                      <a:pt x="994260" y="0"/>
                    </a:moveTo>
                    <a:lnTo>
                      <a:pt x="1133425" y="0"/>
                    </a:lnTo>
                    <a:lnTo>
                      <a:pt x="1101750" y="54864"/>
                    </a:lnTo>
                    <a:lnTo>
                      <a:pt x="962584" y="54864"/>
                    </a:lnTo>
                    <a:close/>
                    <a:moveTo>
                      <a:pt x="0" y="0"/>
                    </a:moveTo>
                    <a:lnTo>
                      <a:pt x="941468" y="0"/>
                    </a:lnTo>
                    <a:lnTo>
                      <a:pt x="909792" y="54864"/>
                    </a:lnTo>
                    <a:lnTo>
                      <a:pt x="0" y="54864"/>
                    </a:lnTo>
                    <a:close/>
                  </a:path>
                </a:pathLst>
              </a:custGeom>
              <a:solidFill>
                <a:srgbClr val="0040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Freeform 120">
                <a:extLst>
                  <a:ext uri="{FF2B5EF4-FFF2-40B4-BE49-F238E27FC236}">
                    <a16:creationId xmlns="" xmlns:a16="http://schemas.microsoft.com/office/drawing/2014/main" id="{8F890FA6-32CD-4A09-A326-80E01CBEB158}"/>
                  </a:ext>
                </a:extLst>
              </p:cNvPr>
              <p:cNvSpPr/>
              <p:nvPr/>
            </p:nvSpPr>
            <p:spPr>
              <a:xfrm>
                <a:off x="6426582" y="2316182"/>
                <a:ext cx="1592982" cy="27360"/>
              </a:xfrm>
              <a:custGeom>
                <a:avLst/>
                <a:gdLst>
                  <a:gd name="connsiteX0" fmla="*/ 1540076 w 2507325"/>
                  <a:gd name="connsiteY0" fmla="*/ 0 h 54864"/>
                  <a:gd name="connsiteX1" fmla="*/ 2507325 w 2507325"/>
                  <a:gd name="connsiteY1" fmla="*/ 0 h 54864"/>
                  <a:gd name="connsiteX2" fmla="*/ 2507325 w 2507325"/>
                  <a:gd name="connsiteY2" fmla="*/ 54864 h 54864"/>
                  <a:gd name="connsiteX3" fmla="*/ 1508400 w 2507325"/>
                  <a:gd name="connsiteY3" fmla="*/ 54864 h 54864"/>
                  <a:gd name="connsiteX4" fmla="*/ 1351310 w 2507325"/>
                  <a:gd name="connsiteY4" fmla="*/ 0 h 54864"/>
                  <a:gd name="connsiteX5" fmla="*/ 1487284 w 2507325"/>
                  <a:gd name="connsiteY5" fmla="*/ 0 h 54864"/>
                  <a:gd name="connsiteX6" fmla="*/ 1455608 w 2507325"/>
                  <a:gd name="connsiteY6" fmla="*/ 54864 h 54864"/>
                  <a:gd name="connsiteX7" fmla="*/ 1319634 w 2507325"/>
                  <a:gd name="connsiteY7" fmla="*/ 54864 h 54864"/>
                  <a:gd name="connsiteX8" fmla="*/ 1159353 w 2507325"/>
                  <a:gd name="connsiteY8" fmla="*/ 0 h 54864"/>
                  <a:gd name="connsiteX9" fmla="*/ 1298518 w 2507325"/>
                  <a:gd name="connsiteY9" fmla="*/ 0 h 54864"/>
                  <a:gd name="connsiteX10" fmla="*/ 1266842 w 2507325"/>
                  <a:gd name="connsiteY10" fmla="*/ 54864 h 54864"/>
                  <a:gd name="connsiteX11" fmla="*/ 1127677 w 2507325"/>
                  <a:gd name="connsiteY11" fmla="*/ 54864 h 54864"/>
                  <a:gd name="connsiteX12" fmla="*/ 967396 w 2507325"/>
                  <a:gd name="connsiteY12" fmla="*/ 0 h 54864"/>
                  <a:gd name="connsiteX13" fmla="*/ 1106561 w 2507325"/>
                  <a:gd name="connsiteY13" fmla="*/ 0 h 54864"/>
                  <a:gd name="connsiteX14" fmla="*/ 1074885 w 2507325"/>
                  <a:gd name="connsiteY14" fmla="*/ 54864 h 54864"/>
                  <a:gd name="connsiteX15" fmla="*/ 935720 w 2507325"/>
                  <a:gd name="connsiteY15" fmla="*/ 54864 h 54864"/>
                  <a:gd name="connsiteX16" fmla="*/ 0 w 2507325"/>
                  <a:gd name="connsiteY16" fmla="*/ 0 h 54864"/>
                  <a:gd name="connsiteX17" fmla="*/ 914604 w 2507325"/>
                  <a:gd name="connsiteY17" fmla="*/ 0 h 54864"/>
                  <a:gd name="connsiteX18" fmla="*/ 882928 w 2507325"/>
                  <a:gd name="connsiteY18" fmla="*/ 54864 h 54864"/>
                  <a:gd name="connsiteX19" fmla="*/ 0 w 2507325"/>
                  <a:gd name="connsiteY19" fmla="*/ 54864 h 5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07325" h="54864">
                    <a:moveTo>
                      <a:pt x="1540076" y="0"/>
                    </a:moveTo>
                    <a:lnTo>
                      <a:pt x="2507325" y="0"/>
                    </a:lnTo>
                    <a:lnTo>
                      <a:pt x="2507325" y="54864"/>
                    </a:lnTo>
                    <a:lnTo>
                      <a:pt x="1508400" y="54864"/>
                    </a:lnTo>
                    <a:close/>
                    <a:moveTo>
                      <a:pt x="1351310" y="0"/>
                    </a:moveTo>
                    <a:lnTo>
                      <a:pt x="1487284" y="0"/>
                    </a:lnTo>
                    <a:lnTo>
                      <a:pt x="1455608" y="54864"/>
                    </a:lnTo>
                    <a:lnTo>
                      <a:pt x="1319634" y="54864"/>
                    </a:lnTo>
                    <a:close/>
                    <a:moveTo>
                      <a:pt x="1159353" y="0"/>
                    </a:moveTo>
                    <a:lnTo>
                      <a:pt x="1298518" y="0"/>
                    </a:lnTo>
                    <a:lnTo>
                      <a:pt x="1266842" y="54864"/>
                    </a:lnTo>
                    <a:lnTo>
                      <a:pt x="1127677" y="54864"/>
                    </a:lnTo>
                    <a:close/>
                    <a:moveTo>
                      <a:pt x="967396" y="0"/>
                    </a:moveTo>
                    <a:lnTo>
                      <a:pt x="1106561" y="0"/>
                    </a:lnTo>
                    <a:lnTo>
                      <a:pt x="1074885" y="54864"/>
                    </a:lnTo>
                    <a:lnTo>
                      <a:pt x="935720" y="54864"/>
                    </a:lnTo>
                    <a:close/>
                    <a:moveTo>
                      <a:pt x="0" y="0"/>
                    </a:moveTo>
                    <a:lnTo>
                      <a:pt x="914604" y="0"/>
                    </a:lnTo>
                    <a:lnTo>
                      <a:pt x="882928" y="54864"/>
                    </a:lnTo>
                    <a:lnTo>
                      <a:pt x="0" y="54864"/>
                    </a:lnTo>
                    <a:close/>
                  </a:path>
                </a:pathLst>
              </a:custGeom>
              <a:solidFill>
                <a:srgbClr val="0040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36">
                <a:extLst>
                  <a:ext uri="{FF2B5EF4-FFF2-40B4-BE49-F238E27FC236}">
                    <a16:creationId xmlns="" xmlns:a16="http://schemas.microsoft.com/office/drawing/2014/main" id="{C4897FDD-7CFB-49CC-8496-6EDEE37ACC5E}"/>
                  </a:ext>
                </a:extLst>
              </p:cNvPr>
              <p:cNvSpPr/>
              <p:nvPr/>
            </p:nvSpPr>
            <p:spPr>
              <a:xfrm>
                <a:off x="7469579" y="1183133"/>
                <a:ext cx="365106" cy="365106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37">
                <a:extLst>
                  <a:ext uri="{FF2B5EF4-FFF2-40B4-BE49-F238E27FC236}">
                    <a16:creationId xmlns="" xmlns:a16="http://schemas.microsoft.com/office/drawing/2014/main" id="{4118DCE3-4980-46DE-A67E-CA514F5D4A9D}"/>
                  </a:ext>
                </a:extLst>
              </p:cNvPr>
              <p:cNvSpPr/>
              <p:nvPr/>
            </p:nvSpPr>
            <p:spPr>
              <a:xfrm>
                <a:off x="8019562" y="2161897"/>
                <a:ext cx="365106" cy="365106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38">
                <a:extLst>
                  <a:ext uri="{FF2B5EF4-FFF2-40B4-BE49-F238E27FC236}">
                    <a16:creationId xmlns="" xmlns:a16="http://schemas.microsoft.com/office/drawing/2014/main" id="{22AA14ED-7A88-4447-8E56-EA0A32B3167D}"/>
                  </a:ext>
                </a:extLst>
              </p:cNvPr>
              <p:cNvSpPr/>
              <p:nvPr/>
            </p:nvSpPr>
            <p:spPr>
              <a:xfrm>
                <a:off x="8019562" y="2665157"/>
                <a:ext cx="365106" cy="365106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130">
                <a:extLst>
                  <a:ext uri="{FF2B5EF4-FFF2-40B4-BE49-F238E27FC236}">
                    <a16:creationId xmlns="" xmlns:a16="http://schemas.microsoft.com/office/drawing/2014/main" id="{E3F3C4BF-0945-4FE5-ACF3-F2531E7657A5}"/>
                  </a:ext>
                </a:extLst>
              </p:cNvPr>
              <p:cNvSpPr/>
              <p:nvPr/>
            </p:nvSpPr>
            <p:spPr>
              <a:xfrm>
                <a:off x="6433270" y="1843808"/>
                <a:ext cx="1034471" cy="27360"/>
              </a:xfrm>
              <a:custGeom>
                <a:avLst/>
                <a:gdLst>
                  <a:gd name="connsiteX0" fmla="*/ 1171453 w 1754995"/>
                  <a:gd name="connsiteY0" fmla="*/ 0 h 54864"/>
                  <a:gd name="connsiteX1" fmla="*/ 1754995 w 1754995"/>
                  <a:gd name="connsiteY1" fmla="*/ 0 h 54864"/>
                  <a:gd name="connsiteX2" fmla="*/ 1754995 w 1754995"/>
                  <a:gd name="connsiteY2" fmla="*/ 54864 h 54864"/>
                  <a:gd name="connsiteX3" fmla="*/ 1139778 w 1754995"/>
                  <a:gd name="connsiteY3" fmla="*/ 54864 h 54864"/>
                  <a:gd name="connsiteX4" fmla="*/ 982688 w 1754995"/>
                  <a:gd name="connsiteY4" fmla="*/ 0 h 54864"/>
                  <a:gd name="connsiteX5" fmla="*/ 1118661 w 1754995"/>
                  <a:gd name="connsiteY5" fmla="*/ 0 h 54864"/>
                  <a:gd name="connsiteX6" fmla="*/ 1086986 w 1754995"/>
                  <a:gd name="connsiteY6" fmla="*/ 54864 h 54864"/>
                  <a:gd name="connsiteX7" fmla="*/ 951012 w 1754995"/>
                  <a:gd name="connsiteY7" fmla="*/ 54864 h 54864"/>
                  <a:gd name="connsiteX8" fmla="*/ 790731 w 1754995"/>
                  <a:gd name="connsiteY8" fmla="*/ 0 h 54864"/>
                  <a:gd name="connsiteX9" fmla="*/ 929896 w 1754995"/>
                  <a:gd name="connsiteY9" fmla="*/ 0 h 54864"/>
                  <a:gd name="connsiteX10" fmla="*/ 898220 w 1754995"/>
                  <a:gd name="connsiteY10" fmla="*/ 54864 h 54864"/>
                  <a:gd name="connsiteX11" fmla="*/ 759055 w 1754995"/>
                  <a:gd name="connsiteY11" fmla="*/ 54864 h 54864"/>
                  <a:gd name="connsiteX12" fmla="*/ 598773 w 1754995"/>
                  <a:gd name="connsiteY12" fmla="*/ 0 h 54864"/>
                  <a:gd name="connsiteX13" fmla="*/ 737939 w 1754995"/>
                  <a:gd name="connsiteY13" fmla="*/ 0 h 54864"/>
                  <a:gd name="connsiteX14" fmla="*/ 706263 w 1754995"/>
                  <a:gd name="connsiteY14" fmla="*/ 54864 h 54864"/>
                  <a:gd name="connsiteX15" fmla="*/ 567097 w 1754995"/>
                  <a:gd name="connsiteY15" fmla="*/ 54864 h 54864"/>
                  <a:gd name="connsiteX16" fmla="*/ 0 w 1754995"/>
                  <a:gd name="connsiteY16" fmla="*/ 0 h 54864"/>
                  <a:gd name="connsiteX17" fmla="*/ 545981 w 1754995"/>
                  <a:gd name="connsiteY17" fmla="*/ 0 h 54864"/>
                  <a:gd name="connsiteX18" fmla="*/ 514305 w 1754995"/>
                  <a:gd name="connsiteY18" fmla="*/ 54864 h 54864"/>
                  <a:gd name="connsiteX19" fmla="*/ 0 w 1754995"/>
                  <a:gd name="connsiteY19" fmla="*/ 54864 h 5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54995" h="54864">
                    <a:moveTo>
                      <a:pt x="1171453" y="0"/>
                    </a:moveTo>
                    <a:lnTo>
                      <a:pt x="1754995" y="0"/>
                    </a:lnTo>
                    <a:lnTo>
                      <a:pt x="1754995" y="54864"/>
                    </a:lnTo>
                    <a:lnTo>
                      <a:pt x="1139778" y="54864"/>
                    </a:lnTo>
                    <a:close/>
                    <a:moveTo>
                      <a:pt x="982688" y="0"/>
                    </a:moveTo>
                    <a:lnTo>
                      <a:pt x="1118661" y="0"/>
                    </a:lnTo>
                    <a:lnTo>
                      <a:pt x="1086986" y="54864"/>
                    </a:lnTo>
                    <a:lnTo>
                      <a:pt x="951012" y="54864"/>
                    </a:lnTo>
                    <a:close/>
                    <a:moveTo>
                      <a:pt x="790731" y="0"/>
                    </a:moveTo>
                    <a:lnTo>
                      <a:pt x="929896" y="0"/>
                    </a:lnTo>
                    <a:lnTo>
                      <a:pt x="898220" y="54864"/>
                    </a:lnTo>
                    <a:lnTo>
                      <a:pt x="759055" y="54864"/>
                    </a:lnTo>
                    <a:close/>
                    <a:moveTo>
                      <a:pt x="598773" y="0"/>
                    </a:moveTo>
                    <a:lnTo>
                      <a:pt x="737939" y="0"/>
                    </a:lnTo>
                    <a:lnTo>
                      <a:pt x="706263" y="54864"/>
                    </a:lnTo>
                    <a:lnTo>
                      <a:pt x="567097" y="54864"/>
                    </a:lnTo>
                    <a:close/>
                    <a:moveTo>
                      <a:pt x="0" y="0"/>
                    </a:moveTo>
                    <a:lnTo>
                      <a:pt x="545981" y="0"/>
                    </a:lnTo>
                    <a:lnTo>
                      <a:pt x="514305" y="54864"/>
                    </a:lnTo>
                    <a:lnTo>
                      <a:pt x="0" y="54864"/>
                    </a:lnTo>
                    <a:close/>
                  </a:path>
                </a:pathLst>
              </a:custGeom>
              <a:solidFill>
                <a:srgbClr val="0040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36">
                <a:extLst>
                  <a:ext uri="{FF2B5EF4-FFF2-40B4-BE49-F238E27FC236}">
                    <a16:creationId xmlns="" xmlns:a16="http://schemas.microsoft.com/office/drawing/2014/main" id="{C6CC5142-3350-4632-BAB0-DBB470F4094A}"/>
                  </a:ext>
                </a:extLst>
              </p:cNvPr>
              <p:cNvSpPr/>
              <p:nvPr/>
            </p:nvSpPr>
            <p:spPr>
              <a:xfrm>
                <a:off x="7469579" y="1688307"/>
                <a:ext cx="365106" cy="365106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130">
                <a:extLst>
                  <a:ext uri="{FF2B5EF4-FFF2-40B4-BE49-F238E27FC236}">
                    <a16:creationId xmlns="" xmlns:a16="http://schemas.microsoft.com/office/drawing/2014/main" id="{70F4BDF7-A6FD-441C-A2E4-277003798219}"/>
                  </a:ext>
                </a:extLst>
              </p:cNvPr>
              <p:cNvSpPr/>
              <p:nvPr/>
            </p:nvSpPr>
            <p:spPr>
              <a:xfrm>
                <a:off x="6436485" y="3805841"/>
                <a:ext cx="1034471" cy="27360"/>
              </a:xfrm>
              <a:custGeom>
                <a:avLst/>
                <a:gdLst>
                  <a:gd name="connsiteX0" fmla="*/ 1171453 w 1754995"/>
                  <a:gd name="connsiteY0" fmla="*/ 0 h 54864"/>
                  <a:gd name="connsiteX1" fmla="*/ 1754995 w 1754995"/>
                  <a:gd name="connsiteY1" fmla="*/ 0 h 54864"/>
                  <a:gd name="connsiteX2" fmla="*/ 1754995 w 1754995"/>
                  <a:gd name="connsiteY2" fmla="*/ 54864 h 54864"/>
                  <a:gd name="connsiteX3" fmla="*/ 1139778 w 1754995"/>
                  <a:gd name="connsiteY3" fmla="*/ 54864 h 54864"/>
                  <a:gd name="connsiteX4" fmla="*/ 982688 w 1754995"/>
                  <a:gd name="connsiteY4" fmla="*/ 0 h 54864"/>
                  <a:gd name="connsiteX5" fmla="*/ 1118661 w 1754995"/>
                  <a:gd name="connsiteY5" fmla="*/ 0 h 54864"/>
                  <a:gd name="connsiteX6" fmla="*/ 1086986 w 1754995"/>
                  <a:gd name="connsiteY6" fmla="*/ 54864 h 54864"/>
                  <a:gd name="connsiteX7" fmla="*/ 951012 w 1754995"/>
                  <a:gd name="connsiteY7" fmla="*/ 54864 h 54864"/>
                  <a:gd name="connsiteX8" fmla="*/ 790731 w 1754995"/>
                  <a:gd name="connsiteY8" fmla="*/ 0 h 54864"/>
                  <a:gd name="connsiteX9" fmla="*/ 929896 w 1754995"/>
                  <a:gd name="connsiteY9" fmla="*/ 0 h 54864"/>
                  <a:gd name="connsiteX10" fmla="*/ 898220 w 1754995"/>
                  <a:gd name="connsiteY10" fmla="*/ 54864 h 54864"/>
                  <a:gd name="connsiteX11" fmla="*/ 759055 w 1754995"/>
                  <a:gd name="connsiteY11" fmla="*/ 54864 h 54864"/>
                  <a:gd name="connsiteX12" fmla="*/ 598773 w 1754995"/>
                  <a:gd name="connsiteY12" fmla="*/ 0 h 54864"/>
                  <a:gd name="connsiteX13" fmla="*/ 737939 w 1754995"/>
                  <a:gd name="connsiteY13" fmla="*/ 0 h 54864"/>
                  <a:gd name="connsiteX14" fmla="*/ 706263 w 1754995"/>
                  <a:gd name="connsiteY14" fmla="*/ 54864 h 54864"/>
                  <a:gd name="connsiteX15" fmla="*/ 567097 w 1754995"/>
                  <a:gd name="connsiteY15" fmla="*/ 54864 h 54864"/>
                  <a:gd name="connsiteX16" fmla="*/ 0 w 1754995"/>
                  <a:gd name="connsiteY16" fmla="*/ 0 h 54864"/>
                  <a:gd name="connsiteX17" fmla="*/ 545981 w 1754995"/>
                  <a:gd name="connsiteY17" fmla="*/ 0 h 54864"/>
                  <a:gd name="connsiteX18" fmla="*/ 514305 w 1754995"/>
                  <a:gd name="connsiteY18" fmla="*/ 54864 h 54864"/>
                  <a:gd name="connsiteX19" fmla="*/ 0 w 1754995"/>
                  <a:gd name="connsiteY19" fmla="*/ 54864 h 5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54995" h="54864">
                    <a:moveTo>
                      <a:pt x="1171453" y="0"/>
                    </a:moveTo>
                    <a:lnTo>
                      <a:pt x="1754995" y="0"/>
                    </a:lnTo>
                    <a:lnTo>
                      <a:pt x="1754995" y="54864"/>
                    </a:lnTo>
                    <a:lnTo>
                      <a:pt x="1139778" y="54864"/>
                    </a:lnTo>
                    <a:close/>
                    <a:moveTo>
                      <a:pt x="982688" y="0"/>
                    </a:moveTo>
                    <a:lnTo>
                      <a:pt x="1118661" y="0"/>
                    </a:lnTo>
                    <a:lnTo>
                      <a:pt x="1086986" y="54864"/>
                    </a:lnTo>
                    <a:lnTo>
                      <a:pt x="951012" y="54864"/>
                    </a:lnTo>
                    <a:close/>
                    <a:moveTo>
                      <a:pt x="790731" y="0"/>
                    </a:moveTo>
                    <a:lnTo>
                      <a:pt x="929896" y="0"/>
                    </a:lnTo>
                    <a:lnTo>
                      <a:pt x="898220" y="54864"/>
                    </a:lnTo>
                    <a:lnTo>
                      <a:pt x="759055" y="54864"/>
                    </a:lnTo>
                    <a:close/>
                    <a:moveTo>
                      <a:pt x="598773" y="0"/>
                    </a:moveTo>
                    <a:lnTo>
                      <a:pt x="737939" y="0"/>
                    </a:lnTo>
                    <a:lnTo>
                      <a:pt x="706263" y="54864"/>
                    </a:lnTo>
                    <a:lnTo>
                      <a:pt x="567097" y="54864"/>
                    </a:lnTo>
                    <a:close/>
                    <a:moveTo>
                      <a:pt x="0" y="0"/>
                    </a:moveTo>
                    <a:lnTo>
                      <a:pt x="545981" y="0"/>
                    </a:lnTo>
                    <a:lnTo>
                      <a:pt x="514305" y="54864"/>
                    </a:lnTo>
                    <a:lnTo>
                      <a:pt x="0" y="54864"/>
                    </a:lnTo>
                    <a:close/>
                  </a:path>
                </a:pathLst>
              </a:custGeom>
              <a:solidFill>
                <a:srgbClr val="0040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36">
                <a:extLst>
                  <a:ext uri="{FF2B5EF4-FFF2-40B4-BE49-F238E27FC236}">
                    <a16:creationId xmlns="" xmlns:a16="http://schemas.microsoft.com/office/drawing/2014/main" id="{DBC36FEF-93F0-408C-9B19-BBC3CAE3570A}"/>
                  </a:ext>
                </a:extLst>
              </p:cNvPr>
              <p:cNvSpPr/>
              <p:nvPr/>
            </p:nvSpPr>
            <p:spPr>
              <a:xfrm>
                <a:off x="7472796" y="3650340"/>
                <a:ext cx="365106" cy="365106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36">
                <a:extLst>
                  <a:ext uri="{FF2B5EF4-FFF2-40B4-BE49-F238E27FC236}">
                    <a16:creationId xmlns="" xmlns:a16="http://schemas.microsoft.com/office/drawing/2014/main" id="{98C73A62-34DC-48C5-8A9A-53690BEE5D25}"/>
                  </a:ext>
                </a:extLst>
              </p:cNvPr>
              <p:cNvSpPr/>
              <p:nvPr/>
            </p:nvSpPr>
            <p:spPr>
              <a:xfrm>
                <a:off x="7472796" y="4155514"/>
                <a:ext cx="365106" cy="365106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131">
                <a:extLst>
                  <a:ext uri="{FF2B5EF4-FFF2-40B4-BE49-F238E27FC236}">
                    <a16:creationId xmlns="" xmlns:a16="http://schemas.microsoft.com/office/drawing/2014/main" id="{86B6E728-A074-4FEA-82F6-81EBE5704833}"/>
                  </a:ext>
                </a:extLst>
              </p:cNvPr>
              <p:cNvSpPr/>
              <p:nvPr/>
            </p:nvSpPr>
            <p:spPr>
              <a:xfrm>
                <a:off x="6426582" y="3303355"/>
                <a:ext cx="1592982" cy="27360"/>
              </a:xfrm>
              <a:custGeom>
                <a:avLst/>
                <a:gdLst>
                  <a:gd name="connsiteX0" fmla="*/ 1566940 w 2677118"/>
                  <a:gd name="connsiteY0" fmla="*/ 0 h 54864"/>
                  <a:gd name="connsiteX1" fmla="*/ 2677118 w 2677118"/>
                  <a:gd name="connsiteY1" fmla="*/ 0 h 54864"/>
                  <a:gd name="connsiteX2" fmla="*/ 2677118 w 2677118"/>
                  <a:gd name="connsiteY2" fmla="*/ 54864 h 54864"/>
                  <a:gd name="connsiteX3" fmla="*/ 1535264 w 2677118"/>
                  <a:gd name="connsiteY3" fmla="*/ 54864 h 54864"/>
                  <a:gd name="connsiteX4" fmla="*/ 1378174 w 2677118"/>
                  <a:gd name="connsiteY4" fmla="*/ 0 h 54864"/>
                  <a:gd name="connsiteX5" fmla="*/ 1514148 w 2677118"/>
                  <a:gd name="connsiteY5" fmla="*/ 0 h 54864"/>
                  <a:gd name="connsiteX6" fmla="*/ 1482472 w 2677118"/>
                  <a:gd name="connsiteY6" fmla="*/ 54864 h 54864"/>
                  <a:gd name="connsiteX7" fmla="*/ 1346498 w 2677118"/>
                  <a:gd name="connsiteY7" fmla="*/ 54864 h 54864"/>
                  <a:gd name="connsiteX8" fmla="*/ 1186217 w 2677118"/>
                  <a:gd name="connsiteY8" fmla="*/ 0 h 54864"/>
                  <a:gd name="connsiteX9" fmla="*/ 1325382 w 2677118"/>
                  <a:gd name="connsiteY9" fmla="*/ 0 h 54864"/>
                  <a:gd name="connsiteX10" fmla="*/ 1293707 w 2677118"/>
                  <a:gd name="connsiteY10" fmla="*/ 54864 h 54864"/>
                  <a:gd name="connsiteX11" fmla="*/ 1154541 w 2677118"/>
                  <a:gd name="connsiteY11" fmla="*/ 54864 h 54864"/>
                  <a:gd name="connsiteX12" fmla="*/ 994260 w 2677118"/>
                  <a:gd name="connsiteY12" fmla="*/ 0 h 54864"/>
                  <a:gd name="connsiteX13" fmla="*/ 1133425 w 2677118"/>
                  <a:gd name="connsiteY13" fmla="*/ 0 h 54864"/>
                  <a:gd name="connsiteX14" fmla="*/ 1101750 w 2677118"/>
                  <a:gd name="connsiteY14" fmla="*/ 54864 h 54864"/>
                  <a:gd name="connsiteX15" fmla="*/ 962584 w 2677118"/>
                  <a:gd name="connsiteY15" fmla="*/ 54864 h 54864"/>
                  <a:gd name="connsiteX16" fmla="*/ 0 w 2677118"/>
                  <a:gd name="connsiteY16" fmla="*/ 0 h 54864"/>
                  <a:gd name="connsiteX17" fmla="*/ 941468 w 2677118"/>
                  <a:gd name="connsiteY17" fmla="*/ 0 h 54864"/>
                  <a:gd name="connsiteX18" fmla="*/ 909792 w 2677118"/>
                  <a:gd name="connsiteY18" fmla="*/ 54864 h 54864"/>
                  <a:gd name="connsiteX19" fmla="*/ 0 w 2677118"/>
                  <a:gd name="connsiteY19" fmla="*/ 54864 h 5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7118" h="54864">
                    <a:moveTo>
                      <a:pt x="1566940" y="0"/>
                    </a:moveTo>
                    <a:lnTo>
                      <a:pt x="2677118" y="0"/>
                    </a:lnTo>
                    <a:lnTo>
                      <a:pt x="2677118" y="54864"/>
                    </a:lnTo>
                    <a:lnTo>
                      <a:pt x="1535264" y="54864"/>
                    </a:lnTo>
                    <a:close/>
                    <a:moveTo>
                      <a:pt x="1378174" y="0"/>
                    </a:moveTo>
                    <a:lnTo>
                      <a:pt x="1514148" y="0"/>
                    </a:lnTo>
                    <a:lnTo>
                      <a:pt x="1482472" y="54864"/>
                    </a:lnTo>
                    <a:lnTo>
                      <a:pt x="1346498" y="54864"/>
                    </a:lnTo>
                    <a:close/>
                    <a:moveTo>
                      <a:pt x="1186217" y="0"/>
                    </a:moveTo>
                    <a:lnTo>
                      <a:pt x="1325382" y="0"/>
                    </a:lnTo>
                    <a:lnTo>
                      <a:pt x="1293707" y="54864"/>
                    </a:lnTo>
                    <a:lnTo>
                      <a:pt x="1154541" y="54864"/>
                    </a:lnTo>
                    <a:close/>
                    <a:moveTo>
                      <a:pt x="994260" y="0"/>
                    </a:moveTo>
                    <a:lnTo>
                      <a:pt x="1133425" y="0"/>
                    </a:lnTo>
                    <a:lnTo>
                      <a:pt x="1101750" y="54864"/>
                    </a:lnTo>
                    <a:lnTo>
                      <a:pt x="962584" y="54864"/>
                    </a:lnTo>
                    <a:close/>
                    <a:moveTo>
                      <a:pt x="0" y="0"/>
                    </a:moveTo>
                    <a:lnTo>
                      <a:pt x="941468" y="0"/>
                    </a:lnTo>
                    <a:lnTo>
                      <a:pt x="909792" y="54864"/>
                    </a:lnTo>
                    <a:lnTo>
                      <a:pt x="0" y="54864"/>
                    </a:lnTo>
                    <a:close/>
                  </a:path>
                </a:pathLst>
              </a:custGeom>
              <a:solidFill>
                <a:srgbClr val="0040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38">
                <a:extLst>
                  <a:ext uri="{FF2B5EF4-FFF2-40B4-BE49-F238E27FC236}">
                    <a16:creationId xmlns="" xmlns:a16="http://schemas.microsoft.com/office/drawing/2014/main" id="{B65AC924-C730-40DA-8F1D-FAD11AB084D8}"/>
                  </a:ext>
                </a:extLst>
              </p:cNvPr>
              <p:cNvSpPr/>
              <p:nvPr/>
            </p:nvSpPr>
            <p:spPr>
              <a:xfrm>
                <a:off x="8019562" y="3168416"/>
                <a:ext cx="365106" cy="365106"/>
              </a:xfrm>
              <a:prstGeom prst="ellipse">
                <a:avLst/>
              </a:prstGeom>
              <a:noFill/>
              <a:ln w="381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130">
                <a:extLst>
                  <a:ext uri="{FF2B5EF4-FFF2-40B4-BE49-F238E27FC236}">
                    <a16:creationId xmlns="" xmlns:a16="http://schemas.microsoft.com/office/drawing/2014/main" id="{4CD50988-14F7-4214-AF0D-0824FECC39ED}"/>
                  </a:ext>
                </a:extLst>
              </p:cNvPr>
              <p:cNvSpPr/>
              <p:nvPr/>
            </p:nvSpPr>
            <p:spPr>
              <a:xfrm>
                <a:off x="6426582" y="4322571"/>
                <a:ext cx="1057901" cy="27360"/>
              </a:xfrm>
              <a:custGeom>
                <a:avLst/>
                <a:gdLst>
                  <a:gd name="connsiteX0" fmla="*/ 1171453 w 1754995"/>
                  <a:gd name="connsiteY0" fmla="*/ 0 h 54864"/>
                  <a:gd name="connsiteX1" fmla="*/ 1754995 w 1754995"/>
                  <a:gd name="connsiteY1" fmla="*/ 0 h 54864"/>
                  <a:gd name="connsiteX2" fmla="*/ 1754995 w 1754995"/>
                  <a:gd name="connsiteY2" fmla="*/ 54864 h 54864"/>
                  <a:gd name="connsiteX3" fmla="*/ 1139778 w 1754995"/>
                  <a:gd name="connsiteY3" fmla="*/ 54864 h 54864"/>
                  <a:gd name="connsiteX4" fmla="*/ 982688 w 1754995"/>
                  <a:gd name="connsiteY4" fmla="*/ 0 h 54864"/>
                  <a:gd name="connsiteX5" fmla="*/ 1118661 w 1754995"/>
                  <a:gd name="connsiteY5" fmla="*/ 0 h 54864"/>
                  <a:gd name="connsiteX6" fmla="*/ 1086986 w 1754995"/>
                  <a:gd name="connsiteY6" fmla="*/ 54864 h 54864"/>
                  <a:gd name="connsiteX7" fmla="*/ 951012 w 1754995"/>
                  <a:gd name="connsiteY7" fmla="*/ 54864 h 54864"/>
                  <a:gd name="connsiteX8" fmla="*/ 790731 w 1754995"/>
                  <a:gd name="connsiteY8" fmla="*/ 0 h 54864"/>
                  <a:gd name="connsiteX9" fmla="*/ 929896 w 1754995"/>
                  <a:gd name="connsiteY9" fmla="*/ 0 h 54864"/>
                  <a:gd name="connsiteX10" fmla="*/ 898220 w 1754995"/>
                  <a:gd name="connsiteY10" fmla="*/ 54864 h 54864"/>
                  <a:gd name="connsiteX11" fmla="*/ 759055 w 1754995"/>
                  <a:gd name="connsiteY11" fmla="*/ 54864 h 54864"/>
                  <a:gd name="connsiteX12" fmla="*/ 598773 w 1754995"/>
                  <a:gd name="connsiteY12" fmla="*/ 0 h 54864"/>
                  <a:gd name="connsiteX13" fmla="*/ 737939 w 1754995"/>
                  <a:gd name="connsiteY13" fmla="*/ 0 h 54864"/>
                  <a:gd name="connsiteX14" fmla="*/ 706263 w 1754995"/>
                  <a:gd name="connsiteY14" fmla="*/ 54864 h 54864"/>
                  <a:gd name="connsiteX15" fmla="*/ 567097 w 1754995"/>
                  <a:gd name="connsiteY15" fmla="*/ 54864 h 54864"/>
                  <a:gd name="connsiteX16" fmla="*/ 0 w 1754995"/>
                  <a:gd name="connsiteY16" fmla="*/ 0 h 54864"/>
                  <a:gd name="connsiteX17" fmla="*/ 545981 w 1754995"/>
                  <a:gd name="connsiteY17" fmla="*/ 0 h 54864"/>
                  <a:gd name="connsiteX18" fmla="*/ 514305 w 1754995"/>
                  <a:gd name="connsiteY18" fmla="*/ 54864 h 54864"/>
                  <a:gd name="connsiteX19" fmla="*/ 0 w 1754995"/>
                  <a:gd name="connsiteY19" fmla="*/ 54864 h 54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54995" h="54864">
                    <a:moveTo>
                      <a:pt x="1171453" y="0"/>
                    </a:moveTo>
                    <a:lnTo>
                      <a:pt x="1754995" y="0"/>
                    </a:lnTo>
                    <a:lnTo>
                      <a:pt x="1754995" y="54864"/>
                    </a:lnTo>
                    <a:lnTo>
                      <a:pt x="1139778" y="54864"/>
                    </a:lnTo>
                    <a:close/>
                    <a:moveTo>
                      <a:pt x="982688" y="0"/>
                    </a:moveTo>
                    <a:lnTo>
                      <a:pt x="1118661" y="0"/>
                    </a:lnTo>
                    <a:lnTo>
                      <a:pt x="1086986" y="54864"/>
                    </a:lnTo>
                    <a:lnTo>
                      <a:pt x="951012" y="54864"/>
                    </a:lnTo>
                    <a:close/>
                    <a:moveTo>
                      <a:pt x="790731" y="0"/>
                    </a:moveTo>
                    <a:lnTo>
                      <a:pt x="929896" y="0"/>
                    </a:lnTo>
                    <a:lnTo>
                      <a:pt x="898220" y="54864"/>
                    </a:lnTo>
                    <a:lnTo>
                      <a:pt x="759055" y="54864"/>
                    </a:lnTo>
                    <a:close/>
                    <a:moveTo>
                      <a:pt x="598773" y="0"/>
                    </a:moveTo>
                    <a:lnTo>
                      <a:pt x="737939" y="0"/>
                    </a:lnTo>
                    <a:lnTo>
                      <a:pt x="706263" y="54864"/>
                    </a:lnTo>
                    <a:lnTo>
                      <a:pt x="567097" y="54864"/>
                    </a:lnTo>
                    <a:close/>
                    <a:moveTo>
                      <a:pt x="0" y="0"/>
                    </a:moveTo>
                    <a:lnTo>
                      <a:pt x="545981" y="0"/>
                    </a:lnTo>
                    <a:lnTo>
                      <a:pt x="514305" y="54864"/>
                    </a:lnTo>
                    <a:lnTo>
                      <a:pt x="0" y="54864"/>
                    </a:lnTo>
                    <a:close/>
                  </a:path>
                </a:pathLst>
              </a:custGeom>
              <a:solidFill>
                <a:srgbClr val="0040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7" name="TextBox 18">
            <a:extLst>
              <a:ext uri="{FF2B5EF4-FFF2-40B4-BE49-F238E27FC236}">
                <a16:creationId xmlns="" xmlns:a16="http://schemas.microsoft.com/office/drawing/2014/main" id="{D64DDD27-A7E8-4395-BFA7-8F0072DDCE71}"/>
              </a:ext>
            </a:extLst>
          </p:cNvPr>
          <p:cNvSpPr txBox="1"/>
          <p:nvPr/>
        </p:nvSpPr>
        <p:spPr>
          <a:xfrm>
            <a:off x="397609" y="3685074"/>
            <a:ext cx="4462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Условия предоставления поддержки:</a:t>
            </a:r>
          </a:p>
        </p:txBody>
      </p:sp>
      <p:sp>
        <p:nvSpPr>
          <p:cNvPr id="78" name="TextBox 20">
            <a:extLst>
              <a:ext uri="{FF2B5EF4-FFF2-40B4-BE49-F238E27FC236}">
                <a16:creationId xmlns="" xmlns:a16="http://schemas.microsoft.com/office/drawing/2014/main" id="{5CC608DE-7C07-4185-A58C-2EB806D57BEB}"/>
              </a:ext>
            </a:extLst>
          </p:cNvPr>
          <p:cNvSpPr txBox="1"/>
          <p:nvPr/>
        </p:nvSpPr>
        <p:spPr>
          <a:xfrm>
            <a:off x="239504" y="3974879"/>
            <a:ext cx="60944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Субсидия не более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20%</a:t>
            </a:r>
            <a:r>
              <a:rPr lang="ru-RU" sz="1000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стоимости всего проекта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Регистрация предприятия на территории МО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Ведение производственной деятельности в соответствии с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разделом С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(ОКВЭД 2)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технологического присоединения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ресурсоснабжающей организации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Наличие </a:t>
            </a:r>
            <a:r>
              <a:rPr lang="ru-RU" sz="10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заключения ГАУ МО «Мособлгосэкспертиза»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 правильности определения сметной стоимости по компенсируемым затратам</a:t>
            </a:r>
          </a:p>
          <a:p>
            <a:pPr marL="171450" indent="-171450"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88" name="Прямоугольник 87">
            <a:extLst>
              <a:ext uri="{FF2B5EF4-FFF2-40B4-BE49-F238E27FC236}">
                <a16:creationId xmlns="" xmlns:a16="http://schemas.microsoft.com/office/drawing/2014/main" id="{78651563-1212-43E4-BC3C-D06F61721A84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79" name="Group 71">
            <a:extLst>
              <a:ext uri="{FF2B5EF4-FFF2-40B4-BE49-F238E27FC236}">
                <a16:creationId xmlns="" xmlns:a16="http://schemas.microsoft.com/office/drawing/2014/main" id="{48831D1D-023E-4EC8-BC71-81C9795D7CE7}"/>
              </a:ext>
            </a:extLst>
          </p:cNvPr>
          <p:cNvGrpSpPr/>
          <p:nvPr/>
        </p:nvGrpSpPr>
        <p:grpSpPr>
          <a:xfrm>
            <a:off x="599644" y="1729223"/>
            <a:ext cx="1740108" cy="1785104"/>
            <a:chOff x="702541" y="2469243"/>
            <a:chExt cx="2425119" cy="2487827"/>
          </a:xfrm>
          <a:solidFill>
            <a:srgbClr val="DDE9FF"/>
          </a:solidFill>
        </p:grpSpPr>
        <p:sp>
          <p:nvSpPr>
            <p:cNvPr id="80" name="Up Arrow 72">
              <a:extLst>
                <a:ext uri="{FF2B5EF4-FFF2-40B4-BE49-F238E27FC236}">
                  <a16:creationId xmlns="" xmlns:a16="http://schemas.microsoft.com/office/drawing/2014/main" id="{5F7D540F-5BA6-4966-B5AA-EF48015A089F}"/>
                </a:ext>
              </a:extLst>
            </p:cNvPr>
            <p:cNvSpPr/>
            <p:nvPr/>
          </p:nvSpPr>
          <p:spPr>
            <a:xfrm>
              <a:off x="702541" y="3778468"/>
              <a:ext cx="733425" cy="830832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1" name="Up Arrow 73">
              <a:extLst>
                <a:ext uri="{FF2B5EF4-FFF2-40B4-BE49-F238E27FC236}">
                  <a16:creationId xmlns="" xmlns:a16="http://schemas.microsoft.com/office/drawing/2014/main" id="{BAA0B50C-EB6F-409E-8B27-E335F74B95ED}"/>
                </a:ext>
              </a:extLst>
            </p:cNvPr>
            <p:cNvSpPr/>
            <p:nvPr/>
          </p:nvSpPr>
          <p:spPr>
            <a:xfrm>
              <a:off x="1321300" y="2469243"/>
              <a:ext cx="847235" cy="959757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2" name="Up Arrow 74">
              <a:extLst>
                <a:ext uri="{FF2B5EF4-FFF2-40B4-BE49-F238E27FC236}">
                  <a16:creationId xmlns="" xmlns:a16="http://schemas.microsoft.com/office/drawing/2014/main" id="{4164C566-A39E-4B9B-AAC0-F3C0D29B1AB1}"/>
                </a:ext>
              </a:extLst>
            </p:cNvPr>
            <p:cNvSpPr/>
            <p:nvPr/>
          </p:nvSpPr>
          <p:spPr>
            <a:xfrm>
              <a:off x="1470393" y="3610670"/>
              <a:ext cx="549049" cy="621969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3" name="Up Arrow 75">
              <a:extLst>
                <a:ext uri="{FF2B5EF4-FFF2-40B4-BE49-F238E27FC236}">
                  <a16:creationId xmlns="" xmlns:a16="http://schemas.microsoft.com/office/drawing/2014/main" id="{468E78ED-59A5-4BC2-B952-B533465E78EC}"/>
                </a:ext>
              </a:extLst>
            </p:cNvPr>
            <p:cNvSpPr/>
            <p:nvPr/>
          </p:nvSpPr>
          <p:spPr>
            <a:xfrm>
              <a:off x="2168535" y="3156499"/>
              <a:ext cx="549049" cy="621969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4" name="Up Arrow 76">
              <a:extLst>
                <a:ext uri="{FF2B5EF4-FFF2-40B4-BE49-F238E27FC236}">
                  <a16:creationId xmlns="" xmlns:a16="http://schemas.microsoft.com/office/drawing/2014/main" id="{E7D5558A-2CE4-4DE6-BB0C-99852A488D2A}"/>
                </a:ext>
              </a:extLst>
            </p:cNvPr>
            <p:cNvSpPr/>
            <p:nvPr/>
          </p:nvSpPr>
          <p:spPr>
            <a:xfrm>
              <a:off x="2193934" y="4089452"/>
              <a:ext cx="733425" cy="830832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5" name="Up Arrow 77">
              <a:extLst>
                <a:ext uri="{FF2B5EF4-FFF2-40B4-BE49-F238E27FC236}">
                  <a16:creationId xmlns="" xmlns:a16="http://schemas.microsoft.com/office/drawing/2014/main" id="{B4BBA8B6-90D8-45CC-B25E-D6A5461DAE91}"/>
                </a:ext>
              </a:extLst>
            </p:cNvPr>
            <p:cNvSpPr/>
            <p:nvPr/>
          </p:nvSpPr>
          <p:spPr>
            <a:xfrm>
              <a:off x="1540426" y="4558300"/>
              <a:ext cx="352018" cy="39877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6" name="Up Arrow 78">
              <a:extLst>
                <a:ext uri="{FF2B5EF4-FFF2-40B4-BE49-F238E27FC236}">
                  <a16:creationId xmlns="" xmlns:a16="http://schemas.microsoft.com/office/drawing/2014/main" id="{857715F3-5456-4FCA-9475-1A937FE9B1C8}"/>
                </a:ext>
              </a:extLst>
            </p:cNvPr>
            <p:cNvSpPr/>
            <p:nvPr/>
          </p:nvSpPr>
          <p:spPr>
            <a:xfrm>
              <a:off x="2775642" y="2749736"/>
              <a:ext cx="352018" cy="39877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81188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B2D76AB8-ECF5-4DB4-8D73-F560EBBE1705}"/>
              </a:ext>
            </a:extLst>
          </p:cNvPr>
          <p:cNvGrpSpPr/>
          <p:nvPr/>
        </p:nvGrpSpPr>
        <p:grpSpPr>
          <a:xfrm>
            <a:off x="3893994" y="987573"/>
            <a:ext cx="4762959" cy="3980185"/>
            <a:chOff x="4392059" y="1197317"/>
            <a:chExt cx="4267084" cy="3565806"/>
          </a:xfrm>
          <a:solidFill>
            <a:srgbClr val="EFF5FF">
              <a:alpha val="70000"/>
            </a:srgbClr>
          </a:solidFill>
        </p:grpSpPr>
        <p:grpSp>
          <p:nvGrpSpPr>
            <p:cNvPr id="24" name="Group 2">
              <a:extLst>
                <a:ext uri="{FF2B5EF4-FFF2-40B4-BE49-F238E27FC236}">
                  <a16:creationId xmlns="" xmlns:a16="http://schemas.microsoft.com/office/drawing/2014/main" id="{09C4CF98-8EA9-4B5E-A0F9-AE5AD1B76A22}"/>
                </a:ext>
              </a:extLst>
            </p:cNvPr>
            <p:cNvGrpSpPr/>
            <p:nvPr/>
          </p:nvGrpSpPr>
          <p:grpSpPr>
            <a:xfrm rot="20441731">
              <a:off x="4813799" y="1197317"/>
              <a:ext cx="1761087" cy="1762357"/>
              <a:chOff x="1455738" y="2371725"/>
              <a:chExt cx="2198688" cy="2200275"/>
            </a:xfrm>
            <a:grpFill/>
          </p:grpSpPr>
          <p:sp>
            <p:nvSpPr>
              <p:cNvPr id="46" name="Freeform 3">
                <a:extLst>
                  <a:ext uri="{FF2B5EF4-FFF2-40B4-BE49-F238E27FC236}">
                    <a16:creationId xmlns="" xmlns:a16="http://schemas.microsoft.com/office/drawing/2014/main" id="{5E6D7E96-DD1E-4B0F-AEE0-9AFDE8C30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4">
                <a:extLst>
                  <a:ext uri="{FF2B5EF4-FFF2-40B4-BE49-F238E27FC236}">
                    <a16:creationId xmlns="" xmlns:a16="http://schemas.microsoft.com/office/drawing/2014/main" id="{4A8566A7-A8F6-4C2E-9C9B-9F843BD8D9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25" name="Group 5">
              <a:extLst>
                <a:ext uri="{FF2B5EF4-FFF2-40B4-BE49-F238E27FC236}">
                  <a16:creationId xmlns="" xmlns:a16="http://schemas.microsoft.com/office/drawing/2014/main" id="{131BBB92-BD92-458F-9895-F666D830A671}"/>
                </a:ext>
              </a:extLst>
            </p:cNvPr>
            <p:cNvGrpSpPr/>
            <p:nvPr/>
          </p:nvGrpSpPr>
          <p:grpSpPr>
            <a:xfrm>
              <a:off x="6088808" y="2190932"/>
              <a:ext cx="2570335" cy="2572191"/>
              <a:chOff x="1455738" y="2371725"/>
              <a:chExt cx="2198688" cy="2200275"/>
            </a:xfrm>
            <a:grpFill/>
          </p:grpSpPr>
          <p:sp>
            <p:nvSpPr>
              <p:cNvPr id="43" name="Freeform 6">
                <a:extLst>
                  <a:ext uri="{FF2B5EF4-FFF2-40B4-BE49-F238E27FC236}">
                    <a16:creationId xmlns="" xmlns:a16="http://schemas.microsoft.com/office/drawing/2014/main" id="{FAFE1B97-AA27-4CEA-BAA8-B84AB45BC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Freeform 7">
                <a:extLst>
                  <a:ext uri="{FF2B5EF4-FFF2-40B4-BE49-F238E27FC236}">
                    <a16:creationId xmlns="" xmlns:a16="http://schemas.microsoft.com/office/drawing/2014/main" id="{839F8156-625E-4923-92AF-69405BED5E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26" name="Group 11">
              <a:extLst>
                <a:ext uri="{FF2B5EF4-FFF2-40B4-BE49-F238E27FC236}">
                  <a16:creationId xmlns="" xmlns:a16="http://schemas.microsoft.com/office/drawing/2014/main" id="{6A280277-8D3F-475B-AE34-CD37B5B95707}"/>
                </a:ext>
              </a:extLst>
            </p:cNvPr>
            <p:cNvGrpSpPr/>
            <p:nvPr/>
          </p:nvGrpSpPr>
          <p:grpSpPr>
            <a:xfrm rot="20862303">
              <a:off x="4392059" y="2889326"/>
              <a:ext cx="1712939" cy="1714175"/>
              <a:chOff x="1455738" y="2371725"/>
              <a:chExt cx="2198688" cy="2200275"/>
            </a:xfrm>
            <a:grpFill/>
          </p:grpSpPr>
          <p:sp>
            <p:nvSpPr>
              <p:cNvPr id="40" name="Freeform 12">
                <a:extLst>
                  <a:ext uri="{FF2B5EF4-FFF2-40B4-BE49-F238E27FC236}">
                    <a16:creationId xmlns="" xmlns:a16="http://schemas.microsoft.com/office/drawing/2014/main" id="{F3DF6EDC-005E-4322-884B-9C1022C08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="" xmlns:a16="http://schemas.microsoft.com/office/drawing/2014/main" id="{C0A7C650-2278-4394-A9D0-171B126EBE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27" name="Group 22">
              <a:extLst>
                <a:ext uri="{FF2B5EF4-FFF2-40B4-BE49-F238E27FC236}">
                  <a16:creationId xmlns="" xmlns:a16="http://schemas.microsoft.com/office/drawing/2014/main" id="{D079B272-3B1D-4D1E-B9DC-15C394B5C61D}"/>
                </a:ext>
              </a:extLst>
            </p:cNvPr>
            <p:cNvGrpSpPr/>
            <p:nvPr/>
          </p:nvGrpSpPr>
          <p:grpSpPr>
            <a:xfrm>
              <a:off x="7024857" y="3065550"/>
              <a:ext cx="642663" cy="732305"/>
              <a:chOff x="4616451" y="1741488"/>
              <a:chExt cx="2959100" cy="3371850"/>
            </a:xfrm>
            <a:grpFill/>
          </p:grpSpPr>
          <p:sp>
            <p:nvSpPr>
              <p:cNvPr id="38" name="Freeform 5">
                <a:extLst>
                  <a:ext uri="{FF2B5EF4-FFF2-40B4-BE49-F238E27FC236}">
                    <a16:creationId xmlns="" xmlns:a16="http://schemas.microsoft.com/office/drawing/2014/main" id="{6F7C7F56-8EDD-475E-80B5-4E2439E15F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6451" y="1741488"/>
                <a:ext cx="2959100" cy="3371850"/>
              </a:xfrm>
              <a:custGeom>
                <a:avLst/>
                <a:gdLst>
                  <a:gd name="T0" fmla="*/ 578 w 786"/>
                  <a:gd name="T1" fmla="*/ 28 h 896"/>
                  <a:gd name="T2" fmla="*/ 205 w 786"/>
                  <a:gd name="T3" fmla="*/ 59 h 896"/>
                  <a:gd name="T4" fmla="*/ 67 w 786"/>
                  <a:gd name="T5" fmla="*/ 236 h 896"/>
                  <a:gd name="T6" fmla="*/ 68 w 786"/>
                  <a:gd name="T7" fmla="*/ 346 h 896"/>
                  <a:gd name="T8" fmla="*/ 70 w 786"/>
                  <a:gd name="T9" fmla="*/ 356 h 896"/>
                  <a:gd name="T10" fmla="*/ 39 w 786"/>
                  <a:gd name="T11" fmla="*/ 406 h 896"/>
                  <a:gd name="T12" fmla="*/ 14 w 786"/>
                  <a:gd name="T13" fmla="*/ 441 h 896"/>
                  <a:gd name="T14" fmla="*/ 14 w 786"/>
                  <a:gd name="T15" fmla="*/ 442 h 896"/>
                  <a:gd name="T16" fmla="*/ 36 w 786"/>
                  <a:gd name="T17" fmla="*/ 540 h 896"/>
                  <a:gd name="T18" fmla="*/ 50 w 786"/>
                  <a:gd name="T19" fmla="*/ 587 h 896"/>
                  <a:gd name="T20" fmla="*/ 75 w 786"/>
                  <a:gd name="T21" fmla="*/ 649 h 896"/>
                  <a:gd name="T22" fmla="*/ 74 w 786"/>
                  <a:gd name="T23" fmla="*/ 694 h 896"/>
                  <a:gd name="T24" fmla="*/ 169 w 786"/>
                  <a:gd name="T25" fmla="*/ 773 h 896"/>
                  <a:gd name="T26" fmla="*/ 244 w 786"/>
                  <a:gd name="T27" fmla="*/ 830 h 896"/>
                  <a:gd name="T28" fmla="*/ 618 w 786"/>
                  <a:gd name="T29" fmla="*/ 896 h 896"/>
                  <a:gd name="T30" fmla="*/ 686 w 786"/>
                  <a:gd name="T31" fmla="*/ 814 h 896"/>
                  <a:gd name="T32" fmla="*/ 664 w 786"/>
                  <a:gd name="T33" fmla="*/ 637 h 896"/>
                  <a:gd name="T34" fmla="*/ 777 w 786"/>
                  <a:gd name="T35" fmla="*/ 417 h 896"/>
                  <a:gd name="T36" fmla="*/ 706 w 786"/>
                  <a:gd name="T37" fmla="*/ 118 h 896"/>
                  <a:gd name="T38" fmla="*/ 627 w 786"/>
                  <a:gd name="T39" fmla="*/ 606 h 896"/>
                  <a:gd name="T40" fmla="*/ 639 w 786"/>
                  <a:gd name="T41" fmla="*/ 823 h 896"/>
                  <a:gd name="T42" fmla="*/ 618 w 786"/>
                  <a:gd name="T43" fmla="*/ 847 h 896"/>
                  <a:gd name="T44" fmla="*/ 292 w 786"/>
                  <a:gd name="T45" fmla="*/ 827 h 896"/>
                  <a:gd name="T46" fmla="*/ 260 w 786"/>
                  <a:gd name="T47" fmla="*/ 706 h 896"/>
                  <a:gd name="T48" fmla="*/ 169 w 786"/>
                  <a:gd name="T49" fmla="*/ 725 h 896"/>
                  <a:gd name="T50" fmla="*/ 101 w 786"/>
                  <a:gd name="T51" fmla="*/ 604 h 896"/>
                  <a:gd name="T52" fmla="*/ 110 w 786"/>
                  <a:gd name="T53" fmla="*/ 568 h 896"/>
                  <a:gd name="T54" fmla="*/ 86 w 786"/>
                  <a:gd name="T55" fmla="*/ 555 h 896"/>
                  <a:gd name="T56" fmla="*/ 94 w 786"/>
                  <a:gd name="T57" fmla="*/ 519 h 896"/>
                  <a:gd name="T58" fmla="*/ 65 w 786"/>
                  <a:gd name="T59" fmla="*/ 501 h 896"/>
                  <a:gd name="T60" fmla="*/ 55 w 786"/>
                  <a:gd name="T61" fmla="*/ 467 h 896"/>
                  <a:gd name="T62" fmla="*/ 112 w 786"/>
                  <a:gd name="T63" fmla="*/ 381 h 896"/>
                  <a:gd name="T64" fmla="*/ 115 w 786"/>
                  <a:gd name="T65" fmla="*/ 335 h 896"/>
                  <a:gd name="T66" fmla="*/ 114 w 786"/>
                  <a:gd name="T67" fmla="*/ 248 h 896"/>
                  <a:gd name="T68" fmla="*/ 729 w 786"/>
                  <a:gd name="T69" fmla="*/ 41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86" h="896">
                    <a:moveTo>
                      <a:pt x="706" y="118"/>
                    </a:moveTo>
                    <a:cubicBezTo>
                      <a:pt x="672" y="79"/>
                      <a:pt x="629" y="49"/>
                      <a:pt x="578" y="28"/>
                    </a:cubicBezTo>
                    <a:cubicBezTo>
                      <a:pt x="531" y="10"/>
                      <a:pt x="478" y="0"/>
                      <a:pt x="425" y="0"/>
                    </a:cubicBezTo>
                    <a:cubicBezTo>
                      <a:pt x="346" y="0"/>
                      <a:pt x="268" y="21"/>
                      <a:pt x="205" y="59"/>
                    </a:cubicBezTo>
                    <a:cubicBezTo>
                      <a:pt x="171" y="79"/>
                      <a:pt x="142" y="104"/>
                      <a:pt x="119" y="133"/>
                    </a:cubicBezTo>
                    <a:cubicBezTo>
                      <a:pt x="94" y="164"/>
                      <a:pt x="77" y="198"/>
                      <a:pt x="67" y="236"/>
                    </a:cubicBezTo>
                    <a:cubicBezTo>
                      <a:pt x="59" y="268"/>
                      <a:pt x="58" y="305"/>
                      <a:pt x="65" y="335"/>
                    </a:cubicBezTo>
                    <a:cubicBezTo>
                      <a:pt x="68" y="346"/>
                      <a:pt x="68" y="346"/>
                      <a:pt x="68" y="346"/>
                    </a:cubicBezTo>
                    <a:cubicBezTo>
                      <a:pt x="68" y="349"/>
                      <a:pt x="69" y="352"/>
                      <a:pt x="70" y="354"/>
                    </a:cubicBezTo>
                    <a:cubicBezTo>
                      <a:pt x="70" y="355"/>
                      <a:pt x="70" y="356"/>
                      <a:pt x="70" y="356"/>
                    </a:cubicBezTo>
                    <a:cubicBezTo>
                      <a:pt x="68" y="360"/>
                      <a:pt x="68" y="360"/>
                      <a:pt x="68" y="360"/>
                    </a:cubicBezTo>
                    <a:cubicBezTo>
                      <a:pt x="61" y="375"/>
                      <a:pt x="50" y="390"/>
                      <a:pt x="39" y="406"/>
                    </a:cubicBezTo>
                    <a:cubicBezTo>
                      <a:pt x="31" y="417"/>
                      <a:pt x="22" y="428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2"/>
                      <a:pt x="14" y="442"/>
                      <a:pt x="14" y="442"/>
                    </a:cubicBezTo>
                    <a:cubicBezTo>
                      <a:pt x="3" y="459"/>
                      <a:pt x="0" y="481"/>
                      <a:pt x="6" y="501"/>
                    </a:cubicBezTo>
                    <a:cubicBezTo>
                      <a:pt x="11" y="517"/>
                      <a:pt x="22" y="531"/>
                      <a:pt x="36" y="540"/>
                    </a:cubicBezTo>
                    <a:cubicBezTo>
                      <a:pt x="35" y="553"/>
                      <a:pt x="37" y="565"/>
                      <a:pt x="43" y="576"/>
                    </a:cubicBezTo>
                    <a:cubicBezTo>
                      <a:pt x="45" y="580"/>
                      <a:pt x="47" y="584"/>
                      <a:pt x="50" y="587"/>
                    </a:cubicBezTo>
                    <a:cubicBezTo>
                      <a:pt x="48" y="603"/>
                      <a:pt x="52" y="619"/>
                      <a:pt x="62" y="632"/>
                    </a:cubicBezTo>
                    <a:cubicBezTo>
                      <a:pt x="75" y="649"/>
                      <a:pt x="75" y="649"/>
                      <a:pt x="75" y="649"/>
                    </a:cubicBezTo>
                    <a:cubicBezTo>
                      <a:pt x="75" y="652"/>
                      <a:pt x="75" y="654"/>
                      <a:pt x="74" y="657"/>
                    </a:cubicBezTo>
                    <a:cubicBezTo>
                      <a:pt x="74" y="667"/>
                      <a:pt x="73" y="680"/>
                      <a:pt x="74" y="694"/>
                    </a:cubicBezTo>
                    <a:cubicBezTo>
                      <a:pt x="77" y="715"/>
                      <a:pt x="85" y="732"/>
                      <a:pt x="97" y="746"/>
                    </a:cubicBezTo>
                    <a:cubicBezTo>
                      <a:pt x="114" y="764"/>
                      <a:pt x="139" y="773"/>
                      <a:pt x="169" y="773"/>
                    </a:cubicBezTo>
                    <a:cubicBezTo>
                      <a:pt x="189" y="773"/>
                      <a:pt x="212" y="769"/>
                      <a:pt x="240" y="761"/>
                    </a:cubicBezTo>
                    <a:cubicBezTo>
                      <a:pt x="241" y="779"/>
                      <a:pt x="243" y="801"/>
                      <a:pt x="244" y="830"/>
                    </a:cubicBezTo>
                    <a:cubicBezTo>
                      <a:pt x="246" y="867"/>
                      <a:pt x="276" y="896"/>
                      <a:pt x="313" y="896"/>
                    </a:cubicBezTo>
                    <a:cubicBezTo>
                      <a:pt x="618" y="896"/>
                      <a:pt x="618" y="896"/>
                      <a:pt x="618" y="896"/>
                    </a:cubicBezTo>
                    <a:cubicBezTo>
                      <a:pt x="638" y="896"/>
                      <a:pt x="658" y="887"/>
                      <a:pt x="671" y="871"/>
                    </a:cubicBezTo>
                    <a:cubicBezTo>
                      <a:pt x="684" y="855"/>
                      <a:pt x="690" y="834"/>
                      <a:pt x="686" y="814"/>
                    </a:cubicBezTo>
                    <a:cubicBezTo>
                      <a:pt x="658" y="658"/>
                      <a:pt x="658" y="658"/>
                      <a:pt x="658" y="658"/>
                    </a:cubicBezTo>
                    <a:cubicBezTo>
                      <a:pt x="657" y="650"/>
                      <a:pt x="659" y="643"/>
                      <a:pt x="664" y="637"/>
                    </a:cubicBezTo>
                    <a:cubicBezTo>
                      <a:pt x="686" y="610"/>
                      <a:pt x="712" y="578"/>
                      <a:pt x="733" y="541"/>
                    </a:cubicBezTo>
                    <a:cubicBezTo>
                      <a:pt x="756" y="501"/>
                      <a:pt x="770" y="460"/>
                      <a:pt x="777" y="417"/>
                    </a:cubicBezTo>
                    <a:cubicBezTo>
                      <a:pt x="786" y="355"/>
                      <a:pt x="784" y="298"/>
                      <a:pt x="772" y="247"/>
                    </a:cubicBezTo>
                    <a:cubicBezTo>
                      <a:pt x="759" y="198"/>
                      <a:pt x="737" y="154"/>
                      <a:pt x="706" y="118"/>
                    </a:cubicBezTo>
                    <a:close/>
                    <a:moveTo>
                      <a:pt x="729" y="410"/>
                    </a:moveTo>
                    <a:cubicBezTo>
                      <a:pt x="717" y="491"/>
                      <a:pt x="674" y="550"/>
                      <a:pt x="627" y="606"/>
                    </a:cubicBezTo>
                    <a:cubicBezTo>
                      <a:pt x="613" y="622"/>
                      <a:pt x="607" y="645"/>
                      <a:pt x="611" y="666"/>
                    </a:cubicBezTo>
                    <a:cubicBezTo>
                      <a:pt x="639" y="823"/>
                      <a:pt x="639" y="823"/>
                      <a:pt x="639" y="823"/>
                    </a:cubicBezTo>
                    <a:cubicBezTo>
                      <a:pt x="640" y="829"/>
                      <a:pt x="638" y="835"/>
                      <a:pt x="634" y="840"/>
                    </a:cubicBezTo>
                    <a:cubicBezTo>
                      <a:pt x="630" y="845"/>
                      <a:pt x="624" y="847"/>
                      <a:pt x="618" y="847"/>
                    </a:cubicBezTo>
                    <a:cubicBezTo>
                      <a:pt x="313" y="847"/>
                      <a:pt x="313" y="847"/>
                      <a:pt x="313" y="847"/>
                    </a:cubicBezTo>
                    <a:cubicBezTo>
                      <a:pt x="302" y="847"/>
                      <a:pt x="293" y="839"/>
                      <a:pt x="292" y="827"/>
                    </a:cubicBezTo>
                    <a:cubicBezTo>
                      <a:pt x="290" y="774"/>
                      <a:pt x="286" y="742"/>
                      <a:pt x="284" y="724"/>
                    </a:cubicBezTo>
                    <a:cubicBezTo>
                      <a:pt x="284" y="715"/>
                      <a:pt x="272" y="706"/>
                      <a:pt x="260" y="706"/>
                    </a:cubicBezTo>
                    <a:cubicBezTo>
                      <a:pt x="258" y="706"/>
                      <a:pt x="256" y="706"/>
                      <a:pt x="254" y="707"/>
                    </a:cubicBezTo>
                    <a:cubicBezTo>
                      <a:pt x="216" y="720"/>
                      <a:pt x="189" y="725"/>
                      <a:pt x="169" y="725"/>
                    </a:cubicBezTo>
                    <a:cubicBezTo>
                      <a:pt x="95" y="725"/>
                      <a:pt x="134" y="648"/>
                      <a:pt x="120" y="629"/>
                    </a:cubicBezTo>
                    <a:cubicBezTo>
                      <a:pt x="101" y="604"/>
                      <a:pt x="101" y="604"/>
                      <a:pt x="101" y="604"/>
                    </a:cubicBezTo>
                    <a:cubicBezTo>
                      <a:pt x="96" y="597"/>
                      <a:pt x="96" y="589"/>
                      <a:pt x="100" y="583"/>
                    </a:cubicBezTo>
                    <a:cubicBezTo>
                      <a:pt x="110" y="568"/>
                      <a:pt x="110" y="568"/>
                      <a:pt x="110" y="568"/>
                    </a:cubicBezTo>
                    <a:cubicBezTo>
                      <a:pt x="98" y="565"/>
                      <a:pt x="98" y="565"/>
                      <a:pt x="98" y="565"/>
                    </a:cubicBezTo>
                    <a:cubicBezTo>
                      <a:pt x="93" y="563"/>
                      <a:pt x="89" y="560"/>
                      <a:pt x="86" y="555"/>
                    </a:cubicBezTo>
                    <a:cubicBezTo>
                      <a:pt x="84" y="550"/>
                      <a:pt x="84" y="545"/>
                      <a:pt x="86" y="540"/>
                    </a:cubicBezTo>
                    <a:cubicBezTo>
                      <a:pt x="94" y="519"/>
                      <a:pt x="94" y="519"/>
                      <a:pt x="94" y="519"/>
                    </a:cubicBezTo>
                    <a:cubicBezTo>
                      <a:pt x="95" y="517"/>
                      <a:pt x="94" y="514"/>
                      <a:pt x="92" y="513"/>
                    </a:cubicBezTo>
                    <a:cubicBezTo>
                      <a:pt x="65" y="501"/>
                      <a:pt x="65" y="501"/>
                      <a:pt x="65" y="501"/>
                    </a:cubicBezTo>
                    <a:cubicBezTo>
                      <a:pt x="59" y="499"/>
                      <a:pt x="54" y="493"/>
                      <a:pt x="52" y="487"/>
                    </a:cubicBezTo>
                    <a:cubicBezTo>
                      <a:pt x="50" y="480"/>
                      <a:pt x="51" y="473"/>
                      <a:pt x="55" y="467"/>
                    </a:cubicBezTo>
                    <a:cubicBezTo>
                      <a:pt x="55" y="466"/>
                      <a:pt x="55" y="466"/>
                      <a:pt x="55" y="466"/>
                    </a:cubicBezTo>
                    <a:cubicBezTo>
                      <a:pt x="73" y="438"/>
                      <a:pt x="97" y="412"/>
                      <a:pt x="112" y="381"/>
                    </a:cubicBezTo>
                    <a:cubicBezTo>
                      <a:pt x="118" y="368"/>
                      <a:pt x="118" y="368"/>
                      <a:pt x="118" y="368"/>
                    </a:cubicBezTo>
                    <a:cubicBezTo>
                      <a:pt x="122" y="359"/>
                      <a:pt x="117" y="345"/>
                      <a:pt x="115" y="335"/>
                    </a:cubicBezTo>
                    <a:cubicBezTo>
                      <a:pt x="112" y="325"/>
                      <a:pt x="112" y="325"/>
                      <a:pt x="112" y="325"/>
                    </a:cubicBezTo>
                    <a:cubicBezTo>
                      <a:pt x="107" y="301"/>
                      <a:pt x="108" y="271"/>
                      <a:pt x="114" y="248"/>
                    </a:cubicBezTo>
                    <a:cubicBezTo>
                      <a:pt x="146" y="120"/>
                      <a:pt x="286" y="48"/>
                      <a:pt x="425" y="48"/>
                    </a:cubicBezTo>
                    <a:cubicBezTo>
                      <a:pt x="597" y="48"/>
                      <a:pt x="767" y="158"/>
                      <a:pt x="729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="" xmlns:a16="http://schemas.microsoft.com/office/drawing/2014/main" id="{7AE0869B-93B5-4436-910A-281737362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776" y="2062163"/>
                <a:ext cx="2085975" cy="1700213"/>
              </a:xfrm>
              <a:custGeom>
                <a:avLst/>
                <a:gdLst>
                  <a:gd name="T0" fmla="*/ 367 w 554"/>
                  <a:gd name="T1" fmla="*/ 21 h 452"/>
                  <a:gd name="T2" fmla="*/ 325 w 554"/>
                  <a:gd name="T3" fmla="*/ 5 h 452"/>
                  <a:gd name="T4" fmla="*/ 298 w 554"/>
                  <a:gd name="T5" fmla="*/ 11 h 452"/>
                  <a:gd name="T6" fmla="*/ 267 w 554"/>
                  <a:gd name="T7" fmla="*/ 0 h 452"/>
                  <a:gd name="T8" fmla="*/ 243 w 554"/>
                  <a:gd name="T9" fmla="*/ 7 h 452"/>
                  <a:gd name="T10" fmla="*/ 223 w 554"/>
                  <a:gd name="T11" fmla="*/ 5 h 452"/>
                  <a:gd name="T12" fmla="*/ 168 w 554"/>
                  <a:gd name="T13" fmla="*/ 24 h 452"/>
                  <a:gd name="T14" fmla="*/ 163 w 554"/>
                  <a:gd name="T15" fmla="*/ 24 h 452"/>
                  <a:gd name="T16" fmla="*/ 96 w 554"/>
                  <a:gd name="T17" fmla="*/ 54 h 452"/>
                  <a:gd name="T18" fmla="*/ 38 w 554"/>
                  <a:gd name="T19" fmla="*/ 123 h 452"/>
                  <a:gd name="T20" fmla="*/ 15 w 554"/>
                  <a:gd name="T21" fmla="*/ 156 h 452"/>
                  <a:gd name="T22" fmla="*/ 15 w 554"/>
                  <a:gd name="T23" fmla="*/ 161 h 452"/>
                  <a:gd name="T24" fmla="*/ 0 w 554"/>
                  <a:gd name="T25" fmla="*/ 210 h 452"/>
                  <a:gd name="T26" fmla="*/ 39 w 554"/>
                  <a:gd name="T27" fmla="*/ 282 h 452"/>
                  <a:gd name="T28" fmla="*/ 103 w 554"/>
                  <a:gd name="T29" fmla="*/ 327 h 452"/>
                  <a:gd name="T30" fmla="*/ 135 w 554"/>
                  <a:gd name="T31" fmla="*/ 319 h 452"/>
                  <a:gd name="T32" fmla="*/ 177 w 554"/>
                  <a:gd name="T33" fmla="*/ 344 h 452"/>
                  <a:gd name="T34" fmla="*/ 260 w 554"/>
                  <a:gd name="T35" fmla="*/ 403 h 452"/>
                  <a:gd name="T36" fmla="*/ 296 w 554"/>
                  <a:gd name="T37" fmla="*/ 395 h 452"/>
                  <a:gd name="T38" fmla="*/ 391 w 554"/>
                  <a:gd name="T39" fmla="*/ 452 h 452"/>
                  <a:gd name="T40" fmla="*/ 492 w 554"/>
                  <a:gd name="T41" fmla="*/ 382 h 452"/>
                  <a:gd name="T42" fmla="*/ 549 w 554"/>
                  <a:gd name="T43" fmla="*/ 287 h 452"/>
                  <a:gd name="T44" fmla="*/ 547 w 554"/>
                  <a:gd name="T45" fmla="*/ 267 h 452"/>
                  <a:gd name="T46" fmla="*/ 554 w 554"/>
                  <a:gd name="T47" fmla="*/ 235 h 452"/>
                  <a:gd name="T48" fmla="*/ 536 w 554"/>
                  <a:gd name="T49" fmla="*/ 185 h 452"/>
                  <a:gd name="T50" fmla="*/ 537 w 554"/>
                  <a:gd name="T51" fmla="*/ 174 h 452"/>
                  <a:gd name="T52" fmla="*/ 493 w 554"/>
                  <a:gd name="T53" fmla="*/ 106 h 452"/>
                  <a:gd name="T54" fmla="*/ 367 w 554"/>
                  <a:gd name="T55" fmla="*/ 2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54" h="452">
                    <a:moveTo>
                      <a:pt x="367" y="21"/>
                    </a:moveTo>
                    <a:cubicBezTo>
                      <a:pt x="356" y="11"/>
                      <a:pt x="341" y="5"/>
                      <a:pt x="325" y="5"/>
                    </a:cubicBezTo>
                    <a:cubicBezTo>
                      <a:pt x="315" y="5"/>
                      <a:pt x="306" y="7"/>
                      <a:pt x="298" y="11"/>
                    </a:cubicBezTo>
                    <a:cubicBezTo>
                      <a:pt x="289" y="4"/>
                      <a:pt x="279" y="0"/>
                      <a:pt x="267" y="0"/>
                    </a:cubicBezTo>
                    <a:cubicBezTo>
                      <a:pt x="258" y="0"/>
                      <a:pt x="250" y="3"/>
                      <a:pt x="243" y="7"/>
                    </a:cubicBezTo>
                    <a:cubicBezTo>
                      <a:pt x="237" y="5"/>
                      <a:pt x="230" y="5"/>
                      <a:pt x="223" y="5"/>
                    </a:cubicBezTo>
                    <a:cubicBezTo>
                      <a:pt x="203" y="5"/>
                      <a:pt x="183" y="12"/>
                      <a:pt x="168" y="24"/>
                    </a:cubicBezTo>
                    <a:cubicBezTo>
                      <a:pt x="166" y="24"/>
                      <a:pt x="165" y="24"/>
                      <a:pt x="163" y="24"/>
                    </a:cubicBezTo>
                    <a:cubicBezTo>
                      <a:pt x="136" y="24"/>
                      <a:pt x="112" y="36"/>
                      <a:pt x="96" y="54"/>
                    </a:cubicBezTo>
                    <a:cubicBezTo>
                      <a:pt x="63" y="60"/>
                      <a:pt x="38" y="89"/>
                      <a:pt x="38" y="123"/>
                    </a:cubicBezTo>
                    <a:cubicBezTo>
                      <a:pt x="24" y="128"/>
                      <a:pt x="15" y="141"/>
                      <a:pt x="15" y="156"/>
                    </a:cubicBezTo>
                    <a:cubicBezTo>
                      <a:pt x="15" y="158"/>
                      <a:pt x="15" y="159"/>
                      <a:pt x="15" y="161"/>
                    </a:cubicBezTo>
                    <a:cubicBezTo>
                      <a:pt x="6" y="175"/>
                      <a:pt x="0" y="192"/>
                      <a:pt x="0" y="210"/>
                    </a:cubicBezTo>
                    <a:cubicBezTo>
                      <a:pt x="0" y="240"/>
                      <a:pt x="16" y="266"/>
                      <a:pt x="39" y="282"/>
                    </a:cubicBezTo>
                    <a:cubicBezTo>
                      <a:pt x="48" y="308"/>
                      <a:pt x="74" y="327"/>
                      <a:pt x="103" y="327"/>
                    </a:cubicBezTo>
                    <a:cubicBezTo>
                      <a:pt x="115" y="327"/>
                      <a:pt x="126" y="324"/>
                      <a:pt x="135" y="319"/>
                    </a:cubicBezTo>
                    <a:cubicBezTo>
                      <a:pt x="145" y="332"/>
                      <a:pt x="160" y="341"/>
                      <a:pt x="177" y="344"/>
                    </a:cubicBezTo>
                    <a:cubicBezTo>
                      <a:pt x="189" y="378"/>
                      <a:pt x="222" y="403"/>
                      <a:pt x="260" y="403"/>
                    </a:cubicBezTo>
                    <a:cubicBezTo>
                      <a:pt x="273" y="403"/>
                      <a:pt x="285" y="400"/>
                      <a:pt x="296" y="395"/>
                    </a:cubicBezTo>
                    <a:cubicBezTo>
                      <a:pt x="314" y="429"/>
                      <a:pt x="350" y="452"/>
                      <a:pt x="391" y="452"/>
                    </a:cubicBezTo>
                    <a:cubicBezTo>
                      <a:pt x="437" y="452"/>
                      <a:pt x="477" y="423"/>
                      <a:pt x="492" y="382"/>
                    </a:cubicBezTo>
                    <a:cubicBezTo>
                      <a:pt x="526" y="364"/>
                      <a:pt x="549" y="328"/>
                      <a:pt x="549" y="287"/>
                    </a:cubicBezTo>
                    <a:cubicBezTo>
                      <a:pt x="549" y="280"/>
                      <a:pt x="548" y="274"/>
                      <a:pt x="547" y="267"/>
                    </a:cubicBezTo>
                    <a:cubicBezTo>
                      <a:pt x="552" y="257"/>
                      <a:pt x="554" y="246"/>
                      <a:pt x="554" y="235"/>
                    </a:cubicBezTo>
                    <a:cubicBezTo>
                      <a:pt x="554" y="216"/>
                      <a:pt x="547" y="199"/>
                      <a:pt x="536" y="185"/>
                    </a:cubicBezTo>
                    <a:cubicBezTo>
                      <a:pt x="536" y="182"/>
                      <a:pt x="537" y="178"/>
                      <a:pt x="537" y="174"/>
                    </a:cubicBezTo>
                    <a:cubicBezTo>
                      <a:pt x="537" y="144"/>
                      <a:pt x="519" y="118"/>
                      <a:pt x="493" y="106"/>
                    </a:cubicBezTo>
                    <a:cubicBezTo>
                      <a:pt x="472" y="57"/>
                      <a:pt x="423" y="22"/>
                      <a:pt x="36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28" name="Group 25">
              <a:extLst>
                <a:ext uri="{FF2B5EF4-FFF2-40B4-BE49-F238E27FC236}">
                  <a16:creationId xmlns="" xmlns:a16="http://schemas.microsoft.com/office/drawing/2014/main" id="{E79D0421-736A-4755-9AE1-58115C1C2259}"/>
                </a:ext>
              </a:extLst>
            </p:cNvPr>
            <p:cNvGrpSpPr/>
            <p:nvPr/>
          </p:nvGrpSpPr>
          <p:grpSpPr>
            <a:xfrm>
              <a:off x="5484631" y="1871317"/>
              <a:ext cx="433763" cy="415213"/>
              <a:chOff x="9886950" y="1016001"/>
              <a:chExt cx="482600" cy="461963"/>
            </a:xfrm>
            <a:grpFill/>
          </p:grpSpPr>
          <p:sp>
            <p:nvSpPr>
              <p:cNvPr id="31" name="Freeform 36">
                <a:extLst>
                  <a:ext uri="{FF2B5EF4-FFF2-40B4-BE49-F238E27FC236}">
                    <a16:creationId xmlns="" xmlns:a16="http://schemas.microsoft.com/office/drawing/2014/main" id="{DAF398A8-D3FE-4CBF-98DD-6702053844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86950" y="1016001"/>
                <a:ext cx="482600" cy="461963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7 w 128"/>
                  <a:gd name="T13" fmla="*/ 110 h 122"/>
                  <a:gd name="T14" fmla="*/ 34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1" y="106"/>
                      <a:pt x="39" y="109"/>
                      <a:pt x="37" y="110"/>
                    </a:cubicBezTo>
                    <a:cubicBezTo>
                      <a:pt x="36" y="111"/>
                      <a:pt x="35" y="112"/>
                      <a:pt x="34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4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" name="Freeform 37">
                <a:extLst>
                  <a:ext uri="{FF2B5EF4-FFF2-40B4-BE49-F238E27FC236}">
                    <a16:creationId xmlns="" xmlns:a16="http://schemas.microsoft.com/office/drawing/2014/main" id="{7133D909-D5CA-4622-8162-80C5DD7CE6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47275" y="1076326"/>
                <a:ext cx="361950" cy="242888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="" xmlns:a16="http://schemas.microsoft.com/office/drawing/2014/main" id="{9C57D858-5847-47FF-AA0A-8FD4948660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04438" y="1327151"/>
                <a:ext cx="46037" cy="44450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="" xmlns:a16="http://schemas.microsoft.com/office/drawing/2014/main" id="{81913C98-E93D-481B-B61E-8B461D0D2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7925" y="1198563"/>
                <a:ext cx="44450" cy="90488"/>
              </a:xfrm>
              <a:custGeom>
                <a:avLst/>
                <a:gdLst>
                  <a:gd name="T0" fmla="*/ 9 w 12"/>
                  <a:gd name="T1" fmla="*/ 0 h 24"/>
                  <a:gd name="T2" fmla="*/ 3 w 12"/>
                  <a:gd name="T3" fmla="*/ 0 h 24"/>
                  <a:gd name="T4" fmla="*/ 0 w 12"/>
                  <a:gd name="T5" fmla="*/ 3 h 24"/>
                  <a:gd name="T6" fmla="*/ 0 w 12"/>
                  <a:gd name="T7" fmla="*/ 21 h 24"/>
                  <a:gd name="T8" fmla="*/ 3 w 12"/>
                  <a:gd name="T9" fmla="*/ 24 h 24"/>
                  <a:gd name="T10" fmla="*/ 9 w 12"/>
                  <a:gd name="T11" fmla="*/ 24 h 24"/>
                  <a:gd name="T12" fmla="*/ 12 w 12"/>
                  <a:gd name="T13" fmla="*/ 21 h 24"/>
                  <a:gd name="T14" fmla="*/ 12 w 12"/>
                  <a:gd name="T15" fmla="*/ 3 h 24"/>
                  <a:gd name="T16" fmla="*/ 9 w 12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2" y="22"/>
                      <a:pt x="12" y="2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="" xmlns:a16="http://schemas.microsoft.com/office/drawing/2014/main" id="{4385AF99-3D73-4C05-9750-1092A8207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8738" y="1106488"/>
                <a:ext cx="44450" cy="182563"/>
              </a:xfrm>
              <a:custGeom>
                <a:avLst/>
                <a:gdLst>
                  <a:gd name="T0" fmla="*/ 9 w 12"/>
                  <a:gd name="T1" fmla="*/ 0 h 48"/>
                  <a:gd name="T2" fmla="*/ 3 w 12"/>
                  <a:gd name="T3" fmla="*/ 0 h 48"/>
                  <a:gd name="T4" fmla="*/ 0 w 12"/>
                  <a:gd name="T5" fmla="*/ 3 h 48"/>
                  <a:gd name="T6" fmla="*/ 0 w 12"/>
                  <a:gd name="T7" fmla="*/ 45 h 48"/>
                  <a:gd name="T8" fmla="*/ 3 w 12"/>
                  <a:gd name="T9" fmla="*/ 48 h 48"/>
                  <a:gd name="T10" fmla="*/ 9 w 12"/>
                  <a:gd name="T11" fmla="*/ 48 h 48"/>
                  <a:gd name="T12" fmla="*/ 12 w 12"/>
                  <a:gd name="T13" fmla="*/ 45 h 48"/>
                  <a:gd name="T14" fmla="*/ 12 w 12"/>
                  <a:gd name="T15" fmla="*/ 3 h 48"/>
                  <a:gd name="T16" fmla="*/ 9 w 12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8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7"/>
                      <a:pt x="1" y="48"/>
                      <a:pt x="3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1" y="48"/>
                      <a:pt x="12" y="47"/>
                      <a:pt x="12" y="4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41">
                <a:extLst>
                  <a:ext uri="{FF2B5EF4-FFF2-40B4-BE49-F238E27FC236}">
                    <a16:creationId xmlns="" xmlns:a16="http://schemas.microsoft.com/office/drawing/2014/main" id="{18599F39-D6E5-409F-AA9F-DE325595C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2538" y="1166813"/>
                <a:ext cx="46037" cy="122238"/>
              </a:xfrm>
              <a:custGeom>
                <a:avLst/>
                <a:gdLst>
                  <a:gd name="T0" fmla="*/ 9 w 12"/>
                  <a:gd name="T1" fmla="*/ 0 h 32"/>
                  <a:gd name="T2" fmla="*/ 3 w 12"/>
                  <a:gd name="T3" fmla="*/ 0 h 32"/>
                  <a:gd name="T4" fmla="*/ 0 w 12"/>
                  <a:gd name="T5" fmla="*/ 3 h 32"/>
                  <a:gd name="T6" fmla="*/ 0 w 12"/>
                  <a:gd name="T7" fmla="*/ 29 h 32"/>
                  <a:gd name="T8" fmla="*/ 3 w 12"/>
                  <a:gd name="T9" fmla="*/ 32 h 32"/>
                  <a:gd name="T10" fmla="*/ 9 w 12"/>
                  <a:gd name="T11" fmla="*/ 32 h 32"/>
                  <a:gd name="T12" fmla="*/ 12 w 12"/>
                  <a:gd name="T13" fmla="*/ 29 h 32"/>
                  <a:gd name="T14" fmla="*/ 12 w 12"/>
                  <a:gd name="T15" fmla="*/ 3 h 32"/>
                  <a:gd name="T16" fmla="*/ 9 w 1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2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2"/>
                      <a:pt x="3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1" y="32"/>
                      <a:pt x="12" y="31"/>
                      <a:pt x="12" y="2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42">
                <a:extLst>
                  <a:ext uri="{FF2B5EF4-FFF2-40B4-BE49-F238E27FC236}">
                    <a16:creationId xmlns="" xmlns:a16="http://schemas.microsoft.com/office/drawing/2014/main" id="{E2186389-756A-4054-BBC5-AAEBE09A8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1725" y="1136651"/>
                <a:ext cx="46037" cy="152400"/>
              </a:xfrm>
              <a:custGeom>
                <a:avLst/>
                <a:gdLst>
                  <a:gd name="T0" fmla="*/ 9 w 12"/>
                  <a:gd name="T1" fmla="*/ 0 h 40"/>
                  <a:gd name="T2" fmla="*/ 3 w 12"/>
                  <a:gd name="T3" fmla="*/ 0 h 40"/>
                  <a:gd name="T4" fmla="*/ 0 w 12"/>
                  <a:gd name="T5" fmla="*/ 3 h 40"/>
                  <a:gd name="T6" fmla="*/ 0 w 12"/>
                  <a:gd name="T7" fmla="*/ 37 h 40"/>
                  <a:gd name="T8" fmla="*/ 3 w 12"/>
                  <a:gd name="T9" fmla="*/ 40 h 40"/>
                  <a:gd name="T10" fmla="*/ 9 w 12"/>
                  <a:gd name="T11" fmla="*/ 40 h 40"/>
                  <a:gd name="T12" fmla="*/ 12 w 12"/>
                  <a:gd name="T13" fmla="*/ 37 h 40"/>
                  <a:gd name="T14" fmla="*/ 12 w 12"/>
                  <a:gd name="T15" fmla="*/ 3 h 40"/>
                  <a:gd name="T16" fmla="*/ 9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0"/>
                      <a:pt x="3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1" y="40"/>
                      <a:pt x="12" y="39"/>
                      <a:pt x="12" y="37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30" name="Freeform 51">
              <a:extLst>
                <a:ext uri="{FF2B5EF4-FFF2-40B4-BE49-F238E27FC236}">
                  <a16:creationId xmlns="" xmlns:a16="http://schemas.microsoft.com/office/drawing/2014/main" id="{728242E3-FA67-43C4-B7A9-8171C4771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6251" y="3538327"/>
              <a:ext cx="344836" cy="407697"/>
            </a:xfrm>
            <a:custGeom>
              <a:avLst/>
              <a:gdLst>
                <a:gd name="T0" fmla="*/ 576 w 576"/>
                <a:gd name="T1" fmla="*/ 493 h 681"/>
                <a:gd name="T2" fmla="*/ 576 w 576"/>
                <a:gd name="T3" fmla="*/ 186 h 681"/>
                <a:gd name="T4" fmla="*/ 288 w 576"/>
                <a:gd name="T5" fmla="*/ 0 h 681"/>
                <a:gd name="T6" fmla="*/ 0 w 576"/>
                <a:gd name="T7" fmla="*/ 186 h 681"/>
                <a:gd name="T8" fmla="*/ 0 w 576"/>
                <a:gd name="T9" fmla="*/ 493 h 681"/>
                <a:gd name="T10" fmla="*/ 288 w 576"/>
                <a:gd name="T11" fmla="*/ 681 h 681"/>
                <a:gd name="T12" fmla="*/ 576 w 576"/>
                <a:gd name="T13" fmla="*/ 493 h 681"/>
                <a:gd name="T14" fmla="*/ 532 w 576"/>
                <a:gd name="T15" fmla="*/ 203 h 681"/>
                <a:gd name="T16" fmla="*/ 290 w 576"/>
                <a:gd name="T17" fmla="*/ 362 h 681"/>
                <a:gd name="T18" fmla="*/ 191 w 576"/>
                <a:gd name="T19" fmla="*/ 297 h 681"/>
                <a:gd name="T20" fmla="*/ 432 w 576"/>
                <a:gd name="T21" fmla="*/ 138 h 681"/>
                <a:gd name="T22" fmla="*/ 532 w 576"/>
                <a:gd name="T23" fmla="*/ 203 h 681"/>
                <a:gd name="T24" fmla="*/ 138 w 576"/>
                <a:gd name="T25" fmla="*/ 260 h 681"/>
                <a:gd name="T26" fmla="*/ 47 w 576"/>
                <a:gd name="T27" fmla="*/ 201 h 681"/>
                <a:gd name="T28" fmla="*/ 288 w 576"/>
                <a:gd name="T29" fmla="*/ 44 h 681"/>
                <a:gd name="T30" fmla="*/ 378 w 576"/>
                <a:gd name="T31" fmla="*/ 103 h 681"/>
                <a:gd name="T32" fmla="*/ 138 w 576"/>
                <a:gd name="T33" fmla="*/ 260 h 681"/>
                <a:gd name="T34" fmla="*/ 38 w 576"/>
                <a:gd name="T35" fmla="*/ 472 h 681"/>
                <a:gd name="T36" fmla="*/ 38 w 576"/>
                <a:gd name="T37" fmla="*/ 223 h 681"/>
                <a:gd name="T38" fmla="*/ 128 w 576"/>
                <a:gd name="T39" fmla="*/ 281 h 681"/>
                <a:gd name="T40" fmla="*/ 128 w 576"/>
                <a:gd name="T41" fmla="*/ 389 h 681"/>
                <a:gd name="T42" fmla="*/ 182 w 576"/>
                <a:gd name="T43" fmla="*/ 419 h 681"/>
                <a:gd name="T44" fmla="*/ 182 w 576"/>
                <a:gd name="T45" fmla="*/ 317 h 681"/>
                <a:gd name="T46" fmla="*/ 277 w 576"/>
                <a:gd name="T47" fmla="*/ 379 h 681"/>
                <a:gd name="T48" fmla="*/ 277 w 576"/>
                <a:gd name="T49" fmla="*/ 628 h 681"/>
                <a:gd name="T50" fmla="*/ 38 w 576"/>
                <a:gd name="T51" fmla="*/ 472 h 681"/>
                <a:gd name="T52" fmla="*/ 297 w 576"/>
                <a:gd name="T53" fmla="*/ 380 h 681"/>
                <a:gd name="T54" fmla="*/ 539 w 576"/>
                <a:gd name="T55" fmla="*/ 223 h 681"/>
                <a:gd name="T56" fmla="*/ 539 w 576"/>
                <a:gd name="T57" fmla="*/ 472 h 681"/>
                <a:gd name="T58" fmla="*/ 297 w 576"/>
                <a:gd name="T59" fmla="*/ 631 h 681"/>
                <a:gd name="T60" fmla="*/ 297 w 576"/>
                <a:gd name="T61" fmla="*/ 38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681">
                  <a:moveTo>
                    <a:pt x="576" y="493"/>
                  </a:moveTo>
                  <a:lnTo>
                    <a:pt x="576" y="186"/>
                  </a:lnTo>
                  <a:lnTo>
                    <a:pt x="288" y="0"/>
                  </a:lnTo>
                  <a:lnTo>
                    <a:pt x="0" y="186"/>
                  </a:lnTo>
                  <a:lnTo>
                    <a:pt x="0" y="493"/>
                  </a:lnTo>
                  <a:lnTo>
                    <a:pt x="288" y="681"/>
                  </a:lnTo>
                  <a:lnTo>
                    <a:pt x="576" y="493"/>
                  </a:lnTo>
                  <a:close/>
                  <a:moveTo>
                    <a:pt x="532" y="203"/>
                  </a:moveTo>
                  <a:lnTo>
                    <a:pt x="290" y="362"/>
                  </a:lnTo>
                  <a:lnTo>
                    <a:pt x="191" y="297"/>
                  </a:lnTo>
                  <a:lnTo>
                    <a:pt x="432" y="138"/>
                  </a:lnTo>
                  <a:lnTo>
                    <a:pt x="532" y="203"/>
                  </a:lnTo>
                  <a:close/>
                  <a:moveTo>
                    <a:pt x="138" y="260"/>
                  </a:moveTo>
                  <a:lnTo>
                    <a:pt x="47" y="201"/>
                  </a:lnTo>
                  <a:lnTo>
                    <a:pt x="288" y="44"/>
                  </a:lnTo>
                  <a:lnTo>
                    <a:pt x="378" y="103"/>
                  </a:lnTo>
                  <a:lnTo>
                    <a:pt x="138" y="260"/>
                  </a:lnTo>
                  <a:close/>
                  <a:moveTo>
                    <a:pt x="38" y="472"/>
                  </a:moveTo>
                  <a:lnTo>
                    <a:pt x="38" y="223"/>
                  </a:lnTo>
                  <a:lnTo>
                    <a:pt x="128" y="281"/>
                  </a:lnTo>
                  <a:lnTo>
                    <a:pt x="128" y="389"/>
                  </a:lnTo>
                  <a:lnTo>
                    <a:pt x="182" y="419"/>
                  </a:lnTo>
                  <a:lnTo>
                    <a:pt x="182" y="317"/>
                  </a:lnTo>
                  <a:lnTo>
                    <a:pt x="277" y="379"/>
                  </a:lnTo>
                  <a:lnTo>
                    <a:pt x="277" y="628"/>
                  </a:lnTo>
                  <a:lnTo>
                    <a:pt x="38" y="472"/>
                  </a:lnTo>
                  <a:close/>
                  <a:moveTo>
                    <a:pt x="297" y="380"/>
                  </a:moveTo>
                  <a:lnTo>
                    <a:pt x="539" y="223"/>
                  </a:lnTo>
                  <a:lnTo>
                    <a:pt x="539" y="472"/>
                  </a:lnTo>
                  <a:lnTo>
                    <a:pt x="297" y="631"/>
                  </a:lnTo>
                  <a:lnTo>
                    <a:pt x="297" y="3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0" name="Freeform 4">
            <a:extLst>
              <a:ext uri="{FF2B5EF4-FFF2-40B4-BE49-F238E27FC236}">
                <a16:creationId xmlns="" xmlns:a16="http://schemas.microsoft.com/office/drawing/2014/main" id="{46BE0FF7-5C2F-48A3-9C3A-D0506D81812D}"/>
              </a:ext>
            </a:extLst>
          </p:cNvPr>
          <p:cNvSpPr/>
          <p:nvPr/>
        </p:nvSpPr>
        <p:spPr>
          <a:xfrm>
            <a:off x="467544" y="3838935"/>
            <a:ext cx="8208913" cy="460549"/>
          </a:xfrm>
          <a:custGeom>
            <a:avLst/>
            <a:gdLst>
              <a:gd name="connsiteX0" fmla="*/ 8947704 w 9430508"/>
              <a:gd name="connsiteY0" fmla="*/ 0 h 999986"/>
              <a:gd name="connsiteX1" fmla="*/ 9430508 w 9430508"/>
              <a:gd name="connsiteY1" fmla="*/ 499994 h 999986"/>
              <a:gd name="connsiteX2" fmla="*/ 8947704 w 9430508"/>
              <a:gd name="connsiteY2" fmla="*/ 999986 h 999986"/>
              <a:gd name="connsiteX3" fmla="*/ 8947704 w 9430508"/>
              <a:gd name="connsiteY3" fmla="*/ 734943 h 999986"/>
              <a:gd name="connsiteX4" fmla="*/ 0 w 9430508"/>
              <a:gd name="connsiteY4" fmla="*/ 734943 h 999986"/>
              <a:gd name="connsiteX5" fmla="*/ 0 w 9430508"/>
              <a:gd name="connsiteY5" fmla="*/ 265043 h 999986"/>
              <a:gd name="connsiteX6" fmla="*/ 8947704 w 9430508"/>
              <a:gd name="connsiteY6" fmla="*/ 265043 h 999986"/>
              <a:gd name="connsiteX0" fmla="*/ 8947704 w 9430508"/>
              <a:gd name="connsiteY0" fmla="*/ 0 h 737896"/>
              <a:gd name="connsiteX1" fmla="*/ 9430508 w 9430508"/>
              <a:gd name="connsiteY1" fmla="*/ 499994 h 737896"/>
              <a:gd name="connsiteX2" fmla="*/ 9204296 w 9430508"/>
              <a:gd name="connsiteY2" fmla="*/ 737896 h 737896"/>
              <a:gd name="connsiteX3" fmla="*/ 8947704 w 9430508"/>
              <a:gd name="connsiteY3" fmla="*/ 734943 h 737896"/>
              <a:gd name="connsiteX4" fmla="*/ 0 w 9430508"/>
              <a:gd name="connsiteY4" fmla="*/ 734943 h 737896"/>
              <a:gd name="connsiteX5" fmla="*/ 0 w 9430508"/>
              <a:gd name="connsiteY5" fmla="*/ 265043 h 737896"/>
              <a:gd name="connsiteX6" fmla="*/ 8947704 w 9430508"/>
              <a:gd name="connsiteY6" fmla="*/ 265043 h 737896"/>
              <a:gd name="connsiteX7" fmla="*/ 8947704 w 9430508"/>
              <a:gd name="connsiteY7" fmla="*/ 0 h 737896"/>
              <a:gd name="connsiteX0" fmla="*/ 9199544 w 9430508"/>
              <a:gd name="connsiteY0" fmla="*/ 4870 h 472853"/>
              <a:gd name="connsiteX1" fmla="*/ 9430508 w 9430508"/>
              <a:gd name="connsiteY1" fmla="*/ 234951 h 472853"/>
              <a:gd name="connsiteX2" fmla="*/ 9204296 w 9430508"/>
              <a:gd name="connsiteY2" fmla="*/ 472853 h 472853"/>
              <a:gd name="connsiteX3" fmla="*/ 8947704 w 9430508"/>
              <a:gd name="connsiteY3" fmla="*/ 469900 h 472853"/>
              <a:gd name="connsiteX4" fmla="*/ 0 w 9430508"/>
              <a:gd name="connsiteY4" fmla="*/ 469900 h 472853"/>
              <a:gd name="connsiteX5" fmla="*/ 0 w 9430508"/>
              <a:gd name="connsiteY5" fmla="*/ 0 h 472853"/>
              <a:gd name="connsiteX6" fmla="*/ 8947704 w 9430508"/>
              <a:gd name="connsiteY6" fmla="*/ 0 h 472853"/>
              <a:gd name="connsiteX7" fmla="*/ 9199544 w 9430508"/>
              <a:gd name="connsiteY7" fmla="*/ 4870 h 47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30508" h="472853">
                <a:moveTo>
                  <a:pt x="9199544" y="4870"/>
                </a:moveTo>
                <a:lnTo>
                  <a:pt x="9430508" y="234951"/>
                </a:lnTo>
                <a:lnTo>
                  <a:pt x="9204296" y="472853"/>
                </a:lnTo>
                <a:lnTo>
                  <a:pt x="8947704" y="469900"/>
                </a:lnTo>
                <a:lnTo>
                  <a:pt x="0" y="469900"/>
                </a:lnTo>
                <a:lnTo>
                  <a:pt x="0" y="0"/>
                </a:lnTo>
                <a:lnTo>
                  <a:pt x="8947704" y="0"/>
                </a:lnTo>
                <a:lnTo>
                  <a:pt x="9199544" y="487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1" name="Freeform 5">
            <a:extLst>
              <a:ext uri="{FF2B5EF4-FFF2-40B4-BE49-F238E27FC236}">
                <a16:creationId xmlns="" xmlns:a16="http://schemas.microsoft.com/office/drawing/2014/main" id="{59448C32-CD92-43BB-9B3B-F4F38DB46DE8}"/>
              </a:ext>
            </a:extLst>
          </p:cNvPr>
          <p:cNvSpPr/>
          <p:nvPr/>
        </p:nvSpPr>
        <p:spPr>
          <a:xfrm rot="5400000">
            <a:off x="4797396" y="1010079"/>
            <a:ext cx="458643" cy="7129193"/>
          </a:xfrm>
          <a:custGeom>
            <a:avLst/>
            <a:gdLst>
              <a:gd name="connsiteX0" fmla="*/ 0 w 999985"/>
              <a:gd name="connsiteY0" fmla="*/ 482805 h 7157209"/>
              <a:gd name="connsiteX1" fmla="*/ 499993 w 999985"/>
              <a:gd name="connsiteY1" fmla="*/ 0 h 7157209"/>
              <a:gd name="connsiteX2" fmla="*/ 999985 w 999985"/>
              <a:gd name="connsiteY2" fmla="*/ 482805 h 7157209"/>
              <a:gd name="connsiteX3" fmla="*/ 734943 w 999985"/>
              <a:gd name="connsiteY3" fmla="*/ 482805 h 7157209"/>
              <a:gd name="connsiteX4" fmla="*/ 734943 w 999985"/>
              <a:gd name="connsiteY4" fmla="*/ 7157209 h 7157209"/>
              <a:gd name="connsiteX5" fmla="*/ 265043 w 999985"/>
              <a:gd name="connsiteY5" fmla="*/ 7157209 h 7157209"/>
              <a:gd name="connsiteX6" fmla="*/ 265043 w 999985"/>
              <a:gd name="connsiteY6" fmla="*/ 482805 h 7157209"/>
              <a:gd name="connsiteX0" fmla="*/ 0 w 735939"/>
              <a:gd name="connsiteY0" fmla="*/ 482805 h 7157209"/>
              <a:gd name="connsiteX1" fmla="*/ 499993 w 735939"/>
              <a:gd name="connsiteY1" fmla="*/ 0 h 7157209"/>
              <a:gd name="connsiteX2" fmla="*/ 735939 w 735939"/>
              <a:gd name="connsiteY2" fmla="*/ 185824 h 7157209"/>
              <a:gd name="connsiteX3" fmla="*/ 734943 w 735939"/>
              <a:gd name="connsiteY3" fmla="*/ 482805 h 7157209"/>
              <a:gd name="connsiteX4" fmla="*/ 734943 w 735939"/>
              <a:gd name="connsiteY4" fmla="*/ 7157209 h 7157209"/>
              <a:gd name="connsiteX5" fmla="*/ 265043 w 735939"/>
              <a:gd name="connsiteY5" fmla="*/ 7157209 h 7157209"/>
              <a:gd name="connsiteX6" fmla="*/ 265043 w 735939"/>
              <a:gd name="connsiteY6" fmla="*/ 482805 h 7157209"/>
              <a:gd name="connsiteX7" fmla="*/ 0 w 735939"/>
              <a:gd name="connsiteY7" fmla="*/ 482805 h 7157209"/>
              <a:gd name="connsiteX0" fmla="*/ 3196 w 470896"/>
              <a:gd name="connsiteY0" fmla="*/ 233001 h 7157209"/>
              <a:gd name="connsiteX1" fmla="*/ 234950 w 470896"/>
              <a:gd name="connsiteY1" fmla="*/ 0 h 7157209"/>
              <a:gd name="connsiteX2" fmla="*/ 470896 w 470896"/>
              <a:gd name="connsiteY2" fmla="*/ 185824 h 7157209"/>
              <a:gd name="connsiteX3" fmla="*/ 469900 w 470896"/>
              <a:gd name="connsiteY3" fmla="*/ 482805 h 7157209"/>
              <a:gd name="connsiteX4" fmla="*/ 469900 w 470896"/>
              <a:gd name="connsiteY4" fmla="*/ 7157209 h 7157209"/>
              <a:gd name="connsiteX5" fmla="*/ 0 w 470896"/>
              <a:gd name="connsiteY5" fmla="*/ 7157209 h 7157209"/>
              <a:gd name="connsiteX6" fmla="*/ 0 w 470896"/>
              <a:gd name="connsiteY6" fmla="*/ 482805 h 7157209"/>
              <a:gd name="connsiteX7" fmla="*/ 3196 w 470896"/>
              <a:gd name="connsiteY7" fmla="*/ 233001 h 7157209"/>
              <a:gd name="connsiteX0" fmla="*/ 3199 w 470896"/>
              <a:gd name="connsiteY0" fmla="*/ 199738 h 7157209"/>
              <a:gd name="connsiteX1" fmla="*/ 234950 w 470896"/>
              <a:gd name="connsiteY1" fmla="*/ 0 h 7157209"/>
              <a:gd name="connsiteX2" fmla="*/ 470896 w 470896"/>
              <a:gd name="connsiteY2" fmla="*/ 185824 h 7157209"/>
              <a:gd name="connsiteX3" fmla="*/ 469900 w 470896"/>
              <a:gd name="connsiteY3" fmla="*/ 482805 h 7157209"/>
              <a:gd name="connsiteX4" fmla="*/ 469900 w 470896"/>
              <a:gd name="connsiteY4" fmla="*/ 7157209 h 7157209"/>
              <a:gd name="connsiteX5" fmla="*/ 0 w 470896"/>
              <a:gd name="connsiteY5" fmla="*/ 7157209 h 7157209"/>
              <a:gd name="connsiteX6" fmla="*/ 0 w 470896"/>
              <a:gd name="connsiteY6" fmla="*/ 482805 h 7157209"/>
              <a:gd name="connsiteX7" fmla="*/ 3199 w 470896"/>
              <a:gd name="connsiteY7" fmla="*/ 199738 h 715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6" h="7157209">
                <a:moveTo>
                  <a:pt x="3199" y="199738"/>
                </a:moveTo>
                <a:lnTo>
                  <a:pt x="234950" y="0"/>
                </a:lnTo>
                <a:lnTo>
                  <a:pt x="470896" y="185824"/>
                </a:lnTo>
                <a:lnTo>
                  <a:pt x="469900" y="482805"/>
                </a:lnTo>
                <a:lnTo>
                  <a:pt x="469900" y="7157209"/>
                </a:lnTo>
                <a:lnTo>
                  <a:pt x="0" y="7157209"/>
                </a:lnTo>
                <a:lnTo>
                  <a:pt x="0" y="482805"/>
                </a:lnTo>
                <a:cubicBezTo>
                  <a:pt x="1065" y="399537"/>
                  <a:pt x="2134" y="283006"/>
                  <a:pt x="3199" y="199738"/>
                </a:cubicBezTo>
                <a:close/>
              </a:path>
            </a:pathLst>
          </a:custGeom>
          <a:solidFill>
            <a:srgbClr val="083455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" name="Прямоугольник 1"/>
          <p:cNvSpPr/>
          <p:nvPr/>
        </p:nvSpPr>
        <p:spPr>
          <a:xfrm>
            <a:off x="467543" y="3936966"/>
            <a:ext cx="63367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D5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Софинансирование со стороны заявителя, частных инвесторов или банков: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62121" y="4443384"/>
            <a:ext cx="58791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В том числе за счет собственных средств/средств акционеров: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3886536"/>
            <a:ext cx="23600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≥ 30% </a:t>
            </a:r>
            <a:r>
              <a:rPr lang="ru-RU" sz="1000" dirty="0">
                <a:solidFill>
                  <a:srgbClr val="002D5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бюджета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82601" y="4397217"/>
            <a:ext cx="22895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≥ 15% </a:t>
            </a:r>
            <a:r>
              <a:rPr lang="ru-RU" sz="10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суммы займа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2486676"/>
            <a:ext cx="432337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Критерии отбора проектов:</a:t>
            </a:r>
            <a:endParaRPr lang="ru-RU" sz="1000" dirty="0">
              <a:solidFill>
                <a:srgbClr val="000000">
                  <a:lumMod val="95000"/>
                  <a:lumOff val="5000"/>
                </a:srgbClr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Финансово-экономическая эффективность проекта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Финансовая состоятельность Заявителя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Юридическая чистота Заявителя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2648" y="2482319"/>
            <a:ext cx="4827424" cy="1123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Целевое использование займа:</a:t>
            </a: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Разработка нового продукта/технологии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Разработка технико-экономического обоснования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Инжиниринговые услуги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Приобретение и создание оборудования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Приобретение прав на результаты интеллектуальной деятельности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8F379752-D694-4F4A-B640-BDFF5FC3D4E5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8" name="Параллелограмм 17">
            <a:extLst>
              <a:ext uri="{FF2B5EF4-FFF2-40B4-BE49-F238E27FC236}">
                <a16:creationId xmlns="" xmlns:a16="http://schemas.microsoft.com/office/drawing/2014/main" id="{78B0969F-C4F3-458C-882F-740E1C2015D1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="" xmlns:a16="http://schemas.microsoft.com/office/drawing/2014/main" id="{F68D8227-5BF7-418E-9FAC-F95E6FBBD503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Фонд развития промышленности Московской области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www.frpmo.ru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="" xmlns:a16="http://schemas.microsoft.com/office/drawing/2014/main" id="{473DB154-3C5B-4910-AEE4-CE5F9A2D7CE0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05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="" xmlns:a16="http://schemas.microsoft.com/office/drawing/2014/main" id="{EB28BD4D-294D-46EC-BF0A-4C94DAB10ACE}"/>
              </a:ext>
            </a:extLst>
          </p:cNvPr>
          <p:cNvSpPr txBox="1"/>
          <p:nvPr/>
        </p:nvSpPr>
        <p:spPr>
          <a:xfrm>
            <a:off x="397609" y="1109687"/>
            <a:ext cx="7142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Приобретение оборудования, в т.ч. для пищевой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 перерабатывающей промышленности</a:t>
            </a:r>
          </a:p>
        </p:txBody>
      </p:sp>
      <p:sp>
        <p:nvSpPr>
          <p:cNvPr id="41" name="TextBox 27">
            <a:extLst>
              <a:ext uri="{FF2B5EF4-FFF2-40B4-BE49-F238E27FC236}">
                <a16:creationId xmlns="" xmlns:a16="http://schemas.microsoft.com/office/drawing/2014/main" id="{C553768B-1F14-499F-8206-CF6CA5DE9CCE}"/>
              </a:ext>
            </a:extLst>
          </p:cNvPr>
          <p:cNvSpPr txBox="1"/>
          <p:nvPr/>
        </p:nvSpPr>
        <p:spPr>
          <a:xfrm>
            <a:off x="392648" y="1779662"/>
            <a:ext cx="253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Сумма займа: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20 - 150 </a:t>
            </a:r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млн рублей</a:t>
            </a:r>
          </a:p>
        </p:txBody>
      </p:sp>
      <p:sp>
        <p:nvSpPr>
          <p:cNvPr id="44" name="TextBox 27">
            <a:extLst>
              <a:ext uri="{FF2B5EF4-FFF2-40B4-BE49-F238E27FC236}">
                <a16:creationId xmlns="" xmlns:a16="http://schemas.microsoft.com/office/drawing/2014/main" id="{45EC1A59-2C4A-44F4-95DF-604281BD8C4C}"/>
              </a:ext>
            </a:extLst>
          </p:cNvPr>
          <p:cNvSpPr txBox="1"/>
          <p:nvPr/>
        </p:nvSpPr>
        <p:spPr>
          <a:xfrm>
            <a:off x="2771800" y="1779662"/>
            <a:ext cx="610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Процентная ставка:</a:t>
            </a:r>
          </a:p>
          <a:p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2%</a:t>
            </a:r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до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5%</a:t>
            </a:r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(в зависимости от обеспечения банковской гарантии)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3E67C440-06B7-4199-B6C8-1B23B6577905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9D1BA134-FFA8-4745-9D44-8F9EEB7C72DA}"/>
              </a:ext>
            </a:extLst>
          </p:cNvPr>
          <p:cNvGrpSpPr/>
          <p:nvPr/>
        </p:nvGrpSpPr>
        <p:grpSpPr>
          <a:xfrm>
            <a:off x="3893994" y="987573"/>
            <a:ext cx="4762959" cy="3980185"/>
            <a:chOff x="4392059" y="1197317"/>
            <a:chExt cx="4267084" cy="3565806"/>
          </a:xfrm>
          <a:solidFill>
            <a:srgbClr val="EFF5FF">
              <a:alpha val="70000"/>
            </a:srgbClr>
          </a:solidFill>
        </p:grpSpPr>
        <p:grpSp>
          <p:nvGrpSpPr>
            <p:cNvPr id="31" name="Group 2">
              <a:extLst>
                <a:ext uri="{FF2B5EF4-FFF2-40B4-BE49-F238E27FC236}">
                  <a16:creationId xmlns="" xmlns:a16="http://schemas.microsoft.com/office/drawing/2014/main" id="{B54BAEC6-C8C9-46C9-929F-FA4BE24B3F06}"/>
                </a:ext>
              </a:extLst>
            </p:cNvPr>
            <p:cNvGrpSpPr/>
            <p:nvPr/>
          </p:nvGrpSpPr>
          <p:grpSpPr>
            <a:xfrm rot="20441731">
              <a:off x="4813799" y="1197317"/>
              <a:ext cx="1761087" cy="1762357"/>
              <a:chOff x="1455738" y="2371725"/>
              <a:chExt cx="2198688" cy="2200275"/>
            </a:xfrm>
            <a:grpFill/>
          </p:grpSpPr>
          <p:sp>
            <p:nvSpPr>
              <p:cNvPr id="56" name="Freeform 3">
                <a:extLst>
                  <a:ext uri="{FF2B5EF4-FFF2-40B4-BE49-F238E27FC236}">
                    <a16:creationId xmlns="" xmlns:a16="http://schemas.microsoft.com/office/drawing/2014/main" id="{AAAC5633-2A10-4431-9AAD-7C84CB597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7" name="Freeform 4">
                <a:extLst>
                  <a:ext uri="{FF2B5EF4-FFF2-40B4-BE49-F238E27FC236}">
                    <a16:creationId xmlns="" xmlns:a16="http://schemas.microsoft.com/office/drawing/2014/main" id="{72CB7114-B9EE-4987-AC45-5BEEC34E8A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2" name="Group 5">
              <a:extLst>
                <a:ext uri="{FF2B5EF4-FFF2-40B4-BE49-F238E27FC236}">
                  <a16:creationId xmlns="" xmlns:a16="http://schemas.microsoft.com/office/drawing/2014/main" id="{DE07FBFB-8F2A-4437-8609-259A928C705C}"/>
                </a:ext>
              </a:extLst>
            </p:cNvPr>
            <p:cNvGrpSpPr/>
            <p:nvPr/>
          </p:nvGrpSpPr>
          <p:grpSpPr>
            <a:xfrm>
              <a:off x="6088808" y="2190932"/>
              <a:ext cx="2570335" cy="2572191"/>
              <a:chOff x="1455738" y="2371725"/>
              <a:chExt cx="2198688" cy="2200275"/>
            </a:xfrm>
            <a:grpFill/>
          </p:grpSpPr>
          <p:sp>
            <p:nvSpPr>
              <p:cNvPr id="54" name="Freeform 6">
                <a:extLst>
                  <a:ext uri="{FF2B5EF4-FFF2-40B4-BE49-F238E27FC236}">
                    <a16:creationId xmlns="" xmlns:a16="http://schemas.microsoft.com/office/drawing/2014/main" id="{6D89FD14-626B-4F8F-A973-25FDA1332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7">
                <a:extLst>
                  <a:ext uri="{FF2B5EF4-FFF2-40B4-BE49-F238E27FC236}">
                    <a16:creationId xmlns="" xmlns:a16="http://schemas.microsoft.com/office/drawing/2014/main" id="{15B7E5D1-56F5-4C7E-AA6D-222C83CCD6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8" name="Group 11">
              <a:extLst>
                <a:ext uri="{FF2B5EF4-FFF2-40B4-BE49-F238E27FC236}">
                  <a16:creationId xmlns="" xmlns:a16="http://schemas.microsoft.com/office/drawing/2014/main" id="{9BBA6744-C1FE-4566-99C0-6A434874BA7B}"/>
                </a:ext>
              </a:extLst>
            </p:cNvPr>
            <p:cNvGrpSpPr/>
            <p:nvPr/>
          </p:nvGrpSpPr>
          <p:grpSpPr>
            <a:xfrm rot="20862303">
              <a:off x="4392059" y="2889326"/>
              <a:ext cx="1712939" cy="1714175"/>
              <a:chOff x="1455738" y="2371725"/>
              <a:chExt cx="2198688" cy="2200275"/>
            </a:xfrm>
            <a:grpFill/>
          </p:grpSpPr>
          <p:sp>
            <p:nvSpPr>
              <p:cNvPr id="52" name="Freeform 12">
                <a:extLst>
                  <a:ext uri="{FF2B5EF4-FFF2-40B4-BE49-F238E27FC236}">
                    <a16:creationId xmlns="" xmlns:a16="http://schemas.microsoft.com/office/drawing/2014/main" id="{21C63CB7-78E7-4EE4-835E-8325716AF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13">
                <a:extLst>
                  <a:ext uri="{FF2B5EF4-FFF2-40B4-BE49-F238E27FC236}">
                    <a16:creationId xmlns="" xmlns:a16="http://schemas.microsoft.com/office/drawing/2014/main" id="{8176E3FD-B012-497A-BEA3-8EB3D3279F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9" name="Group 22">
              <a:extLst>
                <a:ext uri="{FF2B5EF4-FFF2-40B4-BE49-F238E27FC236}">
                  <a16:creationId xmlns="" xmlns:a16="http://schemas.microsoft.com/office/drawing/2014/main" id="{B80ECF6D-616B-4C14-9CB4-D5773256532A}"/>
                </a:ext>
              </a:extLst>
            </p:cNvPr>
            <p:cNvGrpSpPr/>
            <p:nvPr/>
          </p:nvGrpSpPr>
          <p:grpSpPr>
            <a:xfrm>
              <a:off x="7024857" y="3065550"/>
              <a:ext cx="642663" cy="732305"/>
              <a:chOff x="4616451" y="1741488"/>
              <a:chExt cx="2959100" cy="3371850"/>
            </a:xfrm>
            <a:grpFill/>
          </p:grpSpPr>
          <p:sp>
            <p:nvSpPr>
              <p:cNvPr id="50" name="Freeform 5">
                <a:extLst>
                  <a:ext uri="{FF2B5EF4-FFF2-40B4-BE49-F238E27FC236}">
                    <a16:creationId xmlns="" xmlns:a16="http://schemas.microsoft.com/office/drawing/2014/main" id="{7C7395AA-2047-4A49-A2A8-35A312651C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6451" y="1741488"/>
                <a:ext cx="2959100" cy="3371850"/>
              </a:xfrm>
              <a:custGeom>
                <a:avLst/>
                <a:gdLst>
                  <a:gd name="T0" fmla="*/ 578 w 786"/>
                  <a:gd name="T1" fmla="*/ 28 h 896"/>
                  <a:gd name="T2" fmla="*/ 205 w 786"/>
                  <a:gd name="T3" fmla="*/ 59 h 896"/>
                  <a:gd name="T4" fmla="*/ 67 w 786"/>
                  <a:gd name="T5" fmla="*/ 236 h 896"/>
                  <a:gd name="T6" fmla="*/ 68 w 786"/>
                  <a:gd name="T7" fmla="*/ 346 h 896"/>
                  <a:gd name="T8" fmla="*/ 70 w 786"/>
                  <a:gd name="T9" fmla="*/ 356 h 896"/>
                  <a:gd name="T10" fmla="*/ 39 w 786"/>
                  <a:gd name="T11" fmla="*/ 406 h 896"/>
                  <a:gd name="T12" fmla="*/ 14 w 786"/>
                  <a:gd name="T13" fmla="*/ 441 h 896"/>
                  <a:gd name="T14" fmla="*/ 14 w 786"/>
                  <a:gd name="T15" fmla="*/ 442 h 896"/>
                  <a:gd name="T16" fmla="*/ 36 w 786"/>
                  <a:gd name="T17" fmla="*/ 540 h 896"/>
                  <a:gd name="T18" fmla="*/ 50 w 786"/>
                  <a:gd name="T19" fmla="*/ 587 h 896"/>
                  <a:gd name="T20" fmla="*/ 75 w 786"/>
                  <a:gd name="T21" fmla="*/ 649 h 896"/>
                  <a:gd name="T22" fmla="*/ 74 w 786"/>
                  <a:gd name="T23" fmla="*/ 694 h 896"/>
                  <a:gd name="T24" fmla="*/ 169 w 786"/>
                  <a:gd name="T25" fmla="*/ 773 h 896"/>
                  <a:gd name="T26" fmla="*/ 244 w 786"/>
                  <a:gd name="T27" fmla="*/ 830 h 896"/>
                  <a:gd name="T28" fmla="*/ 618 w 786"/>
                  <a:gd name="T29" fmla="*/ 896 h 896"/>
                  <a:gd name="T30" fmla="*/ 686 w 786"/>
                  <a:gd name="T31" fmla="*/ 814 h 896"/>
                  <a:gd name="T32" fmla="*/ 664 w 786"/>
                  <a:gd name="T33" fmla="*/ 637 h 896"/>
                  <a:gd name="T34" fmla="*/ 777 w 786"/>
                  <a:gd name="T35" fmla="*/ 417 h 896"/>
                  <a:gd name="T36" fmla="*/ 706 w 786"/>
                  <a:gd name="T37" fmla="*/ 118 h 896"/>
                  <a:gd name="T38" fmla="*/ 627 w 786"/>
                  <a:gd name="T39" fmla="*/ 606 h 896"/>
                  <a:gd name="T40" fmla="*/ 639 w 786"/>
                  <a:gd name="T41" fmla="*/ 823 h 896"/>
                  <a:gd name="T42" fmla="*/ 618 w 786"/>
                  <a:gd name="T43" fmla="*/ 847 h 896"/>
                  <a:gd name="T44" fmla="*/ 292 w 786"/>
                  <a:gd name="T45" fmla="*/ 827 h 896"/>
                  <a:gd name="T46" fmla="*/ 260 w 786"/>
                  <a:gd name="T47" fmla="*/ 706 h 896"/>
                  <a:gd name="T48" fmla="*/ 169 w 786"/>
                  <a:gd name="T49" fmla="*/ 725 h 896"/>
                  <a:gd name="T50" fmla="*/ 101 w 786"/>
                  <a:gd name="T51" fmla="*/ 604 h 896"/>
                  <a:gd name="T52" fmla="*/ 110 w 786"/>
                  <a:gd name="T53" fmla="*/ 568 h 896"/>
                  <a:gd name="T54" fmla="*/ 86 w 786"/>
                  <a:gd name="T55" fmla="*/ 555 h 896"/>
                  <a:gd name="T56" fmla="*/ 94 w 786"/>
                  <a:gd name="T57" fmla="*/ 519 h 896"/>
                  <a:gd name="T58" fmla="*/ 65 w 786"/>
                  <a:gd name="T59" fmla="*/ 501 h 896"/>
                  <a:gd name="T60" fmla="*/ 55 w 786"/>
                  <a:gd name="T61" fmla="*/ 467 h 896"/>
                  <a:gd name="T62" fmla="*/ 112 w 786"/>
                  <a:gd name="T63" fmla="*/ 381 h 896"/>
                  <a:gd name="T64" fmla="*/ 115 w 786"/>
                  <a:gd name="T65" fmla="*/ 335 h 896"/>
                  <a:gd name="T66" fmla="*/ 114 w 786"/>
                  <a:gd name="T67" fmla="*/ 248 h 896"/>
                  <a:gd name="T68" fmla="*/ 729 w 786"/>
                  <a:gd name="T69" fmla="*/ 41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86" h="896">
                    <a:moveTo>
                      <a:pt x="706" y="118"/>
                    </a:moveTo>
                    <a:cubicBezTo>
                      <a:pt x="672" y="79"/>
                      <a:pt x="629" y="49"/>
                      <a:pt x="578" y="28"/>
                    </a:cubicBezTo>
                    <a:cubicBezTo>
                      <a:pt x="531" y="10"/>
                      <a:pt x="478" y="0"/>
                      <a:pt x="425" y="0"/>
                    </a:cubicBezTo>
                    <a:cubicBezTo>
                      <a:pt x="346" y="0"/>
                      <a:pt x="268" y="21"/>
                      <a:pt x="205" y="59"/>
                    </a:cubicBezTo>
                    <a:cubicBezTo>
                      <a:pt x="171" y="79"/>
                      <a:pt x="142" y="104"/>
                      <a:pt x="119" y="133"/>
                    </a:cubicBezTo>
                    <a:cubicBezTo>
                      <a:pt x="94" y="164"/>
                      <a:pt x="77" y="198"/>
                      <a:pt x="67" y="236"/>
                    </a:cubicBezTo>
                    <a:cubicBezTo>
                      <a:pt x="59" y="268"/>
                      <a:pt x="58" y="305"/>
                      <a:pt x="65" y="335"/>
                    </a:cubicBezTo>
                    <a:cubicBezTo>
                      <a:pt x="68" y="346"/>
                      <a:pt x="68" y="346"/>
                      <a:pt x="68" y="346"/>
                    </a:cubicBezTo>
                    <a:cubicBezTo>
                      <a:pt x="68" y="349"/>
                      <a:pt x="69" y="352"/>
                      <a:pt x="70" y="354"/>
                    </a:cubicBezTo>
                    <a:cubicBezTo>
                      <a:pt x="70" y="355"/>
                      <a:pt x="70" y="356"/>
                      <a:pt x="70" y="356"/>
                    </a:cubicBezTo>
                    <a:cubicBezTo>
                      <a:pt x="68" y="360"/>
                      <a:pt x="68" y="360"/>
                      <a:pt x="68" y="360"/>
                    </a:cubicBezTo>
                    <a:cubicBezTo>
                      <a:pt x="61" y="375"/>
                      <a:pt x="50" y="390"/>
                      <a:pt x="39" y="406"/>
                    </a:cubicBezTo>
                    <a:cubicBezTo>
                      <a:pt x="31" y="417"/>
                      <a:pt x="22" y="428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2"/>
                      <a:pt x="14" y="442"/>
                      <a:pt x="14" y="442"/>
                    </a:cubicBezTo>
                    <a:cubicBezTo>
                      <a:pt x="3" y="459"/>
                      <a:pt x="0" y="481"/>
                      <a:pt x="6" y="501"/>
                    </a:cubicBezTo>
                    <a:cubicBezTo>
                      <a:pt x="11" y="517"/>
                      <a:pt x="22" y="531"/>
                      <a:pt x="36" y="540"/>
                    </a:cubicBezTo>
                    <a:cubicBezTo>
                      <a:pt x="35" y="553"/>
                      <a:pt x="37" y="565"/>
                      <a:pt x="43" y="576"/>
                    </a:cubicBezTo>
                    <a:cubicBezTo>
                      <a:pt x="45" y="580"/>
                      <a:pt x="47" y="584"/>
                      <a:pt x="50" y="587"/>
                    </a:cubicBezTo>
                    <a:cubicBezTo>
                      <a:pt x="48" y="603"/>
                      <a:pt x="52" y="619"/>
                      <a:pt x="62" y="632"/>
                    </a:cubicBezTo>
                    <a:cubicBezTo>
                      <a:pt x="75" y="649"/>
                      <a:pt x="75" y="649"/>
                      <a:pt x="75" y="649"/>
                    </a:cubicBezTo>
                    <a:cubicBezTo>
                      <a:pt x="75" y="652"/>
                      <a:pt x="75" y="654"/>
                      <a:pt x="74" y="657"/>
                    </a:cubicBezTo>
                    <a:cubicBezTo>
                      <a:pt x="74" y="667"/>
                      <a:pt x="73" y="680"/>
                      <a:pt x="74" y="694"/>
                    </a:cubicBezTo>
                    <a:cubicBezTo>
                      <a:pt x="77" y="715"/>
                      <a:pt x="85" y="732"/>
                      <a:pt x="97" y="746"/>
                    </a:cubicBezTo>
                    <a:cubicBezTo>
                      <a:pt x="114" y="764"/>
                      <a:pt x="139" y="773"/>
                      <a:pt x="169" y="773"/>
                    </a:cubicBezTo>
                    <a:cubicBezTo>
                      <a:pt x="189" y="773"/>
                      <a:pt x="212" y="769"/>
                      <a:pt x="240" y="761"/>
                    </a:cubicBezTo>
                    <a:cubicBezTo>
                      <a:pt x="241" y="779"/>
                      <a:pt x="243" y="801"/>
                      <a:pt x="244" y="830"/>
                    </a:cubicBezTo>
                    <a:cubicBezTo>
                      <a:pt x="246" y="867"/>
                      <a:pt x="276" y="896"/>
                      <a:pt x="313" y="896"/>
                    </a:cubicBezTo>
                    <a:cubicBezTo>
                      <a:pt x="618" y="896"/>
                      <a:pt x="618" y="896"/>
                      <a:pt x="618" y="896"/>
                    </a:cubicBezTo>
                    <a:cubicBezTo>
                      <a:pt x="638" y="896"/>
                      <a:pt x="658" y="887"/>
                      <a:pt x="671" y="871"/>
                    </a:cubicBezTo>
                    <a:cubicBezTo>
                      <a:pt x="684" y="855"/>
                      <a:pt x="690" y="834"/>
                      <a:pt x="686" y="814"/>
                    </a:cubicBezTo>
                    <a:cubicBezTo>
                      <a:pt x="658" y="658"/>
                      <a:pt x="658" y="658"/>
                      <a:pt x="658" y="658"/>
                    </a:cubicBezTo>
                    <a:cubicBezTo>
                      <a:pt x="657" y="650"/>
                      <a:pt x="659" y="643"/>
                      <a:pt x="664" y="637"/>
                    </a:cubicBezTo>
                    <a:cubicBezTo>
                      <a:pt x="686" y="610"/>
                      <a:pt x="712" y="578"/>
                      <a:pt x="733" y="541"/>
                    </a:cubicBezTo>
                    <a:cubicBezTo>
                      <a:pt x="756" y="501"/>
                      <a:pt x="770" y="460"/>
                      <a:pt x="777" y="417"/>
                    </a:cubicBezTo>
                    <a:cubicBezTo>
                      <a:pt x="786" y="355"/>
                      <a:pt x="784" y="298"/>
                      <a:pt x="772" y="247"/>
                    </a:cubicBezTo>
                    <a:cubicBezTo>
                      <a:pt x="759" y="198"/>
                      <a:pt x="737" y="154"/>
                      <a:pt x="706" y="118"/>
                    </a:cubicBezTo>
                    <a:close/>
                    <a:moveTo>
                      <a:pt x="729" y="410"/>
                    </a:moveTo>
                    <a:cubicBezTo>
                      <a:pt x="717" y="491"/>
                      <a:pt x="674" y="550"/>
                      <a:pt x="627" y="606"/>
                    </a:cubicBezTo>
                    <a:cubicBezTo>
                      <a:pt x="613" y="622"/>
                      <a:pt x="607" y="645"/>
                      <a:pt x="611" y="666"/>
                    </a:cubicBezTo>
                    <a:cubicBezTo>
                      <a:pt x="639" y="823"/>
                      <a:pt x="639" y="823"/>
                      <a:pt x="639" y="823"/>
                    </a:cubicBezTo>
                    <a:cubicBezTo>
                      <a:pt x="640" y="829"/>
                      <a:pt x="638" y="835"/>
                      <a:pt x="634" y="840"/>
                    </a:cubicBezTo>
                    <a:cubicBezTo>
                      <a:pt x="630" y="845"/>
                      <a:pt x="624" y="847"/>
                      <a:pt x="618" y="847"/>
                    </a:cubicBezTo>
                    <a:cubicBezTo>
                      <a:pt x="313" y="847"/>
                      <a:pt x="313" y="847"/>
                      <a:pt x="313" y="847"/>
                    </a:cubicBezTo>
                    <a:cubicBezTo>
                      <a:pt x="302" y="847"/>
                      <a:pt x="293" y="839"/>
                      <a:pt x="292" y="827"/>
                    </a:cubicBezTo>
                    <a:cubicBezTo>
                      <a:pt x="290" y="774"/>
                      <a:pt x="286" y="742"/>
                      <a:pt x="284" y="724"/>
                    </a:cubicBezTo>
                    <a:cubicBezTo>
                      <a:pt x="284" y="715"/>
                      <a:pt x="272" y="706"/>
                      <a:pt x="260" y="706"/>
                    </a:cubicBezTo>
                    <a:cubicBezTo>
                      <a:pt x="258" y="706"/>
                      <a:pt x="256" y="706"/>
                      <a:pt x="254" y="707"/>
                    </a:cubicBezTo>
                    <a:cubicBezTo>
                      <a:pt x="216" y="720"/>
                      <a:pt x="189" y="725"/>
                      <a:pt x="169" y="725"/>
                    </a:cubicBezTo>
                    <a:cubicBezTo>
                      <a:pt x="95" y="725"/>
                      <a:pt x="134" y="648"/>
                      <a:pt x="120" y="629"/>
                    </a:cubicBezTo>
                    <a:cubicBezTo>
                      <a:pt x="101" y="604"/>
                      <a:pt x="101" y="604"/>
                      <a:pt x="101" y="604"/>
                    </a:cubicBezTo>
                    <a:cubicBezTo>
                      <a:pt x="96" y="597"/>
                      <a:pt x="96" y="589"/>
                      <a:pt x="100" y="583"/>
                    </a:cubicBezTo>
                    <a:cubicBezTo>
                      <a:pt x="110" y="568"/>
                      <a:pt x="110" y="568"/>
                      <a:pt x="110" y="568"/>
                    </a:cubicBezTo>
                    <a:cubicBezTo>
                      <a:pt x="98" y="565"/>
                      <a:pt x="98" y="565"/>
                      <a:pt x="98" y="565"/>
                    </a:cubicBezTo>
                    <a:cubicBezTo>
                      <a:pt x="93" y="563"/>
                      <a:pt x="89" y="560"/>
                      <a:pt x="86" y="555"/>
                    </a:cubicBezTo>
                    <a:cubicBezTo>
                      <a:pt x="84" y="550"/>
                      <a:pt x="84" y="545"/>
                      <a:pt x="86" y="540"/>
                    </a:cubicBezTo>
                    <a:cubicBezTo>
                      <a:pt x="94" y="519"/>
                      <a:pt x="94" y="519"/>
                      <a:pt x="94" y="519"/>
                    </a:cubicBezTo>
                    <a:cubicBezTo>
                      <a:pt x="95" y="517"/>
                      <a:pt x="94" y="514"/>
                      <a:pt x="92" y="513"/>
                    </a:cubicBezTo>
                    <a:cubicBezTo>
                      <a:pt x="65" y="501"/>
                      <a:pt x="65" y="501"/>
                      <a:pt x="65" y="501"/>
                    </a:cubicBezTo>
                    <a:cubicBezTo>
                      <a:pt x="59" y="499"/>
                      <a:pt x="54" y="493"/>
                      <a:pt x="52" y="487"/>
                    </a:cubicBezTo>
                    <a:cubicBezTo>
                      <a:pt x="50" y="480"/>
                      <a:pt x="51" y="473"/>
                      <a:pt x="55" y="467"/>
                    </a:cubicBezTo>
                    <a:cubicBezTo>
                      <a:pt x="55" y="466"/>
                      <a:pt x="55" y="466"/>
                      <a:pt x="55" y="466"/>
                    </a:cubicBezTo>
                    <a:cubicBezTo>
                      <a:pt x="73" y="438"/>
                      <a:pt x="97" y="412"/>
                      <a:pt x="112" y="381"/>
                    </a:cubicBezTo>
                    <a:cubicBezTo>
                      <a:pt x="118" y="368"/>
                      <a:pt x="118" y="368"/>
                      <a:pt x="118" y="368"/>
                    </a:cubicBezTo>
                    <a:cubicBezTo>
                      <a:pt x="122" y="359"/>
                      <a:pt x="117" y="345"/>
                      <a:pt x="115" y="335"/>
                    </a:cubicBezTo>
                    <a:cubicBezTo>
                      <a:pt x="112" y="325"/>
                      <a:pt x="112" y="325"/>
                      <a:pt x="112" y="325"/>
                    </a:cubicBezTo>
                    <a:cubicBezTo>
                      <a:pt x="107" y="301"/>
                      <a:pt x="108" y="271"/>
                      <a:pt x="114" y="248"/>
                    </a:cubicBezTo>
                    <a:cubicBezTo>
                      <a:pt x="146" y="120"/>
                      <a:pt x="286" y="48"/>
                      <a:pt x="425" y="48"/>
                    </a:cubicBezTo>
                    <a:cubicBezTo>
                      <a:pt x="597" y="48"/>
                      <a:pt x="767" y="158"/>
                      <a:pt x="729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6">
                <a:extLst>
                  <a:ext uri="{FF2B5EF4-FFF2-40B4-BE49-F238E27FC236}">
                    <a16:creationId xmlns="" xmlns:a16="http://schemas.microsoft.com/office/drawing/2014/main" id="{A2035763-6B6A-4F60-AFDB-6E86F7F7A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776" y="2062163"/>
                <a:ext cx="2085975" cy="1700213"/>
              </a:xfrm>
              <a:custGeom>
                <a:avLst/>
                <a:gdLst>
                  <a:gd name="T0" fmla="*/ 367 w 554"/>
                  <a:gd name="T1" fmla="*/ 21 h 452"/>
                  <a:gd name="T2" fmla="*/ 325 w 554"/>
                  <a:gd name="T3" fmla="*/ 5 h 452"/>
                  <a:gd name="T4" fmla="*/ 298 w 554"/>
                  <a:gd name="T5" fmla="*/ 11 h 452"/>
                  <a:gd name="T6" fmla="*/ 267 w 554"/>
                  <a:gd name="T7" fmla="*/ 0 h 452"/>
                  <a:gd name="T8" fmla="*/ 243 w 554"/>
                  <a:gd name="T9" fmla="*/ 7 h 452"/>
                  <a:gd name="T10" fmla="*/ 223 w 554"/>
                  <a:gd name="T11" fmla="*/ 5 h 452"/>
                  <a:gd name="T12" fmla="*/ 168 w 554"/>
                  <a:gd name="T13" fmla="*/ 24 h 452"/>
                  <a:gd name="T14" fmla="*/ 163 w 554"/>
                  <a:gd name="T15" fmla="*/ 24 h 452"/>
                  <a:gd name="T16" fmla="*/ 96 w 554"/>
                  <a:gd name="T17" fmla="*/ 54 h 452"/>
                  <a:gd name="T18" fmla="*/ 38 w 554"/>
                  <a:gd name="T19" fmla="*/ 123 h 452"/>
                  <a:gd name="T20" fmla="*/ 15 w 554"/>
                  <a:gd name="T21" fmla="*/ 156 h 452"/>
                  <a:gd name="T22" fmla="*/ 15 w 554"/>
                  <a:gd name="T23" fmla="*/ 161 h 452"/>
                  <a:gd name="T24" fmla="*/ 0 w 554"/>
                  <a:gd name="T25" fmla="*/ 210 h 452"/>
                  <a:gd name="T26" fmla="*/ 39 w 554"/>
                  <a:gd name="T27" fmla="*/ 282 h 452"/>
                  <a:gd name="T28" fmla="*/ 103 w 554"/>
                  <a:gd name="T29" fmla="*/ 327 h 452"/>
                  <a:gd name="T30" fmla="*/ 135 w 554"/>
                  <a:gd name="T31" fmla="*/ 319 h 452"/>
                  <a:gd name="T32" fmla="*/ 177 w 554"/>
                  <a:gd name="T33" fmla="*/ 344 h 452"/>
                  <a:gd name="T34" fmla="*/ 260 w 554"/>
                  <a:gd name="T35" fmla="*/ 403 h 452"/>
                  <a:gd name="T36" fmla="*/ 296 w 554"/>
                  <a:gd name="T37" fmla="*/ 395 h 452"/>
                  <a:gd name="T38" fmla="*/ 391 w 554"/>
                  <a:gd name="T39" fmla="*/ 452 h 452"/>
                  <a:gd name="T40" fmla="*/ 492 w 554"/>
                  <a:gd name="T41" fmla="*/ 382 h 452"/>
                  <a:gd name="T42" fmla="*/ 549 w 554"/>
                  <a:gd name="T43" fmla="*/ 287 h 452"/>
                  <a:gd name="T44" fmla="*/ 547 w 554"/>
                  <a:gd name="T45" fmla="*/ 267 h 452"/>
                  <a:gd name="T46" fmla="*/ 554 w 554"/>
                  <a:gd name="T47" fmla="*/ 235 h 452"/>
                  <a:gd name="T48" fmla="*/ 536 w 554"/>
                  <a:gd name="T49" fmla="*/ 185 h 452"/>
                  <a:gd name="T50" fmla="*/ 537 w 554"/>
                  <a:gd name="T51" fmla="*/ 174 h 452"/>
                  <a:gd name="T52" fmla="*/ 493 w 554"/>
                  <a:gd name="T53" fmla="*/ 106 h 452"/>
                  <a:gd name="T54" fmla="*/ 367 w 554"/>
                  <a:gd name="T55" fmla="*/ 2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54" h="452">
                    <a:moveTo>
                      <a:pt x="367" y="21"/>
                    </a:moveTo>
                    <a:cubicBezTo>
                      <a:pt x="356" y="11"/>
                      <a:pt x="341" y="5"/>
                      <a:pt x="325" y="5"/>
                    </a:cubicBezTo>
                    <a:cubicBezTo>
                      <a:pt x="315" y="5"/>
                      <a:pt x="306" y="7"/>
                      <a:pt x="298" y="11"/>
                    </a:cubicBezTo>
                    <a:cubicBezTo>
                      <a:pt x="289" y="4"/>
                      <a:pt x="279" y="0"/>
                      <a:pt x="267" y="0"/>
                    </a:cubicBezTo>
                    <a:cubicBezTo>
                      <a:pt x="258" y="0"/>
                      <a:pt x="250" y="3"/>
                      <a:pt x="243" y="7"/>
                    </a:cubicBezTo>
                    <a:cubicBezTo>
                      <a:pt x="237" y="5"/>
                      <a:pt x="230" y="5"/>
                      <a:pt x="223" y="5"/>
                    </a:cubicBezTo>
                    <a:cubicBezTo>
                      <a:pt x="203" y="5"/>
                      <a:pt x="183" y="12"/>
                      <a:pt x="168" y="24"/>
                    </a:cubicBezTo>
                    <a:cubicBezTo>
                      <a:pt x="166" y="24"/>
                      <a:pt x="165" y="24"/>
                      <a:pt x="163" y="24"/>
                    </a:cubicBezTo>
                    <a:cubicBezTo>
                      <a:pt x="136" y="24"/>
                      <a:pt x="112" y="36"/>
                      <a:pt x="96" y="54"/>
                    </a:cubicBezTo>
                    <a:cubicBezTo>
                      <a:pt x="63" y="60"/>
                      <a:pt x="38" y="89"/>
                      <a:pt x="38" y="123"/>
                    </a:cubicBezTo>
                    <a:cubicBezTo>
                      <a:pt x="24" y="128"/>
                      <a:pt x="15" y="141"/>
                      <a:pt x="15" y="156"/>
                    </a:cubicBezTo>
                    <a:cubicBezTo>
                      <a:pt x="15" y="158"/>
                      <a:pt x="15" y="159"/>
                      <a:pt x="15" y="161"/>
                    </a:cubicBezTo>
                    <a:cubicBezTo>
                      <a:pt x="6" y="175"/>
                      <a:pt x="0" y="192"/>
                      <a:pt x="0" y="210"/>
                    </a:cubicBezTo>
                    <a:cubicBezTo>
                      <a:pt x="0" y="240"/>
                      <a:pt x="16" y="266"/>
                      <a:pt x="39" y="282"/>
                    </a:cubicBezTo>
                    <a:cubicBezTo>
                      <a:pt x="48" y="308"/>
                      <a:pt x="74" y="327"/>
                      <a:pt x="103" y="327"/>
                    </a:cubicBezTo>
                    <a:cubicBezTo>
                      <a:pt x="115" y="327"/>
                      <a:pt x="126" y="324"/>
                      <a:pt x="135" y="319"/>
                    </a:cubicBezTo>
                    <a:cubicBezTo>
                      <a:pt x="145" y="332"/>
                      <a:pt x="160" y="341"/>
                      <a:pt x="177" y="344"/>
                    </a:cubicBezTo>
                    <a:cubicBezTo>
                      <a:pt x="189" y="378"/>
                      <a:pt x="222" y="403"/>
                      <a:pt x="260" y="403"/>
                    </a:cubicBezTo>
                    <a:cubicBezTo>
                      <a:pt x="273" y="403"/>
                      <a:pt x="285" y="400"/>
                      <a:pt x="296" y="395"/>
                    </a:cubicBezTo>
                    <a:cubicBezTo>
                      <a:pt x="314" y="429"/>
                      <a:pt x="350" y="452"/>
                      <a:pt x="391" y="452"/>
                    </a:cubicBezTo>
                    <a:cubicBezTo>
                      <a:pt x="437" y="452"/>
                      <a:pt x="477" y="423"/>
                      <a:pt x="492" y="382"/>
                    </a:cubicBezTo>
                    <a:cubicBezTo>
                      <a:pt x="526" y="364"/>
                      <a:pt x="549" y="328"/>
                      <a:pt x="549" y="287"/>
                    </a:cubicBezTo>
                    <a:cubicBezTo>
                      <a:pt x="549" y="280"/>
                      <a:pt x="548" y="274"/>
                      <a:pt x="547" y="267"/>
                    </a:cubicBezTo>
                    <a:cubicBezTo>
                      <a:pt x="552" y="257"/>
                      <a:pt x="554" y="246"/>
                      <a:pt x="554" y="235"/>
                    </a:cubicBezTo>
                    <a:cubicBezTo>
                      <a:pt x="554" y="216"/>
                      <a:pt x="547" y="199"/>
                      <a:pt x="536" y="185"/>
                    </a:cubicBezTo>
                    <a:cubicBezTo>
                      <a:pt x="536" y="182"/>
                      <a:pt x="537" y="178"/>
                      <a:pt x="537" y="174"/>
                    </a:cubicBezTo>
                    <a:cubicBezTo>
                      <a:pt x="537" y="144"/>
                      <a:pt x="519" y="118"/>
                      <a:pt x="493" y="106"/>
                    </a:cubicBezTo>
                    <a:cubicBezTo>
                      <a:pt x="472" y="57"/>
                      <a:pt x="423" y="22"/>
                      <a:pt x="36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40" name="Group 25">
              <a:extLst>
                <a:ext uri="{FF2B5EF4-FFF2-40B4-BE49-F238E27FC236}">
                  <a16:creationId xmlns="" xmlns:a16="http://schemas.microsoft.com/office/drawing/2014/main" id="{10A71482-0A73-433C-971E-C374451204FC}"/>
                </a:ext>
              </a:extLst>
            </p:cNvPr>
            <p:cNvGrpSpPr/>
            <p:nvPr/>
          </p:nvGrpSpPr>
          <p:grpSpPr>
            <a:xfrm>
              <a:off x="5484631" y="1871317"/>
              <a:ext cx="433763" cy="415213"/>
              <a:chOff x="9886950" y="1016001"/>
              <a:chExt cx="482600" cy="461963"/>
            </a:xfrm>
            <a:grpFill/>
          </p:grpSpPr>
          <p:sp>
            <p:nvSpPr>
              <p:cNvPr id="43" name="Freeform 36">
                <a:extLst>
                  <a:ext uri="{FF2B5EF4-FFF2-40B4-BE49-F238E27FC236}">
                    <a16:creationId xmlns="" xmlns:a16="http://schemas.microsoft.com/office/drawing/2014/main" id="{ADC35C90-55E6-4378-AE48-FD64995F36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86950" y="1016001"/>
                <a:ext cx="482600" cy="461963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7 w 128"/>
                  <a:gd name="T13" fmla="*/ 110 h 122"/>
                  <a:gd name="T14" fmla="*/ 34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1" y="106"/>
                      <a:pt x="39" y="109"/>
                      <a:pt x="37" y="110"/>
                    </a:cubicBezTo>
                    <a:cubicBezTo>
                      <a:pt x="36" y="111"/>
                      <a:pt x="35" y="112"/>
                      <a:pt x="34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4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" name="Freeform 37">
                <a:extLst>
                  <a:ext uri="{FF2B5EF4-FFF2-40B4-BE49-F238E27FC236}">
                    <a16:creationId xmlns="" xmlns:a16="http://schemas.microsoft.com/office/drawing/2014/main" id="{92DD4F56-F3CA-44F6-AAE7-69FA4B7C79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47275" y="1076326"/>
                <a:ext cx="361950" cy="242888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Freeform 38">
                <a:extLst>
                  <a:ext uri="{FF2B5EF4-FFF2-40B4-BE49-F238E27FC236}">
                    <a16:creationId xmlns="" xmlns:a16="http://schemas.microsoft.com/office/drawing/2014/main" id="{BD5D1FAC-285A-4902-A3DD-8791965348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04438" y="1327151"/>
                <a:ext cx="46037" cy="44450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Freeform 39">
                <a:extLst>
                  <a:ext uri="{FF2B5EF4-FFF2-40B4-BE49-F238E27FC236}">
                    <a16:creationId xmlns="" xmlns:a16="http://schemas.microsoft.com/office/drawing/2014/main" id="{431329F3-8945-46E4-8B99-D1B0FA436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7925" y="1198563"/>
                <a:ext cx="44450" cy="90488"/>
              </a:xfrm>
              <a:custGeom>
                <a:avLst/>
                <a:gdLst>
                  <a:gd name="T0" fmla="*/ 9 w 12"/>
                  <a:gd name="T1" fmla="*/ 0 h 24"/>
                  <a:gd name="T2" fmla="*/ 3 w 12"/>
                  <a:gd name="T3" fmla="*/ 0 h 24"/>
                  <a:gd name="T4" fmla="*/ 0 w 12"/>
                  <a:gd name="T5" fmla="*/ 3 h 24"/>
                  <a:gd name="T6" fmla="*/ 0 w 12"/>
                  <a:gd name="T7" fmla="*/ 21 h 24"/>
                  <a:gd name="T8" fmla="*/ 3 w 12"/>
                  <a:gd name="T9" fmla="*/ 24 h 24"/>
                  <a:gd name="T10" fmla="*/ 9 w 12"/>
                  <a:gd name="T11" fmla="*/ 24 h 24"/>
                  <a:gd name="T12" fmla="*/ 12 w 12"/>
                  <a:gd name="T13" fmla="*/ 21 h 24"/>
                  <a:gd name="T14" fmla="*/ 12 w 12"/>
                  <a:gd name="T15" fmla="*/ 3 h 24"/>
                  <a:gd name="T16" fmla="*/ 9 w 12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2" y="22"/>
                      <a:pt x="12" y="2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40">
                <a:extLst>
                  <a:ext uri="{FF2B5EF4-FFF2-40B4-BE49-F238E27FC236}">
                    <a16:creationId xmlns="" xmlns:a16="http://schemas.microsoft.com/office/drawing/2014/main" id="{4C6BD8E0-D339-4E78-B2A7-0BC4DB109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8738" y="1106488"/>
                <a:ext cx="44450" cy="182563"/>
              </a:xfrm>
              <a:custGeom>
                <a:avLst/>
                <a:gdLst>
                  <a:gd name="T0" fmla="*/ 9 w 12"/>
                  <a:gd name="T1" fmla="*/ 0 h 48"/>
                  <a:gd name="T2" fmla="*/ 3 w 12"/>
                  <a:gd name="T3" fmla="*/ 0 h 48"/>
                  <a:gd name="T4" fmla="*/ 0 w 12"/>
                  <a:gd name="T5" fmla="*/ 3 h 48"/>
                  <a:gd name="T6" fmla="*/ 0 w 12"/>
                  <a:gd name="T7" fmla="*/ 45 h 48"/>
                  <a:gd name="T8" fmla="*/ 3 w 12"/>
                  <a:gd name="T9" fmla="*/ 48 h 48"/>
                  <a:gd name="T10" fmla="*/ 9 w 12"/>
                  <a:gd name="T11" fmla="*/ 48 h 48"/>
                  <a:gd name="T12" fmla="*/ 12 w 12"/>
                  <a:gd name="T13" fmla="*/ 45 h 48"/>
                  <a:gd name="T14" fmla="*/ 12 w 12"/>
                  <a:gd name="T15" fmla="*/ 3 h 48"/>
                  <a:gd name="T16" fmla="*/ 9 w 12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8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7"/>
                      <a:pt x="1" y="48"/>
                      <a:pt x="3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1" y="48"/>
                      <a:pt x="12" y="47"/>
                      <a:pt x="12" y="4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8" name="Freeform 41">
                <a:extLst>
                  <a:ext uri="{FF2B5EF4-FFF2-40B4-BE49-F238E27FC236}">
                    <a16:creationId xmlns="" xmlns:a16="http://schemas.microsoft.com/office/drawing/2014/main" id="{216322D1-C0FC-4489-9713-2B67AE1E0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2538" y="1166813"/>
                <a:ext cx="46037" cy="122238"/>
              </a:xfrm>
              <a:custGeom>
                <a:avLst/>
                <a:gdLst>
                  <a:gd name="T0" fmla="*/ 9 w 12"/>
                  <a:gd name="T1" fmla="*/ 0 h 32"/>
                  <a:gd name="T2" fmla="*/ 3 w 12"/>
                  <a:gd name="T3" fmla="*/ 0 h 32"/>
                  <a:gd name="T4" fmla="*/ 0 w 12"/>
                  <a:gd name="T5" fmla="*/ 3 h 32"/>
                  <a:gd name="T6" fmla="*/ 0 w 12"/>
                  <a:gd name="T7" fmla="*/ 29 h 32"/>
                  <a:gd name="T8" fmla="*/ 3 w 12"/>
                  <a:gd name="T9" fmla="*/ 32 h 32"/>
                  <a:gd name="T10" fmla="*/ 9 w 12"/>
                  <a:gd name="T11" fmla="*/ 32 h 32"/>
                  <a:gd name="T12" fmla="*/ 12 w 12"/>
                  <a:gd name="T13" fmla="*/ 29 h 32"/>
                  <a:gd name="T14" fmla="*/ 12 w 12"/>
                  <a:gd name="T15" fmla="*/ 3 h 32"/>
                  <a:gd name="T16" fmla="*/ 9 w 1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2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2"/>
                      <a:pt x="3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1" y="32"/>
                      <a:pt x="12" y="31"/>
                      <a:pt x="12" y="2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9" name="Freeform 42">
                <a:extLst>
                  <a:ext uri="{FF2B5EF4-FFF2-40B4-BE49-F238E27FC236}">
                    <a16:creationId xmlns="" xmlns:a16="http://schemas.microsoft.com/office/drawing/2014/main" id="{E659B1FC-F619-4D61-BB10-0707AB16C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1725" y="1136651"/>
                <a:ext cx="46037" cy="152400"/>
              </a:xfrm>
              <a:custGeom>
                <a:avLst/>
                <a:gdLst>
                  <a:gd name="T0" fmla="*/ 9 w 12"/>
                  <a:gd name="T1" fmla="*/ 0 h 40"/>
                  <a:gd name="T2" fmla="*/ 3 w 12"/>
                  <a:gd name="T3" fmla="*/ 0 h 40"/>
                  <a:gd name="T4" fmla="*/ 0 w 12"/>
                  <a:gd name="T5" fmla="*/ 3 h 40"/>
                  <a:gd name="T6" fmla="*/ 0 w 12"/>
                  <a:gd name="T7" fmla="*/ 37 h 40"/>
                  <a:gd name="T8" fmla="*/ 3 w 12"/>
                  <a:gd name="T9" fmla="*/ 40 h 40"/>
                  <a:gd name="T10" fmla="*/ 9 w 12"/>
                  <a:gd name="T11" fmla="*/ 40 h 40"/>
                  <a:gd name="T12" fmla="*/ 12 w 12"/>
                  <a:gd name="T13" fmla="*/ 37 h 40"/>
                  <a:gd name="T14" fmla="*/ 12 w 12"/>
                  <a:gd name="T15" fmla="*/ 3 h 40"/>
                  <a:gd name="T16" fmla="*/ 9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0"/>
                      <a:pt x="3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1" y="40"/>
                      <a:pt x="12" y="39"/>
                      <a:pt x="12" y="37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42" name="Freeform 51">
              <a:extLst>
                <a:ext uri="{FF2B5EF4-FFF2-40B4-BE49-F238E27FC236}">
                  <a16:creationId xmlns="" xmlns:a16="http://schemas.microsoft.com/office/drawing/2014/main" id="{34450867-0B9F-4C3C-9B6B-FBA03F882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6251" y="3538327"/>
              <a:ext cx="344836" cy="407697"/>
            </a:xfrm>
            <a:custGeom>
              <a:avLst/>
              <a:gdLst>
                <a:gd name="T0" fmla="*/ 576 w 576"/>
                <a:gd name="T1" fmla="*/ 493 h 681"/>
                <a:gd name="T2" fmla="*/ 576 w 576"/>
                <a:gd name="T3" fmla="*/ 186 h 681"/>
                <a:gd name="T4" fmla="*/ 288 w 576"/>
                <a:gd name="T5" fmla="*/ 0 h 681"/>
                <a:gd name="T6" fmla="*/ 0 w 576"/>
                <a:gd name="T7" fmla="*/ 186 h 681"/>
                <a:gd name="T8" fmla="*/ 0 w 576"/>
                <a:gd name="T9" fmla="*/ 493 h 681"/>
                <a:gd name="T10" fmla="*/ 288 w 576"/>
                <a:gd name="T11" fmla="*/ 681 h 681"/>
                <a:gd name="T12" fmla="*/ 576 w 576"/>
                <a:gd name="T13" fmla="*/ 493 h 681"/>
                <a:gd name="T14" fmla="*/ 532 w 576"/>
                <a:gd name="T15" fmla="*/ 203 h 681"/>
                <a:gd name="T16" fmla="*/ 290 w 576"/>
                <a:gd name="T17" fmla="*/ 362 h 681"/>
                <a:gd name="T18" fmla="*/ 191 w 576"/>
                <a:gd name="T19" fmla="*/ 297 h 681"/>
                <a:gd name="T20" fmla="*/ 432 w 576"/>
                <a:gd name="T21" fmla="*/ 138 h 681"/>
                <a:gd name="T22" fmla="*/ 532 w 576"/>
                <a:gd name="T23" fmla="*/ 203 h 681"/>
                <a:gd name="T24" fmla="*/ 138 w 576"/>
                <a:gd name="T25" fmla="*/ 260 h 681"/>
                <a:gd name="T26" fmla="*/ 47 w 576"/>
                <a:gd name="T27" fmla="*/ 201 h 681"/>
                <a:gd name="T28" fmla="*/ 288 w 576"/>
                <a:gd name="T29" fmla="*/ 44 h 681"/>
                <a:gd name="T30" fmla="*/ 378 w 576"/>
                <a:gd name="T31" fmla="*/ 103 h 681"/>
                <a:gd name="T32" fmla="*/ 138 w 576"/>
                <a:gd name="T33" fmla="*/ 260 h 681"/>
                <a:gd name="T34" fmla="*/ 38 w 576"/>
                <a:gd name="T35" fmla="*/ 472 h 681"/>
                <a:gd name="T36" fmla="*/ 38 w 576"/>
                <a:gd name="T37" fmla="*/ 223 h 681"/>
                <a:gd name="T38" fmla="*/ 128 w 576"/>
                <a:gd name="T39" fmla="*/ 281 h 681"/>
                <a:gd name="T40" fmla="*/ 128 w 576"/>
                <a:gd name="T41" fmla="*/ 389 h 681"/>
                <a:gd name="T42" fmla="*/ 182 w 576"/>
                <a:gd name="T43" fmla="*/ 419 h 681"/>
                <a:gd name="T44" fmla="*/ 182 w 576"/>
                <a:gd name="T45" fmla="*/ 317 h 681"/>
                <a:gd name="T46" fmla="*/ 277 w 576"/>
                <a:gd name="T47" fmla="*/ 379 h 681"/>
                <a:gd name="T48" fmla="*/ 277 w 576"/>
                <a:gd name="T49" fmla="*/ 628 h 681"/>
                <a:gd name="T50" fmla="*/ 38 w 576"/>
                <a:gd name="T51" fmla="*/ 472 h 681"/>
                <a:gd name="T52" fmla="*/ 297 w 576"/>
                <a:gd name="T53" fmla="*/ 380 h 681"/>
                <a:gd name="T54" fmla="*/ 539 w 576"/>
                <a:gd name="T55" fmla="*/ 223 h 681"/>
                <a:gd name="T56" fmla="*/ 539 w 576"/>
                <a:gd name="T57" fmla="*/ 472 h 681"/>
                <a:gd name="T58" fmla="*/ 297 w 576"/>
                <a:gd name="T59" fmla="*/ 631 h 681"/>
                <a:gd name="T60" fmla="*/ 297 w 576"/>
                <a:gd name="T61" fmla="*/ 38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681">
                  <a:moveTo>
                    <a:pt x="576" y="493"/>
                  </a:moveTo>
                  <a:lnTo>
                    <a:pt x="576" y="186"/>
                  </a:lnTo>
                  <a:lnTo>
                    <a:pt x="288" y="0"/>
                  </a:lnTo>
                  <a:lnTo>
                    <a:pt x="0" y="186"/>
                  </a:lnTo>
                  <a:lnTo>
                    <a:pt x="0" y="493"/>
                  </a:lnTo>
                  <a:lnTo>
                    <a:pt x="288" y="681"/>
                  </a:lnTo>
                  <a:lnTo>
                    <a:pt x="576" y="493"/>
                  </a:lnTo>
                  <a:close/>
                  <a:moveTo>
                    <a:pt x="532" y="203"/>
                  </a:moveTo>
                  <a:lnTo>
                    <a:pt x="290" y="362"/>
                  </a:lnTo>
                  <a:lnTo>
                    <a:pt x="191" y="297"/>
                  </a:lnTo>
                  <a:lnTo>
                    <a:pt x="432" y="138"/>
                  </a:lnTo>
                  <a:lnTo>
                    <a:pt x="532" y="203"/>
                  </a:lnTo>
                  <a:close/>
                  <a:moveTo>
                    <a:pt x="138" y="260"/>
                  </a:moveTo>
                  <a:lnTo>
                    <a:pt x="47" y="201"/>
                  </a:lnTo>
                  <a:lnTo>
                    <a:pt x="288" y="44"/>
                  </a:lnTo>
                  <a:lnTo>
                    <a:pt x="378" y="103"/>
                  </a:lnTo>
                  <a:lnTo>
                    <a:pt x="138" y="260"/>
                  </a:lnTo>
                  <a:close/>
                  <a:moveTo>
                    <a:pt x="38" y="472"/>
                  </a:moveTo>
                  <a:lnTo>
                    <a:pt x="38" y="223"/>
                  </a:lnTo>
                  <a:lnTo>
                    <a:pt x="128" y="281"/>
                  </a:lnTo>
                  <a:lnTo>
                    <a:pt x="128" y="389"/>
                  </a:lnTo>
                  <a:lnTo>
                    <a:pt x="182" y="419"/>
                  </a:lnTo>
                  <a:lnTo>
                    <a:pt x="182" y="317"/>
                  </a:lnTo>
                  <a:lnTo>
                    <a:pt x="277" y="379"/>
                  </a:lnTo>
                  <a:lnTo>
                    <a:pt x="277" y="628"/>
                  </a:lnTo>
                  <a:lnTo>
                    <a:pt x="38" y="472"/>
                  </a:lnTo>
                  <a:close/>
                  <a:moveTo>
                    <a:pt x="297" y="380"/>
                  </a:moveTo>
                  <a:lnTo>
                    <a:pt x="539" y="223"/>
                  </a:lnTo>
                  <a:lnTo>
                    <a:pt x="539" y="472"/>
                  </a:lnTo>
                  <a:lnTo>
                    <a:pt x="297" y="631"/>
                  </a:lnTo>
                  <a:lnTo>
                    <a:pt x="297" y="3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2B515D4-4988-4C73-B55E-B67F329505C0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0" name="Параллелограмм 19">
            <a:extLst>
              <a:ext uri="{FF2B5EF4-FFF2-40B4-BE49-F238E27FC236}">
                <a16:creationId xmlns="" xmlns:a16="http://schemas.microsoft.com/office/drawing/2014/main" id="{69EC9A2D-0E8D-4203-B95F-FF36E477FF6E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="" xmlns:a16="http://schemas.microsoft.com/office/drawing/2014/main" id="{A3532B7A-DD72-4912-AA71-8DE6CAE351B1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Фонд развития промышленности Московской области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www.frpmo.ru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3003E258-97BA-43E5-83B2-63712969840E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06</a:t>
            </a:r>
          </a:p>
        </p:txBody>
      </p:sp>
      <p:sp>
        <p:nvSpPr>
          <p:cNvPr id="24" name="TextBox 27">
            <a:extLst>
              <a:ext uri="{FF2B5EF4-FFF2-40B4-BE49-F238E27FC236}">
                <a16:creationId xmlns="" xmlns:a16="http://schemas.microsoft.com/office/drawing/2014/main" id="{810B8AC7-A48F-4381-8384-DC93AE202F6E}"/>
              </a:ext>
            </a:extLst>
          </p:cNvPr>
          <p:cNvSpPr txBox="1"/>
          <p:nvPr/>
        </p:nvSpPr>
        <p:spPr>
          <a:xfrm>
            <a:off x="397609" y="1109687"/>
            <a:ext cx="714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Развитие удалённых территорий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="" xmlns:a16="http://schemas.microsoft.com/office/drawing/2014/main" id="{EC5F891B-E5C3-4754-8EDD-98195EB4860E}"/>
              </a:ext>
            </a:extLst>
          </p:cNvPr>
          <p:cNvSpPr txBox="1"/>
          <p:nvPr/>
        </p:nvSpPr>
        <p:spPr>
          <a:xfrm>
            <a:off x="392648" y="1563638"/>
            <a:ext cx="253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Сумма займа: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10 - 70 </a:t>
            </a:r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млн рублей</a:t>
            </a:r>
          </a:p>
        </p:txBody>
      </p:sp>
      <p:sp>
        <p:nvSpPr>
          <p:cNvPr id="26" name="TextBox 27">
            <a:extLst>
              <a:ext uri="{FF2B5EF4-FFF2-40B4-BE49-F238E27FC236}">
                <a16:creationId xmlns="" xmlns:a16="http://schemas.microsoft.com/office/drawing/2014/main" id="{FDADC312-1396-4E45-B50F-19CDE95E6F11}"/>
              </a:ext>
            </a:extLst>
          </p:cNvPr>
          <p:cNvSpPr txBox="1"/>
          <p:nvPr/>
        </p:nvSpPr>
        <p:spPr>
          <a:xfrm>
            <a:off x="2771800" y="1563638"/>
            <a:ext cx="63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Процентная ставка:</a:t>
            </a:r>
          </a:p>
          <a:p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0,5%</a:t>
            </a:r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до </a:t>
            </a:r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1%</a:t>
            </a:r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(в зависимости от обеспечения банковской гарантии) 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="" xmlns:a16="http://schemas.microsoft.com/office/drawing/2014/main" id="{F2998390-E009-47DF-9AAE-4FCD664E3C9F}"/>
              </a:ext>
            </a:extLst>
          </p:cNvPr>
          <p:cNvSpPr/>
          <p:nvPr/>
        </p:nvSpPr>
        <p:spPr>
          <a:xfrm>
            <a:off x="467544" y="3838935"/>
            <a:ext cx="8208913" cy="460549"/>
          </a:xfrm>
          <a:custGeom>
            <a:avLst/>
            <a:gdLst>
              <a:gd name="connsiteX0" fmla="*/ 8947704 w 9430508"/>
              <a:gd name="connsiteY0" fmla="*/ 0 h 999986"/>
              <a:gd name="connsiteX1" fmla="*/ 9430508 w 9430508"/>
              <a:gd name="connsiteY1" fmla="*/ 499994 h 999986"/>
              <a:gd name="connsiteX2" fmla="*/ 8947704 w 9430508"/>
              <a:gd name="connsiteY2" fmla="*/ 999986 h 999986"/>
              <a:gd name="connsiteX3" fmla="*/ 8947704 w 9430508"/>
              <a:gd name="connsiteY3" fmla="*/ 734943 h 999986"/>
              <a:gd name="connsiteX4" fmla="*/ 0 w 9430508"/>
              <a:gd name="connsiteY4" fmla="*/ 734943 h 999986"/>
              <a:gd name="connsiteX5" fmla="*/ 0 w 9430508"/>
              <a:gd name="connsiteY5" fmla="*/ 265043 h 999986"/>
              <a:gd name="connsiteX6" fmla="*/ 8947704 w 9430508"/>
              <a:gd name="connsiteY6" fmla="*/ 265043 h 999986"/>
              <a:gd name="connsiteX0" fmla="*/ 8947704 w 9430508"/>
              <a:gd name="connsiteY0" fmla="*/ 0 h 737896"/>
              <a:gd name="connsiteX1" fmla="*/ 9430508 w 9430508"/>
              <a:gd name="connsiteY1" fmla="*/ 499994 h 737896"/>
              <a:gd name="connsiteX2" fmla="*/ 9204296 w 9430508"/>
              <a:gd name="connsiteY2" fmla="*/ 737896 h 737896"/>
              <a:gd name="connsiteX3" fmla="*/ 8947704 w 9430508"/>
              <a:gd name="connsiteY3" fmla="*/ 734943 h 737896"/>
              <a:gd name="connsiteX4" fmla="*/ 0 w 9430508"/>
              <a:gd name="connsiteY4" fmla="*/ 734943 h 737896"/>
              <a:gd name="connsiteX5" fmla="*/ 0 w 9430508"/>
              <a:gd name="connsiteY5" fmla="*/ 265043 h 737896"/>
              <a:gd name="connsiteX6" fmla="*/ 8947704 w 9430508"/>
              <a:gd name="connsiteY6" fmla="*/ 265043 h 737896"/>
              <a:gd name="connsiteX7" fmla="*/ 8947704 w 9430508"/>
              <a:gd name="connsiteY7" fmla="*/ 0 h 737896"/>
              <a:gd name="connsiteX0" fmla="*/ 9199544 w 9430508"/>
              <a:gd name="connsiteY0" fmla="*/ 4870 h 472853"/>
              <a:gd name="connsiteX1" fmla="*/ 9430508 w 9430508"/>
              <a:gd name="connsiteY1" fmla="*/ 234951 h 472853"/>
              <a:gd name="connsiteX2" fmla="*/ 9204296 w 9430508"/>
              <a:gd name="connsiteY2" fmla="*/ 472853 h 472853"/>
              <a:gd name="connsiteX3" fmla="*/ 8947704 w 9430508"/>
              <a:gd name="connsiteY3" fmla="*/ 469900 h 472853"/>
              <a:gd name="connsiteX4" fmla="*/ 0 w 9430508"/>
              <a:gd name="connsiteY4" fmla="*/ 469900 h 472853"/>
              <a:gd name="connsiteX5" fmla="*/ 0 w 9430508"/>
              <a:gd name="connsiteY5" fmla="*/ 0 h 472853"/>
              <a:gd name="connsiteX6" fmla="*/ 8947704 w 9430508"/>
              <a:gd name="connsiteY6" fmla="*/ 0 h 472853"/>
              <a:gd name="connsiteX7" fmla="*/ 9199544 w 9430508"/>
              <a:gd name="connsiteY7" fmla="*/ 4870 h 47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30508" h="472853">
                <a:moveTo>
                  <a:pt x="9199544" y="4870"/>
                </a:moveTo>
                <a:lnTo>
                  <a:pt x="9430508" y="234951"/>
                </a:lnTo>
                <a:lnTo>
                  <a:pt x="9204296" y="472853"/>
                </a:lnTo>
                <a:lnTo>
                  <a:pt x="8947704" y="469900"/>
                </a:lnTo>
                <a:lnTo>
                  <a:pt x="0" y="469900"/>
                </a:lnTo>
                <a:lnTo>
                  <a:pt x="0" y="0"/>
                </a:lnTo>
                <a:lnTo>
                  <a:pt x="8947704" y="0"/>
                </a:lnTo>
                <a:lnTo>
                  <a:pt x="9199544" y="487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8" name="Freeform 5">
            <a:extLst>
              <a:ext uri="{FF2B5EF4-FFF2-40B4-BE49-F238E27FC236}">
                <a16:creationId xmlns="" xmlns:a16="http://schemas.microsoft.com/office/drawing/2014/main" id="{2DA8E2FD-DAF3-443E-97BD-17293F2FD320}"/>
              </a:ext>
            </a:extLst>
          </p:cNvPr>
          <p:cNvSpPr/>
          <p:nvPr/>
        </p:nvSpPr>
        <p:spPr>
          <a:xfrm rot="5400000">
            <a:off x="4797396" y="1010079"/>
            <a:ext cx="458643" cy="7129193"/>
          </a:xfrm>
          <a:custGeom>
            <a:avLst/>
            <a:gdLst>
              <a:gd name="connsiteX0" fmla="*/ 0 w 999985"/>
              <a:gd name="connsiteY0" fmla="*/ 482805 h 7157209"/>
              <a:gd name="connsiteX1" fmla="*/ 499993 w 999985"/>
              <a:gd name="connsiteY1" fmla="*/ 0 h 7157209"/>
              <a:gd name="connsiteX2" fmla="*/ 999985 w 999985"/>
              <a:gd name="connsiteY2" fmla="*/ 482805 h 7157209"/>
              <a:gd name="connsiteX3" fmla="*/ 734943 w 999985"/>
              <a:gd name="connsiteY3" fmla="*/ 482805 h 7157209"/>
              <a:gd name="connsiteX4" fmla="*/ 734943 w 999985"/>
              <a:gd name="connsiteY4" fmla="*/ 7157209 h 7157209"/>
              <a:gd name="connsiteX5" fmla="*/ 265043 w 999985"/>
              <a:gd name="connsiteY5" fmla="*/ 7157209 h 7157209"/>
              <a:gd name="connsiteX6" fmla="*/ 265043 w 999985"/>
              <a:gd name="connsiteY6" fmla="*/ 482805 h 7157209"/>
              <a:gd name="connsiteX0" fmla="*/ 0 w 735939"/>
              <a:gd name="connsiteY0" fmla="*/ 482805 h 7157209"/>
              <a:gd name="connsiteX1" fmla="*/ 499993 w 735939"/>
              <a:gd name="connsiteY1" fmla="*/ 0 h 7157209"/>
              <a:gd name="connsiteX2" fmla="*/ 735939 w 735939"/>
              <a:gd name="connsiteY2" fmla="*/ 185824 h 7157209"/>
              <a:gd name="connsiteX3" fmla="*/ 734943 w 735939"/>
              <a:gd name="connsiteY3" fmla="*/ 482805 h 7157209"/>
              <a:gd name="connsiteX4" fmla="*/ 734943 w 735939"/>
              <a:gd name="connsiteY4" fmla="*/ 7157209 h 7157209"/>
              <a:gd name="connsiteX5" fmla="*/ 265043 w 735939"/>
              <a:gd name="connsiteY5" fmla="*/ 7157209 h 7157209"/>
              <a:gd name="connsiteX6" fmla="*/ 265043 w 735939"/>
              <a:gd name="connsiteY6" fmla="*/ 482805 h 7157209"/>
              <a:gd name="connsiteX7" fmla="*/ 0 w 735939"/>
              <a:gd name="connsiteY7" fmla="*/ 482805 h 7157209"/>
              <a:gd name="connsiteX0" fmla="*/ 3196 w 470896"/>
              <a:gd name="connsiteY0" fmla="*/ 233001 h 7157209"/>
              <a:gd name="connsiteX1" fmla="*/ 234950 w 470896"/>
              <a:gd name="connsiteY1" fmla="*/ 0 h 7157209"/>
              <a:gd name="connsiteX2" fmla="*/ 470896 w 470896"/>
              <a:gd name="connsiteY2" fmla="*/ 185824 h 7157209"/>
              <a:gd name="connsiteX3" fmla="*/ 469900 w 470896"/>
              <a:gd name="connsiteY3" fmla="*/ 482805 h 7157209"/>
              <a:gd name="connsiteX4" fmla="*/ 469900 w 470896"/>
              <a:gd name="connsiteY4" fmla="*/ 7157209 h 7157209"/>
              <a:gd name="connsiteX5" fmla="*/ 0 w 470896"/>
              <a:gd name="connsiteY5" fmla="*/ 7157209 h 7157209"/>
              <a:gd name="connsiteX6" fmla="*/ 0 w 470896"/>
              <a:gd name="connsiteY6" fmla="*/ 482805 h 7157209"/>
              <a:gd name="connsiteX7" fmla="*/ 3196 w 470896"/>
              <a:gd name="connsiteY7" fmla="*/ 233001 h 7157209"/>
              <a:gd name="connsiteX0" fmla="*/ 3199 w 470896"/>
              <a:gd name="connsiteY0" fmla="*/ 199738 h 7157209"/>
              <a:gd name="connsiteX1" fmla="*/ 234950 w 470896"/>
              <a:gd name="connsiteY1" fmla="*/ 0 h 7157209"/>
              <a:gd name="connsiteX2" fmla="*/ 470896 w 470896"/>
              <a:gd name="connsiteY2" fmla="*/ 185824 h 7157209"/>
              <a:gd name="connsiteX3" fmla="*/ 469900 w 470896"/>
              <a:gd name="connsiteY3" fmla="*/ 482805 h 7157209"/>
              <a:gd name="connsiteX4" fmla="*/ 469900 w 470896"/>
              <a:gd name="connsiteY4" fmla="*/ 7157209 h 7157209"/>
              <a:gd name="connsiteX5" fmla="*/ 0 w 470896"/>
              <a:gd name="connsiteY5" fmla="*/ 7157209 h 7157209"/>
              <a:gd name="connsiteX6" fmla="*/ 0 w 470896"/>
              <a:gd name="connsiteY6" fmla="*/ 482805 h 7157209"/>
              <a:gd name="connsiteX7" fmla="*/ 3199 w 470896"/>
              <a:gd name="connsiteY7" fmla="*/ 199738 h 715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6" h="7157209">
                <a:moveTo>
                  <a:pt x="3199" y="199738"/>
                </a:moveTo>
                <a:lnTo>
                  <a:pt x="234950" y="0"/>
                </a:lnTo>
                <a:lnTo>
                  <a:pt x="470896" y="185824"/>
                </a:lnTo>
                <a:lnTo>
                  <a:pt x="469900" y="482805"/>
                </a:lnTo>
                <a:lnTo>
                  <a:pt x="469900" y="7157209"/>
                </a:lnTo>
                <a:lnTo>
                  <a:pt x="0" y="7157209"/>
                </a:lnTo>
                <a:lnTo>
                  <a:pt x="0" y="482805"/>
                </a:lnTo>
                <a:cubicBezTo>
                  <a:pt x="1065" y="399537"/>
                  <a:pt x="2134" y="283006"/>
                  <a:pt x="3199" y="199738"/>
                </a:cubicBezTo>
                <a:close/>
              </a:path>
            </a:pathLst>
          </a:custGeom>
          <a:solidFill>
            <a:srgbClr val="083455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D7475AE-9D5E-427F-ACB5-08CA6BC420A1}"/>
              </a:ext>
            </a:extLst>
          </p:cNvPr>
          <p:cNvSpPr/>
          <p:nvPr/>
        </p:nvSpPr>
        <p:spPr>
          <a:xfrm>
            <a:off x="467543" y="3936966"/>
            <a:ext cx="63367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D5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Софинансирование со стороны заявителя, частных инвесторов или банков: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51C6AFB2-3C9F-4F14-9090-8F853C45B329}"/>
              </a:ext>
            </a:extLst>
          </p:cNvPr>
          <p:cNvSpPr/>
          <p:nvPr/>
        </p:nvSpPr>
        <p:spPr>
          <a:xfrm>
            <a:off x="1462121" y="4443384"/>
            <a:ext cx="58791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В том числе за счет собственных средств/средств акционеров: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1D75D4E1-597F-45D6-BA4D-22D3E908D949}"/>
              </a:ext>
            </a:extLst>
          </p:cNvPr>
          <p:cNvSpPr/>
          <p:nvPr/>
        </p:nvSpPr>
        <p:spPr>
          <a:xfrm>
            <a:off x="6012160" y="3886536"/>
            <a:ext cx="23600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≥ 30% </a:t>
            </a:r>
            <a:r>
              <a:rPr lang="ru-RU" sz="1000" dirty="0">
                <a:solidFill>
                  <a:srgbClr val="002D5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бюджета проекта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B521EB7-7222-4E1D-B915-75CE707F44D4}"/>
              </a:ext>
            </a:extLst>
          </p:cNvPr>
          <p:cNvSpPr/>
          <p:nvPr/>
        </p:nvSpPr>
        <p:spPr>
          <a:xfrm>
            <a:off x="6082601" y="4397217"/>
            <a:ext cx="22895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≥ 10% </a:t>
            </a:r>
            <a:r>
              <a:rPr lang="ru-RU" sz="10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суммы займа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12F6640-C94D-45DD-B048-CE83DEEB50A8}"/>
              </a:ext>
            </a:extLst>
          </p:cNvPr>
          <p:cNvSpPr/>
          <p:nvPr/>
        </p:nvSpPr>
        <p:spPr>
          <a:xfrm>
            <a:off x="4499992" y="2216067"/>
            <a:ext cx="4323370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Займы для проектов на территории городских округов:</a:t>
            </a:r>
          </a:p>
          <a:p>
            <a:r>
              <a:rPr lang="ru-RU" sz="100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Волоколамск, Зарайск, Лотошино, Луховицы, Озеры, Орехово-Зуево, Серебряные Пруды, Шатура, Шаховская, Электрогорск </a:t>
            </a:r>
            <a:endParaRPr lang="ru-RU" sz="1000" b="1" dirty="0">
              <a:solidFill>
                <a:schemeClr val="bg2"/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B61BAC72-D57A-429E-AC08-AD3C784B2779}"/>
              </a:ext>
            </a:extLst>
          </p:cNvPr>
          <p:cNvSpPr/>
          <p:nvPr/>
        </p:nvSpPr>
        <p:spPr>
          <a:xfrm>
            <a:off x="392648" y="2211710"/>
            <a:ext cx="5043448" cy="1277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Целевое использование займа:</a:t>
            </a: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Строительство/реконструкция помещения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Разработка нового продукта/технологии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Разработка технико-экономического обоснования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Инжиниринговые услуги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Приобретение и создание оборудования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Приобретение прав на результаты интеллектуальной деятельности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B5CAC0A0-BE1E-4EC7-A5DA-8FFECB8D2447}"/>
              </a:ext>
            </a:extLst>
          </p:cNvPr>
          <p:cNvSpPr/>
          <p:nvPr/>
        </p:nvSpPr>
        <p:spPr>
          <a:xfrm rot="5400000">
            <a:off x="163670" y="1257609"/>
            <a:ext cx="247707" cy="72007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754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3B79F5F8-EDC4-4CC9-A603-DF877BCE5D9A}"/>
              </a:ext>
            </a:extLst>
          </p:cNvPr>
          <p:cNvGrpSpPr/>
          <p:nvPr/>
        </p:nvGrpSpPr>
        <p:grpSpPr>
          <a:xfrm>
            <a:off x="3893994" y="987573"/>
            <a:ext cx="4762959" cy="3980185"/>
            <a:chOff x="4392059" y="1197317"/>
            <a:chExt cx="4267084" cy="3565806"/>
          </a:xfrm>
          <a:solidFill>
            <a:srgbClr val="EFF5FF">
              <a:alpha val="70000"/>
            </a:srgbClr>
          </a:solidFill>
        </p:grpSpPr>
        <p:grpSp>
          <p:nvGrpSpPr>
            <p:cNvPr id="19" name="Group 2">
              <a:extLst>
                <a:ext uri="{FF2B5EF4-FFF2-40B4-BE49-F238E27FC236}">
                  <a16:creationId xmlns="" xmlns:a16="http://schemas.microsoft.com/office/drawing/2014/main" id="{CC1800E5-89E2-46BD-BFA1-0CB2DE3DC8E3}"/>
                </a:ext>
              </a:extLst>
            </p:cNvPr>
            <p:cNvGrpSpPr/>
            <p:nvPr/>
          </p:nvGrpSpPr>
          <p:grpSpPr>
            <a:xfrm rot="20441731">
              <a:off x="4813799" y="1197317"/>
              <a:ext cx="1761087" cy="1762357"/>
              <a:chOff x="1455738" y="2371725"/>
              <a:chExt cx="2198688" cy="2200275"/>
            </a:xfrm>
            <a:grpFill/>
          </p:grpSpPr>
          <p:sp>
            <p:nvSpPr>
              <p:cNvPr id="54" name="Freeform 3">
                <a:extLst>
                  <a:ext uri="{FF2B5EF4-FFF2-40B4-BE49-F238E27FC236}">
                    <a16:creationId xmlns="" xmlns:a16="http://schemas.microsoft.com/office/drawing/2014/main" id="{DDD606F5-F3CF-452F-A273-4CA581C37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4">
                <a:extLst>
                  <a:ext uri="{FF2B5EF4-FFF2-40B4-BE49-F238E27FC236}">
                    <a16:creationId xmlns="" xmlns:a16="http://schemas.microsoft.com/office/drawing/2014/main" id="{3904C70B-EC92-4679-9AF1-F769D0A5B3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26" name="Group 5">
              <a:extLst>
                <a:ext uri="{FF2B5EF4-FFF2-40B4-BE49-F238E27FC236}">
                  <a16:creationId xmlns="" xmlns:a16="http://schemas.microsoft.com/office/drawing/2014/main" id="{3D552BA9-0AD6-46E7-8ED0-49354F25976E}"/>
                </a:ext>
              </a:extLst>
            </p:cNvPr>
            <p:cNvGrpSpPr/>
            <p:nvPr/>
          </p:nvGrpSpPr>
          <p:grpSpPr>
            <a:xfrm>
              <a:off x="6088808" y="2190932"/>
              <a:ext cx="2570335" cy="2572191"/>
              <a:chOff x="1455738" y="2371725"/>
              <a:chExt cx="2198688" cy="2200275"/>
            </a:xfrm>
            <a:grpFill/>
          </p:grpSpPr>
          <p:sp>
            <p:nvSpPr>
              <p:cNvPr id="52" name="Freeform 6">
                <a:extLst>
                  <a:ext uri="{FF2B5EF4-FFF2-40B4-BE49-F238E27FC236}">
                    <a16:creationId xmlns="" xmlns:a16="http://schemas.microsoft.com/office/drawing/2014/main" id="{158D3899-5A1C-4A70-914A-70133CEE4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="" xmlns:a16="http://schemas.microsoft.com/office/drawing/2014/main" id="{FF7DA78C-E1E7-4802-967B-842E39F10D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27" name="Group 11">
              <a:extLst>
                <a:ext uri="{FF2B5EF4-FFF2-40B4-BE49-F238E27FC236}">
                  <a16:creationId xmlns="" xmlns:a16="http://schemas.microsoft.com/office/drawing/2014/main" id="{08E9BDF4-EB45-4CBB-B26E-B345DE9CDA2B}"/>
                </a:ext>
              </a:extLst>
            </p:cNvPr>
            <p:cNvGrpSpPr/>
            <p:nvPr/>
          </p:nvGrpSpPr>
          <p:grpSpPr>
            <a:xfrm rot="20862303">
              <a:off x="4392059" y="2889326"/>
              <a:ext cx="1712939" cy="1714175"/>
              <a:chOff x="1455738" y="2371725"/>
              <a:chExt cx="2198688" cy="2200275"/>
            </a:xfrm>
            <a:grpFill/>
          </p:grpSpPr>
          <p:sp>
            <p:nvSpPr>
              <p:cNvPr id="50" name="Freeform 12">
                <a:extLst>
                  <a:ext uri="{FF2B5EF4-FFF2-40B4-BE49-F238E27FC236}">
                    <a16:creationId xmlns="" xmlns:a16="http://schemas.microsoft.com/office/drawing/2014/main" id="{8FDBE604-436B-476A-B20F-E334EA53C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="" xmlns:a16="http://schemas.microsoft.com/office/drawing/2014/main" id="{6137DF7D-D027-4DD3-AB33-7DC34752CD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2" name="Group 22">
              <a:extLst>
                <a:ext uri="{FF2B5EF4-FFF2-40B4-BE49-F238E27FC236}">
                  <a16:creationId xmlns="" xmlns:a16="http://schemas.microsoft.com/office/drawing/2014/main" id="{0141F0F3-2795-400A-9E14-3F738E8A87C6}"/>
                </a:ext>
              </a:extLst>
            </p:cNvPr>
            <p:cNvGrpSpPr/>
            <p:nvPr/>
          </p:nvGrpSpPr>
          <p:grpSpPr>
            <a:xfrm>
              <a:off x="7024857" y="3065550"/>
              <a:ext cx="642663" cy="732305"/>
              <a:chOff x="4616451" y="1741488"/>
              <a:chExt cx="2959100" cy="3371850"/>
            </a:xfrm>
            <a:grpFill/>
          </p:grpSpPr>
          <p:sp>
            <p:nvSpPr>
              <p:cNvPr id="48" name="Freeform 5">
                <a:extLst>
                  <a:ext uri="{FF2B5EF4-FFF2-40B4-BE49-F238E27FC236}">
                    <a16:creationId xmlns="" xmlns:a16="http://schemas.microsoft.com/office/drawing/2014/main" id="{786BD872-44E6-4709-963A-C3786F4C2D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6451" y="1741488"/>
                <a:ext cx="2959100" cy="3371850"/>
              </a:xfrm>
              <a:custGeom>
                <a:avLst/>
                <a:gdLst>
                  <a:gd name="T0" fmla="*/ 578 w 786"/>
                  <a:gd name="T1" fmla="*/ 28 h 896"/>
                  <a:gd name="T2" fmla="*/ 205 w 786"/>
                  <a:gd name="T3" fmla="*/ 59 h 896"/>
                  <a:gd name="T4" fmla="*/ 67 w 786"/>
                  <a:gd name="T5" fmla="*/ 236 h 896"/>
                  <a:gd name="T6" fmla="*/ 68 w 786"/>
                  <a:gd name="T7" fmla="*/ 346 h 896"/>
                  <a:gd name="T8" fmla="*/ 70 w 786"/>
                  <a:gd name="T9" fmla="*/ 356 h 896"/>
                  <a:gd name="T10" fmla="*/ 39 w 786"/>
                  <a:gd name="T11" fmla="*/ 406 h 896"/>
                  <a:gd name="T12" fmla="*/ 14 w 786"/>
                  <a:gd name="T13" fmla="*/ 441 h 896"/>
                  <a:gd name="T14" fmla="*/ 14 w 786"/>
                  <a:gd name="T15" fmla="*/ 442 h 896"/>
                  <a:gd name="T16" fmla="*/ 36 w 786"/>
                  <a:gd name="T17" fmla="*/ 540 h 896"/>
                  <a:gd name="T18" fmla="*/ 50 w 786"/>
                  <a:gd name="T19" fmla="*/ 587 h 896"/>
                  <a:gd name="T20" fmla="*/ 75 w 786"/>
                  <a:gd name="T21" fmla="*/ 649 h 896"/>
                  <a:gd name="T22" fmla="*/ 74 w 786"/>
                  <a:gd name="T23" fmla="*/ 694 h 896"/>
                  <a:gd name="T24" fmla="*/ 169 w 786"/>
                  <a:gd name="T25" fmla="*/ 773 h 896"/>
                  <a:gd name="T26" fmla="*/ 244 w 786"/>
                  <a:gd name="T27" fmla="*/ 830 h 896"/>
                  <a:gd name="T28" fmla="*/ 618 w 786"/>
                  <a:gd name="T29" fmla="*/ 896 h 896"/>
                  <a:gd name="T30" fmla="*/ 686 w 786"/>
                  <a:gd name="T31" fmla="*/ 814 h 896"/>
                  <a:gd name="T32" fmla="*/ 664 w 786"/>
                  <a:gd name="T33" fmla="*/ 637 h 896"/>
                  <a:gd name="T34" fmla="*/ 777 w 786"/>
                  <a:gd name="T35" fmla="*/ 417 h 896"/>
                  <a:gd name="T36" fmla="*/ 706 w 786"/>
                  <a:gd name="T37" fmla="*/ 118 h 896"/>
                  <a:gd name="T38" fmla="*/ 627 w 786"/>
                  <a:gd name="T39" fmla="*/ 606 h 896"/>
                  <a:gd name="T40" fmla="*/ 639 w 786"/>
                  <a:gd name="T41" fmla="*/ 823 h 896"/>
                  <a:gd name="T42" fmla="*/ 618 w 786"/>
                  <a:gd name="T43" fmla="*/ 847 h 896"/>
                  <a:gd name="T44" fmla="*/ 292 w 786"/>
                  <a:gd name="T45" fmla="*/ 827 h 896"/>
                  <a:gd name="T46" fmla="*/ 260 w 786"/>
                  <a:gd name="T47" fmla="*/ 706 h 896"/>
                  <a:gd name="T48" fmla="*/ 169 w 786"/>
                  <a:gd name="T49" fmla="*/ 725 h 896"/>
                  <a:gd name="T50" fmla="*/ 101 w 786"/>
                  <a:gd name="T51" fmla="*/ 604 h 896"/>
                  <a:gd name="T52" fmla="*/ 110 w 786"/>
                  <a:gd name="T53" fmla="*/ 568 h 896"/>
                  <a:gd name="T54" fmla="*/ 86 w 786"/>
                  <a:gd name="T55" fmla="*/ 555 h 896"/>
                  <a:gd name="T56" fmla="*/ 94 w 786"/>
                  <a:gd name="T57" fmla="*/ 519 h 896"/>
                  <a:gd name="T58" fmla="*/ 65 w 786"/>
                  <a:gd name="T59" fmla="*/ 501 h 896"/>
                  <a:gd name="T60" fmla="*/ 55 w 786"/>
                  <a:gd name="T61" fmla="*/ 467 h 896"/>
                  <a:gd name="T62" fmla="*/ 112 w 786"/>
                  <a:gd name="T63" fmla="*/ 381 h 896"/>
                  <a:gd name="T64" fmla="*/ 115 w 786"/>
                  <a:gd name="T65" fmla="*/ 335 h 896"/>
                  <a:gd name="T66" fmla="*/ 114 w 786"/>
                  <a:gd name="T67" fmla="*/ 248 h 896"/>
                  <a:gd name="T68" fmla="*/ 729 w 786"/>
                  <a:gd name="T69" fmla="*/ 41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86" h="896">
                    <a:moveTo>
                      <a:pt x="706" y="118"/>
                    </a:moveTo>
                    <a:cubicBezTo>
                      <a:pt x="672" y="79"/>
                      <a:pt x="629" y="49"/>
                      <a:pt x="578" y="28"/>
                    </a:cubicBezTo>
                    <a:cubicBezTo>
                      <a:pt x="531" y="10"/>
                      <a:pt x="478" y="0"/>
                      <a:pt x="425" y="0"/>
                    </a:cubicBezTo>
                    <a:cubicBezTo>
                      <a:pt x="346" y="0"/>
                      <a:pt x="268" y="21"/>
                      <a:pt x="205" y="59"/>
                    </a:cubicBezTo>
                    <a:cubicBezTo>
                      <a:pt x="171" y="79"/>
                      <a:pt x="142" y="104"/>
                      <a:pt x="119" y="133"/>
                    </a:cubicBezTo>
                    <a:cubicBezTo>
                      <a:pt x="94" y="164"/>
                      <a:pt x="77" y="198"/>
                      <a:pt x="67" y="236"/>
                    </a:cubicBezTo>
                    <a:cubicBezTo>
                      <a:pt x="59" y="268"/>
                      <a:pt x="58" y="305"/>
                      <a:pt x="65" y="335"/>
                    </a:cubicBezTo>
                    <a:cubicBezTo>
                      <a:pt x="68" y="346"/>
                      <a:pt x="68" y="346"/>
                      <a:pt x="68" y="346"/>
                    </a:cubicBezTo>
                    <a:cubicBezTo>
                      <a:pt x="68" y="349"/>
                      <a:pt x="69" y="352"/>
                      <a:pt x="70" y="354"/>
                    </a:cubicBezTo>
                    <a:cubicBezTo>
                      <a:pt x="70" y="355"/>
                      <a:pt x="70" y="356"/>
                      <a:pt x="70" y="356"/>
                    </a:cubicBezTo>
                    <a:cubicBezTo>
                      <a:pt x="68" y="360"/>
                      <a:pt x="68" y="360"/>
                      <a:pt x="68" y="360"/>
                    </a:cubicBezTo>
                    <a:cubicBezTo>
                      <a:pt x="61" y="375"/>
                      <a:pt x="50" y="390"/>
                      <a:pt x="39" y="406"/>
                    </a:cubicBezTo>
                    <a:cubicBezTo>
                      <a:pt x="31" y="417"/>
                      <a:pt x="22" y="428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2"/>
                      <a:pt x="14" y="442"/>
                      <a:pt x="14" y="442"/>
                    </a:cubicBezTo>
                    <a:cubicBezTo>
                      <a:pt x="3" y="459"/>
                      <a:pt x="0" y="481"/>
                      <a:pt x="6" y="501"/>
                    </a:cubicBezTo>
                    <a:cubicBezTo>
                      <a:pt x="11" y="517"/>
                      <a:pt x="22" y="531"/>
                      <a:pt x="36" y="540"/>
                    </a:cubicBezTo>
                    <a:cubicBezTo>
                      <a:pt x="35" y="553"/>
                      <a:pt x="37" y="565"/>
                      <a:pt x="43" y="576"/>
                    </a:cubicBezTo>
                    <a:cubicBezTo>
                      <a:pt x="45" y="580"/>
                      <a:pt x="47" y="584"/>
                      <a:pt x="50" y="587"/>
                    </a:cubicBezTo>
                    <a:cubicBezTo>
                      <a:pt x="48" y="603"/>
                      <a:pt x="52" y="619"/>
                      <a:pt x="62" y="632"/>
                    </a:cubicBezTo>
                    <a:cubicBezTo>
                      <a:pt x="75" y="649"/>
                      <a:pt x="75" y="649"/>
                      <a:pt x="75" y="649"/>
                    </a:cubicBezTo>
                    <a:cubicBezTo>
                      <a:pt x="75" y="652"/>
                      <a:pt x="75" y="654"/>
                      <a:pt x="74" y="657"/>
                    </a:cubicBezTo>
                    <a:cubicBezTo>
                      <a:pt x="74" y="667"/>
                      <a:pt x="73" y="680"/>
                      <a:pt x="74" y="694"/>
                    </a:cubicBezTo>
                    <a:cubicBezTo>
                      <a:pt x="77" y="715"/>
                      <a:pt x="85" y="732"/>
                      <a:pt x="97" y="746"/>
                    </a:cubicBezTo>
                    <a:cubicBezTo>
                      <a:pt x="114" y="764"/>
                      <a:pt x="139" y="773"/>
                      <a:pt x="169" y="773"/>
                    </a:cubicBezTo>
                    <a:cubicBezTo>
                      <a:pt x="189" y="773"/>
                      <a:pt x="212" y="769"/>
                      <a:pt x="240" y="761"/>
                    </a:cubicBezTo>
                    <a:cubicBezTo>
                      <a:pt x="241" y="779"/>
                      <a:pt x="243" y="801"/>
                      <a:pt x="244" y="830"/>
                    </a:cubicBezTo>
                    <a:cubicBezTo>
                      <a:pt x="246" y="867"/>
                      <a:pt x="276" y="896"/>
                      <a:pt x="313" y="896"/>
                    </a:cubicBezTo>
                    <a:cubicBezTo>
                      <a:pt x="618" y="896"/>
                      <a:pt x="618" y="896"/>
                      <a:pt x="618" y="896"/>
                    </a:cubicBezTo>
                    <a:cubicBezTo>
                      <a:pt x="638" y="896"/>
                      <a:pt x="658" y="887"/>
                      <a:pt x="671" y="871"/>
                    </a:cubicBezTo>
                    <a:cubicBezTo>
                      <a:pt x="684" y="855"/>
                      <a:pt x="690" y="834"/>
                      <a:pt x="686" y="814"/>
                    </a:cubicBezTo>
                    <a:cubicBezTo>
                      <a:pt x="658" y="658"/>
                      <a:pt x="658" y="658"/>
                      <a:pt x="658" y="658"/>
                    </a:cubicBezTo>
                    <a:cubicBezTo>
                      <a:pt x="657" y="650"/>
                      <a:pt x="659" y="643"/>
                      <a:pt x="664" y="637"/>
                    </a:cubicBezTo>
                    <a:cubicBezTo>
                      <a:pt x="686" y="610"/>
                      <a:pt x="712" y="578"/>
                      <a:pt x="733" y="541"/>
                    </a:cubicBezTo>
                    <a:cubicBezTo>
                      <a:pt x="756" y="501"/>
                      <a:pt x="770" y="460"/>
                      <a:pt x="777" y="417"/>
                    </a:cubicBezTo>
                    <a:cubicBezTo>
                      <a:pt x="786" y="355"/>
                      <a:pt x="784" y="298"/>
                      <a:pt x="772" y="247"/>
                    </a:cubicBezTo>
                    <a:cubicBezTo>
                      <a:pt x="759" y="198"/>
                      <a:pt x="737" y="154"/>
                      <a:pt x="706" y="118"/>
                    </a:cubicBezTo>
                    <a:close/>
                    <a:moveTo>
                      <a:pt x="729" y="410"/>
                    </a:moveTo>
                    <a:cubicBezTo>
                      <a:pt x="717" y="491"/>
                      <a:pt x="674" y="550"/>
                      <a:pt x="627" y="606"/>
                    </a:cubicBezTo>
                    <a:cubicBezTo>
                      <a:pt x="613" y="622"/>
                      <a:pt x="607" y="645"/>
                      <a:pt x="611" y="666"/>
                    </a:cubicBezTo>
                    <a:cubicBezTo>
                      <a:pt x="639" y="823"/>
                      <a:pt x="639" y="823"/>
                      <a:pt x="639" y="823"/>
                    </a:cubicBezTo>
                    <a:cubicBezTo>
                      <a:pt x="640" y="829"/>
                      <a:pt x="638" y="835"/>
                      <a:pt x="634" y="840"/>
                    </a:cubicBezTo>
                    <a:cubicBezTo>
                      <a:pt x="630" y="845"/>
                      <a:pt x="624" y="847"/>
                      <a:pt x="618" y="847"/>
                    </a:cubicBezTo>
                    <a:cubicBezTo>
                      <a:pt x="313" y="847"/>
                      <a:pt x="313" y="847"/>
                      <a:pt x="313" y="847"/>
                    </a:cubicBezTo>
                    <a:cubicBezTo>
                      <a:pt x="302" y="847"/>
                      <a:pt x="293" y="839"/>
                      <a:pt x="292" y="827"/>
                    </a:cubicBezTo>
                    <a:cubicBezTo>
                      <a:pt x="290" y="774"/>
                      <a:pt x="286" y="742"/>
                      <a:pt x="284" y="724"/>
                    </a:cubicBezTo>
                    <a:cubicBezTo>
                      <a:pt x="284" y="715"/>
                      <a:pt x="272" y="706"/>
                      <a:pt x="260" y="706"/>
                    </a:cubicBezTo>
                    <a:cubicBezTo>
                      <a:pt x="258" y="706"/>
                      <a:pt x="256" y="706"/>
                      <a:pt x="254" y="707"/>
                    </a:cubicBezTo>
                    <a:cubicBezTo>
                      <a:pt x="216" y="720"/>
                      <a:pt x="189" y="725"/>
                      <a:pt x="169" y="725"/>
                    </a:cubicBezTo>
                    <a:cubicBezTo>
                      <a:pt x="95" y="725"/>
                      <a:pt x="134" y="648"/>
                      <a:pt x="120" y="629"/>
                    </a:cubicBezTo>
                    <a:cubicBezTo>
                      <a:pt x="101" y="604"/>
                      <a:pt x="101" y="604"/>
                      <a:pt x="101" y="604"/>
                    </a:cubicBezTo>
                    <a:cubicBezTo>
                      <a:pt x="96" y="597"/>
                      <a:pt x="96" y="589"/>
                      <a:pt x="100" y="583"/>
                    </a:cubicBezTo>
                    <a:cubicBezTo>
                      <a:pt x="110" y="568"/>
                      <a:pt x="110" y="568"/>
                      <a:pt x="110" y="568"/>
                    </a:cubicBezTo>
                    <a:cubicBezTo>
                      <a:pt x="98" y="565"/>
                      <a:pt x="98" y="565"/>
                      <a:pt x="98" y="565"/>
                    </a:cubicBezTo>
                    <a:cubicBezTo>
                      <a:pt x="93" y="563"/>
                      <a:pt x="89" y="560"/>
                      <a:pt x="86" y="555"/>
                    </a:cubicBezTo>
                    <a:cubicBezTo>
                      <a:pt x="84" y="550"/>
                      <a:pt x="84" y="545"/>
                      <a:pt x="86" y="540"/>
                    </a:cubicBezTo>
                    <a:cubicBezTo>
                      <a:pt x="94" y="519"/>
                      <a:pt x="94" y="519"/>
                      <a:pt x="94" y="519"/>
                    </a:cubicBezTo>
                    <a:cubicBezTo>
                      <a:pt x="95" y="517"/>
                      <a:pt x="94" y="514"/>
                      <a:pt x="92" y="513"/>
                    </a:cubicBezTo>
                    <a:cubicBezTo>
                      <a:pt x="65" y="501"/>
                      <a:pt x="65" y="501"/>
                      <a:pt x="65" y="501"/>
                    </a:cubicBezTo>
                    <a:cubicBezTo>
                      <a:pt x="59" y="499"/>
                      <a:pt x="54" y="493"/>
                      <a:pt x="52" y="487"/>
                    </a:cubicBezTo>
                    <a:cubicBezTo>
                      <a:pt x="50" y="480"/>
                      <a:pt x="51" y="473"/>
                      <a:pt x="55" y="467"/>
                    </a:cubicBezTo>
                    <a:cubicBezTo>
                      <a:pt x="55" y="466"/>
                      <a:pt x="55" y="466"/>
                      <a:pt x="55" y="466"/>
                    </a:cubicBezTo>
                    <a:cubicBezTo>
                      <a:pt x="73" y="438"/>
                      <a:pt x="97" y="412"/>
                      <a:pt x="112" y="381"/>
                    </a:cubicBezTo>
                    <a:cubicBezTo>
                      <a:pt x="118" y="368"/>
                      <a:pt x="118" y="368"/>
                      <a:pt x="118" y="368"/>
                    </a:cubicBezTo>
                    <a:cubicBezTo>
                      <a:pt x="122" y="359"/>
                      <a:pt x="117" y="345"/>
                      <a:pt x="115" y="335"/>
                    </a:cubicBezTo>
                    <a:cubicBezTo>
                      <a:pt x="112" y="325"/>
                      <a:pt x="112" y="325"/>
                      <a:pt x="112" y="325"/>
                    </a:cubicBezTo>
                    <a:cubicBezTo>
                      <a:pt x="107" y="301"/>
                      <a:pt x="108" y="271"/>
                      <a:pt x="114" y="248"/>
                    </a:cubicBezTo>
                    <a:cubicBezTo>
                      <a:pt x="146" y="120"/>
                      <a:pt x="286" y="48"/>
                      <a:pt x="425" y="48"/>
                    </a:cubicBezTo>
                    <a:cubicBezTo>
                      <a:pt x="597" y="48"/>
                      <a:pt x="767" y="158"/>
                      <a:pt x="729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="" xmlns:a16="http://schemas.microsoft.com/office/drawing/2014/main" id="{68145E2B-029E-4F33-A494-590DE538E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776" y="2062163"/>
                <a:ext cx="2085975" cy="1700213"/>
              </a:xfrm>
              <a:custGeom>
                <a:avLst/>
                <a:gdLst>
                  <a:gd name="T0" fmla="*/ 367 w 554"/>
                  <a:gd name="T1" fmla="*/ 21 h 452"/>
                  <a:gd name="T2" fmla="*/ 325 w 554"/>
                  <a:gd name="T3" fmla="*/ 5 h 452"/>
                  <a:gd name="T4" fmla="*/ 298 w 554"/>
                  <a:gd name="T5" fmla="*/ 11 h 452"/>
                  <a:gd name="T6" fmla="*/ 267 w 554"/>
                  <a:gd name="T7" fmla="*/ 0 h 452"/>
                  <a:gd name="T8" fmla="*/ 243 w 554"/>
                  <a:gd name="T9" fmla="*/ 7 h 452"/>
                  <a:gd name="T10" fmla="*/ 223 w 554"/>
                  <a:gd name="T11" fmla="*/ 5 h 452"/>
                  <a:gd name="T12" fmla="*/ 168 w 554"/>
                  <a:gd name="T13" fmla="*/ 24 h 452"/>
                  <a:gd name="T14" fmla="*/ 163 w 554"/>
                  <a:gd name="T15" fmla="*/ 24 h 452"/>
                  <a:gd name="T16" fmla="*/ 96 w 554"/>
                  <a:gd name="T17" fmla="*/ 54 h 452"/>
                  <a:gd name="T18" fmla="*/ 38 w 554"/>
                  <a:gd name="T19" fmla="*/ 123 h 452"/>
                  <a:gd name="T20" fmla="*/ 15 w 554"/>
                  <a:gd name="T21" fmla="*/ 156 h 452"/>
                  <a:gd name="T22" fmla="*/ 15 w 554"/>
                  <a:gd name="T23" fmla="*/ 161 h 452"/>
                  <a:gd name="T24" fmla="*/ 0 w 554"/>
                  <a:gd name="T25" fmla="*/ 210 h 452"/>
                  <a:gd name="T26" fmla="*/ 39 w 554"/>
                  <a:gd name="T27" fmla="*/ 282 h 452"/>
                  <a:gd name="T28" fmla="*/ 103 w 554"/>
                  <a:gd name="T29" fmla="*/ 327 h 452"/>
                  <a:gd name="T30" fmla="*/ 135 w 554"/>
                  <a:gd name="T31" fmla="*/ 319 h 452"/>
                  <a:gd name="T32" fmla="*/ 177 w 554"/>
                  <a:gd name="T33" fmla="*/ 344 h 452"/>
                  <a:gd name="T34" fmla="*/ 260 w 554"/>
                  <a:gd name="T35" fmla="*/ 403 h 452"/>
                  <a:gd name="T36" fmla="*/ 296 w 554"/>
                  <a:gd name="T37" fmla="*/ 395 h 452"/>
                  <a:gd name="T38" fmla="*/ 391 w 554"/>
                  <a:gd name="T39" fmla="*/ 452 h 452"/>
                  <a:gd name="T40" fmla="*/ 492 w 554"/>
                  <a:gd name="T41" fmla="*/ 382 h 452"/>
                  <a:gd name="T42" fmla="*/ 549 w 554"/>
                  <a:gd name="T43" fmla="*/ 287 h 452"/>
                  <a:gd name="T44" fmla="*/ 547 w 554"/>
                  <a:gd name="T45" fmla="*/ 267 h 452"/>
                  <a:gd name="T46" fmla="*/ 554 w 554"/>
                  <a:gd name="T47" fmla="*/ 235 h 452"/>
                  <a:gd name="T48" fmla="*/ 536 w 554"/>
                  <a:gd name="T49" fmla="*/ 185 h 452"/>
                  <a:gd name="T50" fmla="*/ 537 w 554"/>
                  <a:gd name="T51" fmla="*/ 174 h 452"/>
                  <a:gd name="T52" fmla="*/ 493 w 554"/>
                  <a:gd name="T53" fmla="*/ 106 h 452"/>
                  <a:gd name="T54" fmla="*/ 367 w 554"/>
                  <a:gd name="T55" fmla="*/ 2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54" h="452">
                    <a:moveTo>
                      <a:pt x="367" y="21"/>
                    </a:moveTo>
                    <a:cubicBezTo>
                      <a:pt x="356" y="11"/>
                      <a:pt x="341" y="5"/>
                      <a:pt x="325" y="5"/>
                    </a:cubicBezTo>
                    <a:cubicBezTo>
                      <a:pt x="315" y="5"/>
                      <a:pt x="306" y="7"/>
                      <a:pt x="298" y="11"/>
                    </a:cubicBezTo>
                    <a:cubicBezTo>
                      <a:pt x="289" y="4"/>
                      <a:pt x="279" y="0"/>
                      <a:pt x="267" y="0"/>
                    </a:cubicBezTo>
                    <a:cubicBezTo>
                      <a:pt x="258" y="0"/>
                      <a:pt x="250" y="3"/>
                      <a:pt x="243" y="7"/>
                    </a:cubicBezTo>
                    <a:cubicBezTo>
                      <a:pt x="237" y="5"/>
                      <a:pt x="230" y="5"/>
                      <a:pt x="223" y="5"/>
                    </a:cubicBezTo>
                    <a:cubicBezTo>
                      <a:pt x="203" y="5"/>
                      <a:pt x="183" y="12"/>
                      <a:pt x="168" y="24"/>
                    </a:cubicBezTo>
                    <a:cubicBezTo>
                      <a:pt x="166" y="24"/>
                      <a:pt x="165" y="24"/>
                      <a:pt x="163" y="24"/>
                    </a:cubicBezTo>
                    <a:cubicBezTo>
                      <a:pt x="136" y="24"/>
                      <a:pt x="112" y="36"/>
                      <a:pt x="96" y="54"/>
                    </a:cubicBezTo>
                    <a:cubicBezTo>
                      <a:pt x="63" y="60"/>
                      <a:pt x="38" y="89"/>
                      <a:pt x="38" y="123"/>
                    </a:cubicBezTo>
                    <a:cubicBezTo>
                      <a:pt x="24" y="128"/>
                      <a:pt x="15" y="141"/>
                      <a:pt x="15" y="156"/>
                    </a:cubicBezTo>
                    <a:cubicBezTo>
                      <a:pt x="15" y="158"/>
                      <a:pt x="15" y="159"/>
                      <a:pt x="15" y="161"/>
                    </a:cubicBezTo>
                    <a:cubicBezTo>
                      <a:pt x="6" y="175"/>
                      <a:pt x="0" y="192"/>
                      <a:pt x="0" y="210"/>
                    </a:cubicBezTo>
                    <a:cubicBezTo>
                      <a:pt x="0" y="240"/>
                      <a:pt x="16" y="266"/>
                      <a:pt x="39" y="282"/>
                    </a:cubicBezTo>
                    <a:cubicBezTo>
                      <a:pt x="48" y="308"/>
                      <a:pt x="74" y="327"/>
                      <a:pt x="103" y="327"/>
                    </a:cubicBezTo>
                    <a:cubicBezTo>
                      <a:pt x="115" y="327"/>
                      <a:pt x="126" y="324"/>
                      <a:pt x="135" y="319"/>
                    </a:cubicBezTo>
                    <a:cubicBezTo>
                      <a:pt x="145" y="332"/>
                      <a:pt x="160" y="341"/>
                      <a:pt x="177" y="344"/>
                    </a:cubicBezTo>
                    <a:cubicBezTo>
                      <a:pt x="189" y="378"/>
                      <a:pt x="222" y="403"/>
                      <a:pt x="260" y="403"/>
                    </a:cubicBezTo>
                    <a:cubicBezTo>
                      <a:pt x="273" y="403"/>
                      <a:pt x="285" y="400"/>
                      <a:pt x="296" y="395"/>
                    </a:cubicBezTo>
                    <a:cubicBezTo>
                      <a:pt x="314" y="429"/>
                      <a:pt x="350" y="452"/>
                      <a:pt x="391" y="452"/>
                    </a:cubicBezTo>
                    <a:cubicBezTo>
                      <a:pt x="437" y="452"/>
                      <a:pt x="477" y="423"/>
                      <a:pt x="492" y="382"/>
                    </a:cubicBezTo>
                    <a:cubicBezTo>
                      <a:pt x="526" y="364"/>
                      <a:pt x="549" y="328"/>
                      <a:pt x="549" y="287"/>
                    </a:cubicBezTo>
                    <a:cubicBezTo>
                      <a:pt x="549" y="280"/>
                      <a:pt x="548" y="274"/>
                      <a:pt x="547" y="267"/>
                    </a:cubicBezTo>
                    <a:cubicBezTo>
                      <a:pt x="552" y="257"/>
                      <a:pt x="554" y="246"/>
                      <a:pt x="554" y="235"/>
                    </a:cubicBezTo>
                    <a:cubicBezTo>
                      <a:pt x="554" y="216"/>
                      <a:pt x="547" y="199"/>
                      <a:pt x="536" y="185"/>
                    </a:cubicBezTo>
                    <a:cubicBezTo>
                      <a:pt x="536" y="182"/>
                      <a:pt x="537" y="178"/>
                      <a:pt x="537" y="174"/>
                    </a:cubicBezTo>
                    <a:cubicBezTo>
                      <a:pt x="537" y="144"/>
                      <a:pt x="519" y="118"/>
                      <a:pt x="493" y="106"/>
                    </a:cubicBezTo>
                    <a:cubicBezTo>
                      <a:pt x="472" y="57"/>
                      <a:pt x="423" y="22"/>
                      <a:pt x="36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3" name="Group 25">
              <a:extLst>
                <a:ext uri="{FF2B5EF4-FFF2-40B4-BE49-F238E27FC236}">
                  <a16:creationId xmlns="" xmlns:a16="http://schemas.microsoft.com/office/drawing/2014/main" id="{6AFB93F5-E416-4F76-86D4-B83AAA15AF42}"/>
                </a:ext>
              </a:extLst>
            </p:cNvPr>
            <p:cNvGrpSpPr/>
            <p:nvPr/>
          </p:nvGrpSpPr>
          <p:grpSpPr>
            <a:xfrm>
              <a:off x="5484631" y="1871317"/>
              <a:ext cx="433763" cy="415213"/>
              <a:chOff x="9886950" y="1016001"/>
              <a:chExt cx="482600" cy="461963"/>
            </a:xfrm>
            <a:grpFill/>
          </p:grpSpPr>
          <p:sp>
            <p:nvSpPr>
              <p:cNvPr id="35" name="Freeform 36">
                <a:extLst>
                  <a:ext uri="{FF2B5EF4-FFF2-40B4-BE49-F238E27FC236}">
                    <a16:creationId xmlns="" xmlns:a16="http://schemas.microsoft.com/office/drawing/2014/main" id="{5A4B616C-9EA3-4631-BD46-5E669FB9EA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86950" y="1016001"/>
                <a:ext cx="482600" cy="461963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7 w 128"/>
                  <a:gd name="T13" fmla="*/ 110 h 122"/>
                  <a:gd name="T14" fmla="*/ 34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1" y="106"/>
                      <a:pt x="39" y="109"/>
                      <a:pt x="37" y="110"/>
                    </a:cubicBezTo>
                    <a:cubicBezTo>
                      <a:pt x="36" y="111"/>
                      <a:pt x="35" y="112"/>
                      <a:pt x="34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4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Freeform 37">
                <a:extLst>
                  <a:ext uri="{FF2B5EF4-FFF2-40B4-BE49-F238E27FC236}">
                    <a16:creationId xmlns="" xmlns:a16="http://schemas.microsoft.com/office/drawing/2014/main" id="{25885585-969E-4BEA-8ECA-37C1A767EF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47275" y="1076326"/>
                <a:ext cx="361950" cy="242888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="" xmlns:a16="http://schemas.microsoft.com/office/drawing/2014/main" id="{7DBD6284-F910-434C-9AAD-ECC85D29B1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04438" y="1327151"/>
                <a:ext cx="46037" cy="44450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="" xmlns:a16="http://schemas.microsoft.com/office/drawing/2014/main" id="{5D77ACB1-40ED-4F1F-9857-BEED460C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7925" y="1198563"/>
                <a:ext cx="44450" cy="90488"/>
              </a:xfrm>
              <a:custGeom>
                <a:avLst/>
                <a:gdLst>
                  <a:gd name="T0" fmla="*/ 9 w 12"/>
                  <a:gd name="T1" fmla="*/ 0 h 24"/>
                  <a:gd name="T2" fmla="*/ 3 w 12"/>
                  <a:gd name="T3" fmla="*/ 0 h 24"/>
                  <a:gd name="T4" fmla="*/ 0 w 12"/>
                  <a:gd name="T5" fmla="*/ 3 h 24"/>
                  <a:gd name="T6" fmla="*/ 0 w 12"/>
                  <a:gd name="T7" fmla="*/ 21 h 24"/>
                  <a:gd name="T8" fmla="*/ 3 w 12"/>
                  <a:gd name="T9" fmla="*/ 24 h 24"/>
                  <a:gd name="T10" fmla="*/ 9 w 12"/>
                  <a:gd name="T11" fmla="*/ 24 h 24"/>
                  <a:gd name="T12" fmla="*/ 12 w 12"/>
                  <a:gd name="T13" fmla="*/ 21 h 24"/>
                  <a:gd name="T14" fmla="*/ 12 w 12"/>
                  <a:gd name="T15" fmla="*/ 3 h 24"/>
                  <a:gd name="T16" fmla="*/ 9 w 12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2" y="22"/>
                      <a:pt x="12" y="2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="" xmlns:a16="http://schemas.microsoft.com/office/drawing/2014/main" id="{783842B6-8A18-4CD9-92E3-0B7B9C597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8738" y="1106488"/>
                <a:ext cx="44450" cy="182563"/>
              </a:xfrm>
              <a:custGeom>
                <a:avLst/>
                <a:gdLst>
                  <a:gd name="T0" fmla="*/ 9 w 12"/>
                  <a:gd name="T1" fmla="*/ 0 h 48"/>
                  <a:gd name="T2" fmla="*/ 3 w 12"/>
                  <a:gd name="T3" fmla="*/ 0 h 48"/>
                  <a:gd name="T4" fmla="*/ 0 w 12"/>
                  <a:gd name="T5" fmla="*/ 3 h 48"/>
                  <a:gd name="T6" fmla="*/ 0 w 12"/>
                  <a:gd name="T7" fmla="*/ 45 h 48"/>
                  <a:gd name="T8" fmla="*/ 3 w 12"/>
                  <a:gd name="T9" fmla="*/ 48 h 48"/>
                  <a:gd name="T10" fmla="*/ 9 w 12"/>
                  <a:gd name="T11" fmla="*/ 48 h 48"/>
                  <a:gd name="T12" fmla="*/ 12 w 12"/>
                  <a:gd name="T13" fmla="*/ 45 h 48"/>
                  <a:gd name="T14" fmla="*/ 12 w 12"/>
                  <a:gd name="T15" fmla="*/ 3 h 48"/>
                  <a:gd name="T16" fmla="*/ 9 w 12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8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7"/>
                      <a:pt x="1" y="48"/>
                      <a:pt x="3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1" y="48"/>
                      <a:pt x="12" y="47"/>
                      <a:pt x="12" y="4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="" xmlns:a16="http://schemas.microsoft.com/office/drawing/2014/main" id="{7A9FCC2E-6168-49CA-AF09-7BD878782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2538" y="1166813"/>
                <a:ext cx="46037" cy="122238"/>
              </a:xfrm>
              <a:custGeom>
                <a:avLst/>
                <a:gdLst>
                  <a:gd name="T0" fmla="*/ 9 w 12"/>
                  <a:gd name="T1" fmla="*/ 0 h 32"/>
                  <a:gd name="T2" fmla="*/ 3 w 12"/>
                  <a:gd name="T3" fmla="*/ 0 h 32"/>
                  <a:gd name="T4" fmla="*/ 0 w 12"/>
                  <a:gd name="T5" fmla="*/ 3 h 32"/>
                  <a:gd name="T6" fmla="*/ 0 w 12"/>
                  <a:gd name="T7" fmla="*/ 29 h 32"/>
                  <a:gd name="T8" fmla="*/ 3 w 12"/>
                  <a:gd name="T9" fmla="*/ 32 h 32"/>
                  <a:gd name="T10" fmla="*/ 9 w 12"/>
                  <a:gd name="T11" fmla="*/ 32 h 32"/>
                  <a:gd name="T12" fmla="*/ 12 w 12"/>
                  <a:gd name="T13" fmla="*/ 29 h 32"/>
                  <a:gd name="T14" fmla="*/ 12 w 12"/>
                  <a:gd name="T15" fmla="*/ 3 h 32"/>
                  <a:gd name="T16" fmla="*/ 9 w 1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2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2"/>
                      <a:pt x="3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1" y="32"/>
                      <a:pt x="12" y="31"/>
                      <a:pt x="12" y="2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42">
                <a:extLst>
                  <a:ext uri="{FF2B5EF4-FFF2-40B4-BE49-F238E27FC236}">
                    <a16:creationId xmlns="" xmlns:a16="http://schemas.microsoft.com/office/drawing/2014/main" id="{636E9076-0D94-4587-8A3D-118A7B64D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1725" y="1136651"/>
                <a:ext cx="46037" cy="152400"/>
              </a:xfrm>
              <a:custGeom>
                <a:avLst/>
                <a:gdLst>
                  <a:gd name="T0" fmla="*/ 9 w 12"/>
                  <a:gd name="T1" fmla="*/ 0 h 40"/>
                  <a:gd name="T2" fmla="*/ 3 w 12"/>
                  <a:gd name="T3" fmla="*/ 0 h 40"/>
                  <a:gd name="T4" fmla="*/ 0 w 12"/>
                  <a:gd name="T5" fmla="*/ 3 h 40"/>
                  <a:gd name="T6" fmla="*/ 0 w 12"/>
                  <a:gd name="T7" fmla="*/ 37 h 40"/>
                  <a:gd name="T8" fmla="*/ 3 w 12"/>
                  <a:gd name="T9" fmla="*/ 40 h 40"/>
                  <a:gd name="T10" fmla="*/ 9 w 12"/>
                  <a:gd name="T11" fmla="*/ 40 h 40"/>
                  <a:gd name="T12" fmla="*/ 12 w 12"/>
                  <a:gd name="T13" fmla="*/ 37 h 40"/>
                  <a:gd name="T14" fmla="*/ 12 w 12"/>
                  <a:gd name="T15" fmla="*/ 3 h 40"/>
                  <a:gd name="T16" fmla="*/ 9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0"/>
                      <a:pt x="3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1" y="40"/>
                      <a:pt x="12" y="39"/>
                      <a:pt x="12" y="37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34" name="Freeform 51">
              <a:extLst>
                <a:ext uri="{FF2B5EF4-FFF2-40B4-BE49-F238E27FC236}">
                  <a16:creationId xmlns="" xmlns:a16="http://schemas.microsoft.com/office/drawing/2014/main" id="{8E345B4E-44BE-43A5-8153-21C5C6722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6251" y="3538327"/>
              <a:ext cx="344836" cy="407697"/>
            </a:xfrm>
            <a:custGeom>
              <a:avLst/>
              <a:gdLst>
                <a:gd name="T0" fmla="*/ 576 w 576"/>
                <a:gd name="T1" fmla="*/ 493 h 681"/>
                <a:gd name="T2" fmla="*/ 576 w 576"/>
                <a:gd name="T3" fmla="*/ 186 h 681"/>
                <a:gd name="T4" fmla="*/ 288 w 576"/>
                <a:gd name="T5" fmla="*/ 0 h 681"/>
                <a:gd name="T6" fmla="*/ 0 w 576"/>
                <a:gd name="T7" fmla="*/ 186 h 681"/>
                <a:gd name="T8" fmla="*/ 0 w 576"/>
                <a:gd name="T9" fmla="*/ 493 h 681"/>
                <a:gd name="T10" fmla="*/ 288 w 576"/>
                <a:gd name="T11" fmla="*/ 681 h 681"/>
                <a:gd name="T12" fmla="*/ 576 w 576"/>
                <a:gd name="T13" fmla="*/ 493 h 681"/>
                <a:gd name="T14" fmla="*/ 532 w 576"/>
                <a:gd name="T15" fmla="*/ 203 h 681"/>
                <a:gd name="T16" fmla="*/ 290 w 576"/>
                <a:gd name="T17" fmla="*/ 362 h 681"/>
                <a:gd name="T18" fmla="*/ 191 w 576"/>
                <a:gd name="T19" fmla="*/ 297 h 681"/>
                <a:gd name="T20" fmla="*/ 432 w 576"/>
                <a:gd name="T21" fmla="*/ 138 h 681"/>
                <a:gd name="T22" fmla="*/ 532 w 576"/>
                <a:gd name="T23" fmla="*/ 203 h 681"/>
                <a:gd name="T24" fmla="*/ 138 w 576"/>
                <a:gd name="T25" fmla="*/ 260 h 681"/>
                <a:gd name="T26" fmla="*/ 47 w 576"/>
                <a:gd name="T27" fmla="*/ 201 h 681"/>
                <a:gd name="T28" fmla="*/ 288 w 576"/>
                <a:gd name="T29" fmla="*/ 44 h 681"/>
                <a:gd name="T30" fmla="*/ 378 w 576"/>
                <a:gd name="T31" fmla="*/ 103 h 681"/>
                <a:gd name="T32" fmla="*/ 138 w 576"/>
                <a:gd name="T33" fmla="*/ 260 h 681"/>
                <a:gd name="T34" fmla="*/ 38 w 576"/>
                <a:gd name="T35" fmla="*/ 472 h 681"/>
                <a:gd name="T36" fmla="*/ 38 w 576"/>
                <a:gd name="T37" fmla="*/ 223 h 681"/>
                <a:gd name="T38" fmla="*/ 128 w 576"/>
                <a:gd name="T39" fmla="*/ 281 h 681"/>
                <a:gd name="T40" fmla="*/ 128 w 576"/>
                <a:gd name="T41" fmla="*/ 389 h 681"/>
                <a:gd name="T42" fmla="*/ 182 w 576"/>
                <a:gd name="T43" fmla="*/ 419 h 681"/>
                <a:gd name="T44" fmla="*/ 182 w 576"/>
                <a:gd name="T45" fmla="*/ 317 h 681"/>
                <a:gd name="T46" fmla="*/ 277 w 576"/>
                <a:gd name="T47" fmla="*/ 379 h 681"/>
                <a:gd name="T48" fmla="*/ 277 w 576"/>
                <a:gd name="T49" fmla="*/ 628 h 681"/>
                <a:gd name="T50" fmla="*/ 38 w 576"/>
                <a:gd name="T51" fmla="*/ 472 h 681"/>
                <a:gd name="T52" fmla="*/ 297 w 576"/>
                <a:gd name="T53" fmla="*/ 380 h 681"/>
                <a:gd name="T54" fmla="*/ 539 w 576"/>
                <a:gd name="T55" fmla="*/ 223 h 681"/>
                <a:gd name="T56" fmla="*/ 539 w 576"/>
                <a:gd name="T57" fmla="*/ 472 h 681"/>
                <a:gd name="T58" fmla="*/ 297 w 576"/>
                <a:gd name="T59" fmla="*/ 631 h 681"/>
                <a:gd name="T60" fmla="*/ 297 w 576"/>
                <a:gd name="T61" fmla="*/ 38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681">
                  <a:moveTo>
                    <a:pt x="576" y="493"/>
                  </a:moveTo>
                  <a:lnTo>
                    <a:pt x="576" y="186"/>
                  </a:lnTo>
                  <a:lnTo>
                    <a:pt x="288" y="0"/>
                  </a:lnTo>
                  <a:lnTo>
                    <a:pt x="0" y="186"/>
                  </a:lnTo>
                  <a:lnTo>
                    <a:pt x="0" y="493"/>
                  </a:lnTo>
                  <a:lnTo>
                    <a:pt x="288" y="681"/>
                  </a:lnTo>
                  <a:lnTo>
                    <a:pt x="576" y="493"/>
                  </a:lnTo>
                  <a:close/>
                  <a:moveTo>
                    <a:pt x="532" y="203"/>
                  </a:moveTo>
                  <a:lnTo>
                    <a:pt x="290" y="362"/>
                  </a:lnTo>
                  <a:lnTo>
                    <a:pt x="191" y="297"/>
                  </a:lnTo>
                  <a:lnTo>
                    <a:pt x="432" y="138"/>
                  </a:lnTo>
                  <a:lnTo>
                    <a:pt x="532" y="203"/>
                  </a:lnTo>
                  <a:close/>
                  <a:moveTo>
                    <a:pt x="138" y="260"/>
                  </a:moveTo>
                  <a:lnTo>
                    <a:pt x="47" y="201"/>
                  </a:lnTo>
                  <a:lnTo>
                    <a:pt x="288" y="44"/>
                  </a:lnTo>
                  <a:lnTo>
                    <a:pt x="378" y="103"/>
                  </a:lnTo>
                  <a:lnTo>
                    <a:pt x="138" y="260"/>
                  </a:lnTo>
                  <a:close/>
                  <a:moveTo>
                    <a:pt x="38" y="472"/>
                  </a:moveTo>
                  <a:lnTo>
                    <a:pt x="38" y="223"/>
                  </a:lnTo>
                  <a:lnTo>
                    <a:pt x="128" y="281"/>
                  </a:lnTo>
                  <a:lnTo>
                    <a:pt x="128" y="389"/>
                  </a:lnTo>
                  <a:lnTo>
                    <a:pt x="182" y="419"/>
                  </a:lnTo>
                  <a:lnTo>
                    <a:pt x="182" y="317"/>
                  </a:lnTo>
                  <a:lnTo>
                    <a:pt x="277" y="379"/>
                  </a:lnTo>
                  <a:lnTo>
                    <a:pt x="277" y="628"/>
                  </a:lnTo>
                  <a:lnTo>
                    <a:pt x="38" y="472"/>
                  </a:lnTo>
                  <a:close/>
                  <a:moveTo>
                    <a:pt x="297" y="380"/>
                  </a:moveTo>
                  <a:lnTo>
                    <a:pt x="539" y="223"/>
                  </a:lnTo>
                  <a:lnTo>
                    <a:pt x="539" y="472"/>
                  </a:lnTo>
                  <a:lnTo>
                    <a:pt x="297" y="631"/>
                  </a:lnTo>
                  <a:lnTo>
                    <a:pt x="297" y="3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4CAB3715-85FD-4CD3-81ED-4CD69D86C43C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1" name="Параллелограмм 20">
            <a:extLst>
              <a:ext uri="{FF2B5EF4-FFF2-40B4-BE49-F238E27FC236}">
                <a16:creationId xmlns="" xmlns:a16="http://schemas.microsoft.com/office/drawing/2014/main" id="{11954BF1-89D3-424D-9BF3-5126A9B3DAA6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="" xmlns:a16="http://schemas.microsoft.com/office/drawing/2014/main" id="{204A7AB7-1728-42F1-8A55-F1D217227F62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Фонд развития промышленности Московской области</a:t>
            </a:r>
          </a:p>
          <a:p>
            <a:r>
              <a:rPr lang="en-US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www.frpmo.ru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="" xmlns:a16="http://schemas.microsoft.com/office/drawing/2014/main" id="{7A1B9C34-53DD-4A8A-ACFF-CAC2BF8DCD78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07</a:t>
            </a:r>
          </a:p>
        </p:txBody>
      </p:sp>
      <p:sp>
        <p:nvSpPr>
          <p:cNvPr id="24" name="TextBox 27">
            <a:extLst>
              <a:ext uri="{FF2B5EF4-FFF2-40B4-BE49-F238E27FC236}">
                <a16:creationId xmlns="" xmlns:a16="http://schemas.microsoft.com/office/drawing/2014/main" id="{6F79D158-C719-4866-9A0B-94B627EB357C}"/>
              </a:ext>
            </a:extLst>
          </p:cNvPr>
          <p:cNvSpPr txBox="1"/>
          <p:nvPr/>
        </p:nvSpPr>
        <p:spPr>
          <a:xfrm>
            <a:off x="397609" y="1109687"/>
            <a:ext cx="714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Лизинговые проекты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="" xmlns:a16="http://schemas.microsoft.com/office/drawing/2014/main" id="{386BADAB-BF6F-47F9-817D-E9C01E9B7F8F}"/>
              </a:ext>
            </a:extLst>
          </p:cNvPr>
          <p:cNvSpPr txBox="1"/>
          <p:nvPr/>
        </p:nvSpPr>
        <p:spPr>
          <a:xfrm>
            <a:off x="392648" y="1563638"/>
            <a:ext cx="741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Сумма займа:</a:t>
            </a:r>
          </a:p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20 - 150 </a:t>
            </a:r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млн рублей под </a:t>
            </a:r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1% </a:t>
            </a:r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при стоимости договора от </a:t>
            </a:r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45 </a:t>
            </a:r>
            <a:r>
              <a:rPr lang="ru-RU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млн рублей</a:t>
            </a:r>
          </a:p>
        </p:txBody>
      </p:sp>
      <p:sp>
        <p:nvSpPr>
          <p:cNvPr id="28" name="Freeform 4">
            <a:extLst>
              <a:ext uri="{FF2B5EF4-FFF2-40B4-BE49-F238E27FC236}">
                <a16:creationId xmlns="" xmlns:a16="http://schemas.microsoft.com/office/drawing/2014/main" id="{0E86F4AA-580B-4C69-949A-8EF28709CF2D}"/>
              </a:ext>
            </a:extLst>
          </p:cNvPr>
          <p:cNvSpPr/>
          <p:nvPr/>
        </p:nvSpPr>
        <p:spPr>
          <a:xfrm>
            <a:off x="467544" y="3838935"/>
            <a:ext cx="8208913" cy="460549"/>
          </a:xfrm>
          <a:custGeom>
            <a:avLst/>
            <a:gdLst>
              <a:gd name="connsiteX0" fmla="*/ 8947704 w 9430508"/>
              <a:gd name="connsiteY0" fmla="*/ 0 h 999986"/>
              <a:gd name="connsiteX1" fmla="*/ 9430508 w 9430508"/>
              <a:gd name="connsiteY1" fmla="*/ 499994 h 999986"/>
              <a:gd name="connsiteX2" fmla="*/ 8947704 w 9430508"/>
              <a:gd name="connsiteY2" fmla="*/ 999986 h 999986"/>
              <a:gd name="connsiteX3" fmla="*/ 8947704 w 9430508"/>
              <a:gd name="connsiteY3" fmla="*/ 734943 h 999986"/>
              <a:gd name="connsiteX4" fmla="*/ 0 w 9430508"/>
              <a:gd name="connsiteY4" fmla="*/ 734943 h 999986"/>
              <a:gd name="connsiteX5" fmla="*/ 0 w 9430508"/>
              <a:gd name="connsiteY5" fmla="*/ 265043 h 999986"/>
              <a:gd name="connsiteX6" fmla="*/ 8947704 w 9430508"/>
              <a:gd name="connsiteY6" fmla="*/ 265043 h 999986"/>
              <a:gd name="connsiteX0" fmla="*/ 8947704 w 9430508"/>
              <a:gd name="connsiteY0" fmla="*/ 0 h 737896"/>
              <a:gd name="connsiteX1" fmla="*/ 9430508 w 9430508"/>
              <a:gd name="connsiteY1" fmla="*/ 499994 h 737896"/>
              <a:gd name="connsiteX2" fmla="*/ 9204296 w 9430508"/>
              <a:gd name="connsiteY2" fmla="*/ 737896 h 737896"/>
              <a:gd name="connsiteX3" fmla="*/ 8947704 w 9430508"/>
              <a:gd name="connsiteY3" fmla="*/ 734943 h 737896"/>
              <a:gd name="connsiteX4" fmla="*/ 0 w 9430508"/>
              <a:gd name="connsiteY4" fmla="*/ 734943 h 737896"/>
              <a:gd name="connsiteX5" fmla="*/ 0 w 9430508"/>
              <a:gd name="connsiteY5" fmla="*/ 265043 h 737896"/>
              <a:gd name="connsiteX6" fmla="*/ 8947704 w 9430508"/>
              <a:gd name="connsiteY6" fmla="*/ 265043 h 737896"/>
              <a:gd name="connsiteX7" fmla="*/ 8947704 w 9430508"/>
              <a:gd name="connsiteY7" fmla="*/ 0 h 737896"/>
              <a:gd name="connsiteX0" fmla="*/ 9199544 w 9430508"/>
              <a:gd name="connsiteY0" fmla="*/ 4870 h 472853"/>
              <a:gd name="connsiteX1" fmla="*/ 9430508 w 9430508"/>
              <a:gd name="connsiteY1" fmla="*/ 234951 h 472853"/>
              <a:gd name="connsiteX2" fmla="*/ 9204296 w 9430508"/>
              <a:gd name="connsiteY2" fmla="*/ 472853 h 472853"/>
              <a:gd name="connsiteX3" fmla="*/ 8947704 w 9430508"/>
              <a:gd name="connsiteY3" fmla="*/ 469900 h 472853"/>
              <a:gd name="connsiteX4" fmla="*/ 0 w 9430508"/>
              <a:gd name="connsiteY4" fmla="*/ 469900 h 472853"/>
              <a:gd name="connsiteX5" fmla="*/ 0 w 9430508"/>
              <a:gd name="connsiteY5" fmla="*/ 0 h 472853"/>
              <a:gd name="connsiteX6" fmla="*/ 8947704 w 9430508"/>
              <a:gd name="connsiteY6" fmla="*/ 0 h 472853"/>
              <a:gd name="connsiteX7" fmla="*/ 9199544 w 9430508"/>
              <a:gd name="connsiteY7" fmla="*/ 4870 h 47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30508" h="472853">
                <a:moveTo>
                  <a:pt x="9199544" y="4870"/>
                </a:moveTo>
                <a:lnTo>
                  <a:pt x="9430508" y="234951"/>
                </a:lnTo>
                <a:lnTo>
                  <a:pt x="9204296" y="472853"/>
                </a:lnTo>
                <a:lnTo>
                  <a:pt x="8947704" y="469900"/>
                </a:lnTo>
                <a:lnTo>
                  <a:pt x="0" y="469900"/>
                </a:lnTo>
                <a:lnTo>
                  <a:pt x="0" y="0"/>
                </a:lnTo>
                <a:lnTo>
                  <a:pt x="8947704" y="0"/>
                </a:lnTo>
                <a:lnTo>
                  <a:pt x="9199544" y="487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9" name="Freeform 5">
            <a:extLst>
              <a:ext uri="{FF2B5EF4-FFF2-40B4-BE49-F238E27FC236}">
                <a16:creationId xmlns="" xmlns:a16="http://schemas.microsoft.com/office/drawing/2014/main" id="{7958ACC4-B491-4989-A653-EAD62BAC6127}"/>
              </a:ext>
            </a:extLst>
          </p:cNvPr>
          <p:cNvSpPr/>
          <p:nvPr/>
        </p:nvSpPr>
        <p:spPr>
          <a:xfrm rot="5400000">
            <a:off x="4797396" y="1010079"/>
            <a:ext cx="458643" cy="7129193"/>
          </a:xfrm>
          <a:custGeom>
            <a:avLst/>
            <a:gdLst>
              <a:gd name="connsiteX0" fmla="*/ 0 w 999985"/>
              <a:gd name="connsiteY0" fmla="*/ 482805 h 7157209"/>
              <a:gd name="connsiteX1" fmla="*/ 499993 w 999985"/>
              <a:gd name="connsiteY1" fmla="*/ 0 h 7157209"/>
              <a:gd name="connsiteX2" fmla="*/ 999985 w 999985"/>
              <a:gd name="connsiteY2" fmla="*/ 482805 h 7157209"/>
              <a:gd name="connsiteX3" fmla="*/ 734943 w 999985"/>
              <a:gd name="connsiteY3" fmla="*/ 482805 h 7157209"/>
              <a:gd name="connsiteX4" fmla="*/ 734943 w 999985"/>
              <a:gd name="connsiteY4" fmla="*/ 7157209 h 7157209"/>
              <a:gd name="connsiteX5" fmla="*/ 265043 w 999985"/>
              <a:gd name="connsiteY5" fmla="*/ 7157209 h 7157209"/>
              <a:gd name="connsiteX6" fmla="*/ 265043 w 999985"/>
              <a:gd name="connsiteY6" fmla="*/ 482805 h 7157209"/>
              <a:gd name="connsiteX0" fmla="*/ 0 w 735939"/>
              <a:gd name="connsiteY0" fmla="*/ 482805 h 7157209"/>
              <a:gd name="connsiteX1" fmla="*/ 499993 w 735939"/>
              <a:gd name="connsiteY1" fmla="*/ 0 h 7157209"/>
              <a:gd name="connsiteX2" fmla="*/ 735939 w 735939"/>
              <a:gd name="connsiteY2" fmla="*/ 185824 h 7157209"/>
              <a:gd name="connsiteX3" fmla="*/ 734943 w 735939"/>
              <a:gd name="connsiteY3" fmla="*/ 482805 h 7157209"/>
              <a:gd name="connsiteX4" fmla="*/ 734943 w 735939"/>
              <a:gd name="connsiteY4" fmla="*/ 7157209 h 7157209"/>
              <a:gd name="connsiteX5" fmla="*/ 265043 w 735939"/>
              <a:gd name="connsiteY5" fmla="*/ 7157209 h 7157209"/>
              <a:gd name="connsiteX6" fmla="*/ 265043 w 735939"/>
              <a:gd name="connsiteY6" fmla="*/ 482805 h 7157209"/>
              <a:gd name="connsiteX7" fmla="*/ 0 w 735939"/>
              <a:gd name="connsiteY7" fmla="*/ 482805 h 7157209"/>
              <a:gd name="connsiteX0" fmla="*/ 3196 w 470896"/>
              <a:gd name="connsiteY0" fmla="*/ 233001 h 7157209"/>
              <a:gd name="connsiteX1" fmla="*/ 234950 w 470896"/>
              <a:gd name="connsiteY1" fmla="*/ 0 h 7157209"/>
              <a:gd name="connsiteX2" fmla="*/ 470896 w 470896"/>
              <a:gd name="connsiteY2" fmla="*/ 185824 h 7157209"/>
              <a:gd name="connsiteX3" fmla="*/ 469900 w 470896"/>
              <a:gd name="connsiteY3" fmla="*/ 482805 h 7157209"/>
              <a:gd name="connsiteX4" fmla="*/ 469900 w 470896"/>
              <a:gd name="connsiteY4" fmla="*/ 7157209 h 7157209"/>
              <a:gd name="connsiteX5" fmla="*/ 0 w 470896"/>
              <a:gd name="connsiteY5" fmla="*/ 7157209 h 7157209"/>
              <a:gd name="connsiteX6" fmla="*/ 0 w 470896"/>
              <a:gd name="connsiteY6" fmla="*/ 482805 h 7157209"/>
              <a:gd name="connsiteX7" fmla="*/ 3196 w 470896"/>
              <a:gd name="connsiteY7" fmla="*/ 233001 h 7157209"/>
              <a:gd name="connsiteX0" fmla="*/ 3199 w 470896"/>
              <a:gd name="connsiteY0" fmla="*/ 199738 h 7157209"/>
              <a:gd name="connsiteX1" fmla="*/ 234950 w 470896"/>
              <a:gd name="connsiteY1" fmla="*/ 0 h 7157209"/>
              <a:gd name="connsiteX2" fmla="*/ 470896 w 470896"/>
              <a:gd name="connsiteY2" fmla="*/ 185824 h 7157209"/>
              <a:gd name="connsiteX3" fmla="*/ 469900 w 470896"/>
              <a:gd name="connsiteY3" fmla="*/ 482805 h 7157209"/>
              <a:gd name="connsiteX4" fmla="*/ 469900 w 470896"/>
              <a:gd name="connsiteY4" fmla="*/ 7157209 h 7157209"/>
              <a:gd name="connsiteX5" fmla="*/ 0 w 470896"/>
              <a:gd name="connsiteY5" fmla="*/ 7157209 h 7157209"/>
              <a:gd name="connsiteX6" fmla="*/ 0 w 470896"/>
              <a:gd name="connsiteY6" fmla="*/ 482805 h 7157209"/>
              <a:gd name="connsiteX7" fmla="*/ 3199 w 470896"/>
              <a:gd name="connsiteY7" fmla="*/ 199738 h 715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6" h="7157209">
                <a:moveTo>
                  <a:pt x="3199" y="199738"/>
                </a:moveTo>
                <a:lnTo>
                  <a:pt x="234950" y="0"/>
                </a:lnTo>
                <a:lnTo>
                  <a:pt x="470896" y="185824"/>
                </a:lnTo>
                <a:lnTo>
                  <a:pt x="469900" y="482805"/>
                </a:lnTo>
                <a:lnTo>
                  <a:pt x="469900" y="7157209"/>
                </a:lnTo>
                <a:lnTo>
                  <a:pt x="0" y="7157209"/>
                </a:lnTo>
                <a:lnTo>
                  <a:pt x="0" y="482805"/>
                </a:lnTo>
                <a:cubicBezTo>
                  <a:pt x="1065" y="399537"/>
                  <a:pt x="2134" y="283006"/>
                  <a:pt x="3199" y="199738"/>
                </a:cubicBezTo>
                <a:close/>
              </a:path>
            </a:pathLst>
          </a:custGeom>
          <a:solidFill>
            <a:srgbClr val="083455"/>
          </a:solidFill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C6004F4-9A7E-42AE-A5E8-CF7DB21E738B}"/>
              </a:ext>
            </a:extLst>
          </p:cNvPr>
          <p:cNvSpPr/>
          <p:nvPr/>
        </p:nvSpPr>
        <p:spPr>
          <a:xfrm>
            <a:off x="467543" y="3936966"/>
            <a:ext cx="63367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D50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Софинансирование со стороны заявителя, частных инвесторов или банков: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E870C89-5524-4A09-829A-BADE273B4B6E}"/>
              </a:ext>
            </a:extLst>
          </p:cNvPr>
          <p:cNvSpPr/>
          <p:nvPr/>
        </p:nvSpPr>
        <p:spPr>
          <a:xfrm>
            <a:off x="1462121" y="4443384"/>
            <a:ext cx="58791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Golos Text" panose="020B0503020202020204" pitchFamily="34" charset="0"/>
                <a:ea typeface="+mn-ea"/>
                <a:cs typeface="Golos Text" panose="020B0503020202020204" pitchFamily="34" charset="0"/>
              </a:rPr>
              <a:t>В том числе за счет собственных средств/средств акционеров: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DCCB2700-810E-4BF1-AB23-4BF7BA94D938}"/>
              </a:ext>
            </a:extLst>
          </p:cNvPr>
          <p:cNvSpPr/>
          <p:nvPr/>
        </p:nvSpPr>
        <p:spPr>
          <a:xfrm>
            <a:off x="6012160" y="3886536"/>
            <a:ext cx="23600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≥ 55% </a:t>
            </a:r>
            <a:r>
              <a:rPr lang="ru-RU" sz="1000" dirty="0">
                <a:solidFill>
                  <a:srgbClr val="002D5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бюджета проекта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D159B574-2AC8-4073-A906-1253DDEFB41A}"/>
              </a:ext>
            </a:extLst>
          </p:cNvPr>
          <p:cNvSpPr/>
          <p:nvPr/>
        </p:nvSpPr>
        <p:spPr>
          <a:xfrm>
            <a:off x="6082601" y="4397217"/>
            <a:ext cx="22895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≥ 5% </a:t>
            </a:r>
            <a:r>
              <a:rPr lang="ru-RU" sz="10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 суммы займа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5CBCDD18-7AFE-4556-A68A-3BBCAA599CF3}"/>
              </a:ext>
            </a:extLst>
          </p:cNvPr>
          <p:cNvSpPr/>
          <p:nvPr/>
        </p:nvSpPr>
        <p:spPr>
          <a:xfrm>
            <a:off x="5030485" y="2208950"/>
            <a:ext cx="432337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Критерии отбора проектов:</a:t>
            </a:r>
            <a:endParaRPr lang="ru-RU" sz="1000" dirty="0">
              <a:solidFill>
                <a:srgbClr val="000000">
                  <a:lumMod val="95000"/>
                  <a:lumOff val="5000"/>
                </a:srgbClr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Финансово-экономическая эффективность проекта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Финансовая состоятельность Заявителя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Юридическая чистота Заявителя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5D0003A7-DAC2-4476-B1F4-C5FBDA554996}"/>
              </a:ext>
            </a:extLst>
          </p:cNvPr>
          <p:cNvSpPr/>
          <p:nvPr/>
        </p:nvSpPr>
        <p:spPr>
          <a:xfrm>
            <a:off x="392648" y="2211710"/>
            <a:ext cx="5043448" cy="1277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Целевое использование займа:</a:t>
            </a:r>
            <a:endParaRPr lang="ru-RU" sz="1200" b="1" dirty="0">
              <a:solidFill>
                <a:srgbClr val="C00000"/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Разработка нового продукта/технологии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Разработка технико-экономического обоснования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Инжиниринговые услуги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Приобретение и создание оборудования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rgbClr val="000000">
                    <a:lumMod val="95000"/>
                    <a:lumOff val="5000"/>
                  </a:srgbClr>
                </a:solidFill>
                <a:latin typeface="Golos Text" panose="020B0503020202020204" pitchFamily="34" charset="0"/>
                <a:ea typeface="Roboto"/>
                <a:cs typeface="Golos Text" panose="020B0503020202020204" pitchFamily="34" charset="0"/>
                <a:sym typeface="Roboto"/>
              </a:rPr>
              <a:t>Приобретение прав на результаты интеллектуальной деятельности</a:t>
            </a:r>
          </a:p>
          <a:p>
            <a:pPr marL="171450" indent="-171450">
              <a:buFontTx/>
              <a:buChar char="-"/>
            </a:pPr>
            <a:endParaRPr lang="ru-RU" sz="1000" dirty="0">
              <a:solidFill>
                <a:srgbClr val="000000">
                  <a:lumMod val="95000"/>
                  <a:lumOff val="5000"/>
                </a:srgbClr>
              </a:solidFill>
              <a:latin typeface="Golos Text" panose="020B0503020202020204" pitchFamily="34" charset="0"/>
              <a:ea typeface="Roboto"/>
              <a:cs typeface="Golos Text" panose="020B0503020202020204" pitchFamily="34" charset="0"/>
              <a:sym typeface="Roboto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E1090BF6-F741-44A2-AB01-D52E4488652F}"/>
              </a:ext>
            </a:extLst>
          </p:cNvPr>
          <p:cNvSpPr/>
          <p:nvPr/>
        </p:nvSpPr>
        <p:spPr>
          <a:xfrm rot="5400000">
            <a:off x="163670" y="1257609"/>
            <a:ext cx="247708" cy="72007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9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Группа 67">
            <a:extLst>
              <a:ext uri="{FF2B5EF4-FFF2-40B4-BE49-F238E27FC236}">
                <a16:creationId xmlns="" xmlns:a16="http://schemas.microsoft.com/office/drawing/2014/main" id="{B8712B8E-9094-4CA9-BEEF-488DD3C58955}"/>
              </a:ext>
            </a:extLst>
          </p:cNvPr>
          <p:cNvGrpSpPr/>
          <p:nvPr/>
        </p:nvGrpSpPr>
        <p:grpSpPr>
          <a:xfrm>
            <a:off x="3893994" y="987573"/>
            <a:ext cx="4762959" cy="3980185"/>
            <a:chOff x="4392059" y="1197317"/>
            <a:chExt cx="4267084" cy="3565806"/>
          </a:xfrm>
          <a:solidFill>
            <a:srgbClr val="EFF5FF">
              <a:alpha val="60000"/>
            </a:srgbClr>
          </a:solidFill>
        </p:grpSpPr>
        <p:grpSp>
          <p:nvGrpSpPr>
            <p:cNvPr id="69" name="Group 2">
              <a:extLst>
                <a:ext uri="{FF2B5EF4-FFF2-40B4-BE49-F238E27FC236}">
                  <a16:creationId xmlns="" xmlns:a16="http://schemas.microsoft.com/office/drawing/2014/main" id="{198B4849-8576-43DE-AB13-0531588FBBED}"/>
                </a:ext>
              </a:extLst>
            </p:cNvPr>
            <p:cNvGrpSpPr/>
            <p:nvPr/>
          </p:nvGrpSpPr>
          <p:grpSpPr>
            <a:xfrm rot="20441731">
              <a:off x="4813799" y="1197317"/>
              <a:ext cx="1761087" cy="1762357"/>
              <a:chOff x="1455738" y="2371725"/>
              <a:chExt cx="2198688" cy="2200275"/>
            </a:xfrm>
            <a:grpFill/>
          </p:grpSpPr>
          <p:sp>
            <p:nvSpPr>
              <p:cNvPr id="90" name="Freeform 3">
                <a:extLst>
                  <a:ext uri="{FF2B5EF4-FFF2-40B4-BE49-F238E27FC236}">
                    <a16:creationId xmlns="" xmlns:a16="http://schemas.microsoft.com/office/drawing/2014/main" id="{53DE81AC-CF11-4839-8E9E-E6AFB1BC1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Freeform 4">
                <a:extLst>
                  <a:ext uri="{FF2B5EF4-FFF2-40B4-BE49-F238E27FC236}">
                    <a16:creationId xmlns="" xmlns:a16="http://schemas.microsoft.com/office/drawing/2014/main" id="{836E26AF-DC8D-49D7-BF8E-82E0F84E1D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70" name="Group 5">
              <a:extLst>
                <a:ext uri="{FF2B5EF4-FFF2-40B4-BE49-F238E27FC236}">
                  <a16:creationId xmlns="" xmlns:a16="http://schemas.microsoft.com/office/drawing/2014/main" id="{22B7299D-3F16-4AD0-B5A8-CD66A0442F59}"/>
                </a:ext>
              </a:extLst>
            </p:cNvPr>
            <p:cNvGrpSpPr/>
            <p:nvPr/>
          </p:nvGrpSpPr>
          <p:grpSpPr>
            <a:xfrm>
              <a:off x="6088808" y="2190932"/>
              <a:ext cx="2570335" cy="2572191"/>
              <a:chOff x="1455738" y="2371725"/>
              <a:chExt cx="2198688" cy="2200275"/>
            </a:xfrm>
            <a:grpFill/>
          </p:grpSpPr>
          <p:sp>
            <p:nvSpPr>
              <p:cNvPr id="88" name="Freeform 6">
                <a:extLst>
                  <a:ext uri="{FF2B5EF4-FFF2-40B4-BE49-F238E27FC236}">
                    <a16:creationId xmlns="" xmlns:a16="http://schemas.microsoft.com/office/drawing/2014/main" id="{13557F93-E4E3-451F-8EC7-B6A8D216F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7">
                <a:extLst>
                  <a:ext uri="{FF2B5EF4-FFF2-40B4-BE49-F238E27FC236}">
                    <a16:creationId xmlns="" xmlns:a16="http://schemas.microsoft.com/office/drawing/2014/main" id="{240FCAE4-A610-41F0-9365-8F7EC730ED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71" name="Group 11">
              <a:extLst>
                <a:ext uri="{FF2B5EF4-FFF2-40B4-BE49-F238E27FC236}">
                  <a16:creationId xmlns="" xmlns:a16="http://schemas.microsoft.com/office/drawing/2014/main" id="{2FF433F5-D9A3-40F0-832E-6925FB05102B}"/>
                </a:ext>
              </a:extLst>
            </p:cNvPr>
            <p:cNvGrpSpPr/>
            <p:nvPr/>
          </p:nvGrpSpPr>
          <p:grpSpPr>
            <a:xfrm rot="20862303">
              <a:off x="4392059" y="2889326"/>
              <a:ext cx="1712939" cy="1714175"/>
              <a:chOff x="1455738" y="2371725"/>
              <a:chExt cx="2198688" cy="2200275"/>
            </a:xfrm>
            <a:grpFill/>
          </p:grpSpPr>
          <p:sp>
            <p:nvSpPr>
              <p:cNvPr id="86" name="Freeform 12">
                <a:extLst>
                  <a:ext uri="{FF2B5EF4-FFF2-40B4-BE49-F238E27FC236}">
                    <a16:creationId xmlns="" xmlns:a16="http://schemas.microsoft.com/office/drawing/2014/main" id="{6F9DC6AC-4642-4FE8-8F5A-FD7ABE40C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Freeform 13">
                <a:extLst>
                  <a:ext uri="{FF2B5EF4-FFF2-40B4-BE49-F238E27FC236}">
                    <a16:creationId xmlns="" xmlns:a16="http://schemas.microsoft.com/office/drawing/2014/main" id="{EC3875E7-13EB-445C-B27A-46E746CA5C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72" name="Group 22">
              <a:extLst>
                <a:ext uri="{FF2B5EF4-FFF2-40B4-BE49-F238E27FC236}">
                  <a16:creationId xmlns="" xmlns:a16="http://schemas.microsoft.com/office/drawing/2014/main" id="{B77F7201-B45E-4C03-A58F-05653E4F9909}"/>
                </a:ext>
              </a:extLst>
            </p:cNvPr>
            <p:cNvGrpSpPr/>
            <p:nvPr/>
          </p:nvGrpSpPr>
          <p:grpSpPr>
            <a:xfrm>
              <a:off x="7024857" y="3065550"/>
              <a:ext cx="642663" cy="732305"/>
              <a:chOff x="4616451" y="1741488"/>
              <a:chExt cx="2959100" cy="3371850"/>
            </a:xfrm>
            <a:grpFill/>
          </p:grpSpPr>
          <p:sp>
            <p:nvSpPr>
              <p:cNvPr id="84" name="Freeform 5">
                <a:extLst>
                  <a:ext uri="{FF2B5EF4-FFF2-40B4-BE49-F238E27FC236}">
                    <a16:creationId xmlns="" xmlns:a16="http://schemas.microsoft.com/office/drawing/2014/main" id="{C9D0C30E-A508-417D-9DD3-D06640CCC8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6451" y="1741488"/>
                <a:ext cx="2959100" cy="3371850"/>
              </a:xfrm>
              <a:custGeom>
                <a:avLst/>
                <a:gdLst>
                  <a:gd name="T0" fmla="*/ 578 w 786"/>
                  <a:gd name="T1" fmla="*/ 28 h 896"/>
                  <a:gd name="T2" fmla="*/ 205 w 786"/>
                  <a:gd name="T3" fmla="*/ 59 h 896"/>
                  <a:gd name="T4" fmla="*/ 67 w 786"/>
                  <a:gd name="T5" fmla="*/ 236 h 896"/>
                  <a:gd name="T6" fmla="*/ 68 w 786"/>
                  <a:gd name="T7" fmla="*/ 346 h 896"/>
                  <a:gd name="T8" fmla="*/ 70 w 786"/>
                  <a:gd name="T9" fmla="*/ 356 h 896"/>
                  <a:gd name="T10" fmla="*/ 39 w 786"/>
                  <a:gd name="T11" fmla="*/ 406 h 896"/>
                  <a:gd name="T12" fmla="*/ 14 w 786"/>
                  <a:gd name="T13" fmla="*/ 441 h 896"/>
                  <a:gd name="T14" fmla="*/ 14 w 786"/>
                  <a:gd name="T15" fmla="*/ 442 h 896"/>
                  <a:gd name="T16" fmla="*/ 36 w 786"/>
                  <a:gd name="T17" fmla="*/ 540 h 896"/>
                  <a:gd name="T18" fmla="*/ 50 w 786"/>
                  <a:gd name="T19" fmla="*/ 587 h 896"/>
                  <a:gd name="T20" fmla="*/ 75 w 786"/>
                  <a:gd name="T21" fmla="*/ 649 h 896"/>
                  <a:gd name="T22" fmla="*/ 74 w 786"/>
                  <a:gd name="T23" fmla="*/ 694 h 896"/>
                  <a:gd name="T24" fmla="*/ 169 w 786"/>
                  <a:gd name="T25" fmla="*/ 773 h 896"/>
                  <a:gd name="T26" fmla="*/ 244 w 786"/>
                  <a:gd name="T27" fmla="*/ 830 h 896"/>
                  <a:gd name="T28" fmla="*/ 618 w 786"/>
                  <a:gd name="T29" fmla="*/ 896 h 896"/>
                  <a:gd name="T30" fmla="*/ 686 w 786"/>
                  <a:gd name="T31" fmla="*/ 814 h 896"/>
                  <a:gd name="T32" fmla="*/ 664 w 786"/>
                  <a:gd name="T33" fmla="*/ 637 h 896"/>
                  <a:gd name="T34" fmla="*/ 777 w 786"/>
                  <a:gd name="T35" fmla="*/ 417 h 896"/>
                  <a:gd name="T36" fmla="*/ 706 w 786"/>
                  <a:gd name="T37" fmla="*/ 118 h 896"/>
                  <a:gd name="T38" fmla="*/ 627 w 786"/>
                  <a:gd name="T39" fmla="*/ 606 h 896"/>
                  <a:gd name="T40" fmla="*/ 639 w 786"/>
                  <a:gd name="T41" fmla="*/ 823 h 896"/>
                  <a:gd name="T42" fmla="*/ 618 w 786"/>
                  <a:gd name="T43" fmla="*/ 847 h 896"/>
                  <a:gd name="T44" fmla="*/ 292 w 786"/>
                  <a:gd name="T45" fmla="*/ 827 h 896"/>
                  <a:gd name="T46" fmla="*/ 260 w 786"/>
                  <a:gd name="T47" fmla="*/ 706 h 896"/>
                  <a:gd name="T48" fmla="*/ 169 w 786"/>
                  <a:gd name="T49" fmla="*/ 725 h 896"/>
                  <a:gd name="T50" fmla="*/ 101 w 786"/>
                  <a:gd name="T51" fmla="*/ 604 h 896"/>
                  <a:gd name="T52" fmla="*/ 110 w 786"/>
                  <a:gd name="T53" fmla="*/ 568 h 896"/>
                  <a:gd name="T54" fmla="*/ 86 w 786"/>
                  <a:gd name="T55" fmla="*/ 555 h 896"/>
                  <a:gd name="T56" fmla="*/ 94 w 786"/>
                  <a:gd name="T57" fmla="*/ 519 h 896"/>
                  <a:gd name="T58" fmla="*/ 65 w 786"/>
                  <a:gd name="T59" fmla="*/ 501 h 896"/>
                  <a:gd name="T60" fmla="*/ 55 w 786"/>
                  <a:gd name="T61" fmla="*/ 467 h 896"/>
                  <a:gd name="T62" fmla="*/ 112 w 786"/>
                  <a:gd name="T63" fmla="*/ 381 h 896"/>
                  <a:gd name="T64" fmla="*/ 115 w 786"/>
                  <a:gd name="T65" fmla="*/ 335 h 896"/>
                  <a:gd name="T66" fmla="*/ 114 w 786"/>
                  <a:gd name="T67" fmla="*/ 248 h 896"/>
                  <a:gd name="T68" fmla="*/ 729 w 786"/>
                  <a:gd name="T69" fmla="*/ 41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86" h="896">
                    <a:moveTo>
                      <a:pt x="706" y="118"/>
                    </a:moveTo>
                    <a:cubicBezTo>
                      <a:pt x="672" y="79"/>
                      <a:pt x="629" y="49"/>
                      <a:pt x="578" y="28"/>
                    </a:cubicBezTo>
                    <a:cubicBezTo>
                      <a:pt x="531" y="10"/>
                      <a:pt x="478" y="0"/>
                      <a:pt x="425" y="0"/>
                    </a:cubicBezTo>
                    <a:cubicBezTo>
                      <a:pt x="346" y="0"/>
                      <a:pt x="268" y="21"/>
                      <a:pt x="205" y="59"/>
                    </a:cubicBezTo>
                    <a:cubicBezTo>
                      <a:pt x="171" y="79"/>
                      <a:pt x="142" y="104"/>
                      <a:pt x="119" y="133"/>
                    </a:cubicBezTo>
                    <a:cubicBezTo>
                      <a:pt x="94" y="164"/>
                      <a:pt x="77" y="198"/>
                      <a:pt x="67" y="236"/>
                    </a:cubicBezTo>
                    <a:cubicBezTo>
                      <a:pt x="59" y="268"/>
                      <a:pt x="58" y="305"/>
                      <a:pt x="65" y="335"/>
                    </a:cubicBezTo>
                    <a:cubicBezTo>
                      <a:pt x="68" y="346"/>
                      <a:pt x="68" y="346"/>
                      <a:pt x="68" y="346"/>
                    </a:cubicBezTo>
                    <a:cubicBezTo>
                      <a:pt x="68" y="349"/>
                      <a:pt x="69" y="352"/>
                      <a:pt x="70" y="354"/>
                    </a:cubicBezTo>
                    <a:cubicBezTo>
                      <a:pt x="70" y="355"/>
                      <a:pt x="70" y="356"/>
                      <a:pt x="70" y="356"/>
                    </a:cubicBezTo>
                    <a:cubicBezTo>
                      <a:pt x="68" y="360"/>
                      <a:pt x="68" y="360"/>
                      <a:pt x="68" y="360"/>
                    </a:cubicBezTo>
                    <a:cubicBezTo>
                      <a:pt x="61" y="375"/>
                      <a:pt x="50" y="390"/>
                      <a:pt x="39" y="406"/>
                    </a:cubicBezTo>
                    <a:cubicBezTo>
                      <a:pt x="31" y="417"/>
                      <a:pt x="22" y="428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2"/>
                      <a:pt x="14" y="442"/>
                      <a:pt x="14" y="442"/>
                    </a:cubicBezTo>
                    <a:cubicBezTo>
                      <a:pt x="3" y="459"/>
                      <a:pt x="0" y="481"/>
                      <a:pt x="6" y="501"/>
                    </a:cubicBezTo>
                    <a:cubicBezTo>
                      <a:pt x="11" y="517"/>
                      <a:pt x="22" y="531"/>
                      <a:pt x="36" y="540"/>
                    </a:cubicBezTo>
                    <a:cubicBezTo>
                      <a:pt x="35" y="553"/>
                      <a:pt x="37" y="565"/>
                      <a:pt x="43" y="576"/>
                    </a:cubicBezTo>
                    <a:cubicBezTo>
                      <a:pt x="45" y="580"/>
                      <a:pt x="47" y="584"/>
                      <a:pt x="50" y="587"/>
                    </a:cubicBezTo>
                    <a:cubicBezTo>
                      <a:pt x="48" y="603"/>
                      <a:pt x="52" y="619"/>
                      <a:pt x="62" y="632"/>
                    </a:cubicBezTo>
                    <a:cubicBezTo>
                      <a:pt x="75" y="649"/>
                      <a:pt x="75" y="649"/>
                      <a:pt x="75" y="649"/>
                    </a:cubicBezTo>
                    <a:cubicBezTo>
                      <a:pt x="75" y="652"/>
                      <a:pt x="75" y="654"/>
                      <a:pt x="74" y="657"/>
                    </a:cubicBezTo>
                    <a:cubicBezTo>
                      <a:pt x="74" y="667"/>
                      <a:pt x="73" y="680"/>
                      <a:pt x="74" y="694"/>
                    </a:cubicBezTo>
                    <a:cubicBezTo>
                      <a:pt x="77" y="715"/>
                      <a:pt x="85" y="732"/>
                      <a:pt x="97" y="746"/>
                    </a:cubicBezTo>
                    <a:cubicBezTo>
                      <a:pt x="114" y="764"/>
                      <a:pt x="139" y="773"/>
                      <a:pt x="169" y="773"/>
                    </a:cubicBezTo>
                    <a:cubicBezTo>
                      <a:pt x="189" y="773"/>
                      <a:pt x="212" y="769"/>
                      <a:pt x="240" y="761"/>
                    </a:cubicBezTo>
                    <a:cubicBezTo>
                      <a:pt x="241" y="779"/>
                      <a:pt x="243" y="801"/>
                      <a:pt x="244" y="830"/>
                    </a:cubicBezTo>
                    <a:cubicBezTo>
                      <a:pt x="246" y="867"/>
                      <a:pt x="276" y="896"/>
                      <a:pt x="313" y="896"/>
                    </a:cubicBezTo>
                    <a:cubicBezTo>
                      <a:pt x="618" y="896"/>
                      <a:pt x="618" y="896"/>
                      <a:pt x="618" y="896"/>
                    </a:cubicBezTo>
                    <a:cubicBezTo>
                      <a:pt x="638" y="896"/>
                      <a:pt x="658" y="887"/>
                      <a:pt x="671" y="871"/>
                    </a:cubicBezTo>
                    <a:cubicBezTo>
                      <a:pt x="684" y="855"/>
                      <a:pt x="690" y="834"/>
                      <a:pt x="686" y="814"/>
                    </a:cubicBezTo>
                    <a:cubicBezTo>
                      <a:pt x="658" y="658"/>
                      <a:pt x="658" y="658"/>
                      <a:pt x="658" y="658"/>
                    </a:cubicBezTo>
                    <a:cubicBezTo>
                      <a:pt x="657" y="650"/>
                      <a:pt x="659" y="643"/>
                      <a:pt x="664" y="637"/>
                    </a:cubicBezTo>
                    <a:cubicBezTo>
                      <a:pt x="686" y="610"/>
                      <a:pt x="712" y="578"/>
                      <a:pt x="733" y="541"/>
                    </a:cubicBezTo>
                    <a:cubicBezTo>
                      <a:pt x="756" y="501"/>
                      <a:pt x="770" y="460"/>
                      <a:pt x="777" y="417"/>
                    </a:cubicBezTo>
                    <a:cubicBezTo>
                      <a:pt x="786" y="355"/>
                      <a:pt x="784" y="298"/>
                      <a:pt x="772" y="247"/>
                    </a:cubicBezTo>
                    <a:cubicBezTo>
                      <a:pt x="759" y="198"/>
                      <a:pt x="737" y="154"/>
                      <a:pt x="706" y="118"/>
                    </a:cubicBezTo>
                    <a:close/>
                    <a:moveTo>
                      <a:pt x="729" y="410"/>
                    </a:moveTo>
                    <a:cubicBezTo>
                      <a:pt x="717" y="491"/>
                      <a:pt x="674" y="550"/>
                      <a:pt x="627" y="606"/>
                    </a:cubicBezTo>
                    <a:cubicBezTo>
                      <a:pt x="613" y="622"/>
                      <a:pt x="607" y="645"/>
                      <a:pt x="611" y="666"/>
                    </a:cubicBezTo>
                    <a:cubicBezTo>
                      <a:pt x="639" y="823"/>
                      <a:pt x="639" y="823"/>
                      <a:pt x="639" y="823"/>
                    </a:cubicBezTo>
                    <a:cubicBezTo>
                      <a:pt x="640" y="829"/>
                      <a:pt x="638" y="835"/>
                      <a:pt x="634" y="840"/>
                    </a:cubicBezTo>
                    <a:cubicBezTo>
                      <a:pt x="630" y="845"/>
                      <a:pt x="624" y="847"/>
                      <a:pt x="618" y="847"/>
                    </a:cubicBezTo>
                    <a:cubicBezTo>
                      <a:pt x="313" y="847"/>
                      <a:pt x="313" y="847"/>
                      <a:pt x="313" y="847"/>
                    </a:cubicBezTo>
                    <a:cubicBezTo>
                      <a:pt x="302" y="847"/>
                      <a:pt x="293" y="839"/>
                      <a:pt x="292" y="827"/>
                    </a:cubicBezTo>
                    <a:cubicBezTo>
                      <a:pt x="290" y="774"/>
                      <a:pt x="286" y="742"/>
                      <a:pt x="284" y="724"/>
                    </a:cubicBezTo>
                    <a:cubicBezTo>
                      <a:pt x="284" y="715"/>
                      <a:pt x="272" y="706"/>
                      <a:pt x="260" y="706"/>
                    </a:cubicBezTo>
                    <a:cubicBezTo>
                      <a:pt x="258" y="706"/>
                      <a:pt x="256" y="706"/>
                      <a:pt x="254" y="707"/>
                    </a:cubicBezTo>
                    <a:cubicBezTo>
                      <a:pt x="216" y="720"/>
                      <a:pt x="189" y="725"/>
                      <a:pt x="169" y="725"/>
                    </a:cubicBezTo>
                    <a:cubicBezTo>
                      <a:pt x="95" y="725"/>
                      <a:pt x="134" y="648"/>
                      <a:pt x="120" y="629"/>
                    </a:cubicBezTo>
                    <a:cubicBezTo>
                      <a:pt x="101" y="604"/>
                      <a:pt x="101" y="604"/>
                      <a:pt x="101" y="604"/>
                    </a:cubicBezTo>
                    <a:cubicBezTo>
                      <a:pt x="96" y="597"/>
                      <a:pt x="96" y="589"/>
                      <a:pt x="100" y="583"/>
                    </a:cubicBezTo>
                    <a:cubicBezTo>
                      <a:pt x="110" y="568"/>
                      <a:pt x="110" y="568"/>
                      <a:pt x="110" y="568"/>
                    </a:cubicBezTo>
                    <a:cubicBezTo>
                      <a:pt x="98" y="565"/>
                      <a:pt x="98" y="565"/>
                      <a:pt x="98" y="565"/>
                    </a:cubicBezTo>
                    <a:cubicBezTo>
                      <a:pt x="93" y="563"/>
                      <a:pt x="89" y="560"/>
                      <a:pt x="86" y="555"/>
                    </a:cubicBezTo>
                    <a:cubicBezTo>
                      <a:pt x="84" y="550"/>
                      <a:pt x="84" y="545"/>
                      <a:pt x="86" y="540"/>
                    </a:cubicBezTo>
                    <a:cubicBezTo>
                      <a:pt x="94" y="519"/>
                      <a:pt x="94" y="519"/>
                      <a:pt x="94" y="519"/>
                    </a:cubicBezTo>
                    <a:cubicBezTo>
                      <a:pt x="95" y="517"/>
                      <a:pt x="94" y="514"/>
                      <a:pt x="92" y="513"/>
                    </a:cubicBezTo>
                    <a:cubicBezTo>
                      <a:pt x="65" y="501"/>
                      <a:pt x="65" y="501"/>
                      <a:pt x="65" y="501"/>
                    </a:cubicBezTo>
                    <a:cubicBezTo>
                      <a:pt x="59" y="499"/>
                      <a:pt x="54" y="493"/>
                      <a:pt x="52" y="487"/>
                    </a:cubicBezTo>
                    <a:cubicBezTo>
                      <a:pt x="50" y="480"/>
                      <a:pt x="51" y="473"/>
                      <a:pt x="55" y="467"/>
                    </a:cubicBezTo>
                    <a:cubicBezTo>
                      <a:pt x="55" y="466"/>
                      <a:pt x="55" y="466"/>
                      <a:pt x="55" y="466"/>
                    </a:cubicBezTo>
                    <a:cubicBezTo>
                      <a:pt x="73" y="438"/>
                      <a:pt x="97" y="412"/>
                      <a:pt x="112" y="381"/>
                    </a:cubicBezTo>
                    <a:cubicBezTo>
                      <a:pt x="118" y="368"/>
                      <a:pt x="118" y="368"/>
                      <a:pt x="118" y="368"/>
                    </a:cubicBezTo>
                    <a:cubicBezTo>
                      <a:pt x="122" y="359"/>
                      <a:pt x="117" y="345"/>
                      <a:pt x="115" y="335"/>
                    </a:cubicBezTo>
                    <a:cubicBezTo>
                      <a:pt x="112" y="325"/>
                      <a:pt x="112" y="325"/>
                      <a:pt x="112" y="325"/>
                    </a:cubicBezTo>
                    <a:cubicBezTo>
                      <a:pt x="107" y="301"/>
                      <a:pt x="108" y="271"/>
                      <a:pt x="114" y="248"/>
                    </a:cubicBezTo>
                    <a:cubicBezTo>
                      <a:pt x="146" y="120"/>
                      <a:pt x="286" y="48"/>
                      <a:pt x="425" y="48"/>
                    </a:cubicBezTo>
                    <a:cubicBezTo>
                      <a:pt x="597" y="48"/>
                      <a:pt x="767" y="158"/>
                      <a:pt x="729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="" xmlns:a16="http://schemas.microsoft.com/office/drawing/2014/main" id="{B3D983EA-7F9F-4550-BAB2-3223B4E12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776" y="2062163"/>
                <a:ext cx="2085975" cy="1700213"/>
              </a:xfrm>
              <a:custGeom>
                <a:avLst/>
                <a:gdLst>
                  <a:gd name="T0" fmla="*/ 367 w 554"/>
                  <a:gd name="T1" fmla="*/ 21 h 452"/>
                  <a:gd name="T2" fmla="*/ 325 w 554"/>
                  <a:gd name="T3" fmla="*/ 5 h 452"/>
                  <a:gd name="T4" fmla="*/ 298 w 554"/>
                  <a:gd name="T5" fmla="*/ 11 h 452"/>
                  <a:gd name="T6" fmla="*/ 267 w 554"/>
                  <a:gd name="T7" fmla="*/ 0 h 452"/>
                  <a:gd name="T8" fmla="*/ 243 w 554"/>
                  <a:gd name="T9" fmla="*/ 7 h 452"/>
                  <a:gd name="T10" fmla="*/ 223 w 554"/>
                  <a:gd name="T11" fmla="*/ 5 h 452"/>
                  <a:gd name="T12" fmla="*/ 168 w 554"/>
                  <a:gd name="T13" fmla="*/ 24 h 452"/>
                  <a:gd name="T14" fmla="*/ 163 w 554"/>
                  <a:gd name="T15" fmla="*/ 24 h 452"/>
                  <a:gd name="T16" fmla="*/ 96 w 554"/>
                  <a:gd name="T17" fmla="*/ 54 h 452"/>
                  <a:gd name="T18" fmla="*/ 38 w 554"/>
                  <a:gd name="T19" fmla="*/ 123 h 452"/>
                  <a:gd name="T20" fmla="*/ 15 w 554"/>
                  <a:gd name="T21" fmla="*/ 156 h 452"/>
                  <a:gd name="T22" fmla="*/ 15 w 554"/>
                  <a:gd name="T23" fmla="*/ 161 h 452"/>
                  <a:gd name="T24" fmla="*/ 0 w 554"/>
                  <a:gd name="T25" fmla="*/ 210 h 452"/>
                  <a:gd name="T26" fmla="*/ 39 w 554"/>
                  <a:gd name="T27" fmla="*/ 282 h 452"/>
                  <a:gd name="T28" fmla="*/ 103 w 554"/>
                  <a:gd name="T29" fmla="*/ 327 h 452"/>
                  <a:gd name="T30" fmla="*/ 135 w 554"/>
                  <a:gd name="T31" fmla="*/ 319 h 452"/>
                  <a:gd name="T32" fmla="*/ 177 w 554"/>
                  <a:gd name="T33" fmla="*/ 344 h 452"/>
                  <a:gd name="T34" fmla="*/ 260 w 554"/>
                  <a:gd name="T35" fmla="*/ 403 h 452"/>
                  <a:gd name="T36" fmla="*/ 296 w 554"/>
                  <a:gd name="T37" fmla="*/ 395 h 452"/>
                  <a:gd name="T38" fmla="*/ 391 w 554"/>
                  <a:gd name="T39" fmla="*/ 452 h 452"/>
                  <a:gd name="T40" fmla="*/ 492 w 554"/>
                  <a:gd name="T41" fmla="*/ 382 h 452"/>
                  <a:gd name="T42" fmla="*/ 549 w 554"/>
                  <a:gd name="T43" fmla="*/ 287 h 452"/>
                  <a:gd name="T44" fmla="*/ 547 w 554"/>
                  <a:gd name="T45" fmla="*/ 267 h 452"/>
                  <a:gd name="T46" fmla="*/ 554 w 554"/>
                  <a:gd name="T47" fmla="*/ 235 h 452"/>
                  <a:gd name="T48" fmla="*/ 536 w 554"/>
                  <a:gd name="T49" fmla="*/ 185 h 452"/>
                  <a:gd name="T50" fmla="*/ 537 w 554"/>
                  <a:gd name="T51" fmla="*/ 174 h 452"/>
                  <a:gd name="T52" fmla="*/ 493 w 554"/>
                  <a:gd name="T53" fmla="*/ 106 h 452"/>
                  <a:gd name="T54" fmla="*/ 367 w 554"/>
                  <a:gd name="T55" fmla="*/ 2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54" h="452">
                    <a:moveTo>
                      <a:pt x="367" y="21"/>
                    </a:moveTo>
                    <a:cubicBezTo>
                      <a:pt x="356" y="11"/>
                      <a:pt x="341" y="5"/>
                      <a:pt x="325" y="5"/>
                    </a:cubicBezTo>
                    <a:cubicBezTo>
                      <a:pt x="315" y="5"/>
                      <a:pt x="306" y="7"/>
                      <a:pt x="298" y="11"/>
                    </a:cubicBezTo>
                    <a:cubicBezTo>
                      <a:pt x="289" y="4"/>
                      <a:pt x="279" y="0"/>
                      <a:pt x="267" y="0"/>
                    </a:cubicBezTo>
                    <a:cubicBezTo>
                      <a:pt x="258" y="0"/>
                      <a:pt x="250" y="3"/>
                      <a:pt x="243" y="7"/>
                    </a:cubicBezTo>
                    <a:cubicBezTo>
                      <a:pt x="237" y="5"/>
                      <a:pt x="230" y="5"/>
                      <a:pt x="223" y="5"/>
                    </a:cubicBezTo>
                    <a:cubicBezTo>
                      <a:pt x="203" y="5"/>
                      <a:pt x="183" y="12"/>
                      <a:pt x="168" y="24"/>
                    </a:cubicBezTo>
                    <a:cubicBezTo>
                      <a:pt x="166" y="24"/>
                      <a:pt x="165" y="24"/>
                      <a:pt x="163" y="24"/>
                    </a:cubicBezTo>
                    <a:cubicBezTo>
                      <a:pt x="136" y="24"/>
                      <a:pt x="112" y="36"/>
                      <a:pt x="96" y="54"/>
                    </a:cubicBezTo>
                    <a:cubicBezTo>
                      <a:pt x="63" y="60"/>
                      <a:pt x="38" y="89"/>
                      <a:pt x="38" y="123"/>
                    </a:cubicBezTo>
                    <a:cubicBezTo>
                      <a:pt x="24" y="128"/>
                      <a:pt x="15" y="141"/>
                      <a:pt x="15" y="156"/>
                    </a:cubicBezTo>
                    <a:cubicBezTo>
                      <a:pt x="15" y="158"/>
                      <a:pt x="15" y="159"/>
                      <a:pt x="15" y="161"/>
                    </a:cubicBezTo>
                    <a:cubicBezTo>
                      <a:pt x="6" y="175"/>
                      <a:pt x="0" y="192"/>
                      <a:pt x="0" y="210"/>
                    </a:cubicBezTo>
                    <a:cubicBezTo>
                      <a:pt x="0" y="240"/>
                      <a:pt x="16" y="266"/>
                      <a:pt x="39" y="282"/>
                    </a:cubicBezTo>
                    <a:cubicBezTo>
                      <a:pt x="48" y="308"/>
                      <a:pt x="74" y="327"/>
                      <a:pt x="103" y="327"/>
                    </a:cubicBezTo>
                    <a:cubicBezTo>
                      <a:pt x="115" y="327"/>
                      <a:pt x="126" y="324"/>
                      <a:pt x="135" y="319"/>
                    </a:cubicBezTo>
                    <a:cubicBezTo>
                      <a:pt x="145" y="332"/>
                      <a:pt x="160" y="341"/>
                      <a:pt x="177" y="344"/>
                    </a:cubicBezTo>
                    <a:cubicBezTo>
                      <a:pt x="189" y="378"/>
                      <a:pt x="222" y="403"/>
                      <a:pt x="260" y="403"/>
                    </a:cubicBezTo>
                    <a:cubicBezTo>
                      <a:pt x="273" y="403"/>
                      <a:pt x="285" y="400"/>
                      <a:pt x="296" y="395"/>
                    </a:cubicBezTo>
                    <a:cubicBezTo>
                      <a:pt x="314" y="429"/>
                      <a:pt x="350" y="452"/>
                      <a:pt x="391" y="452"/>
                    </a:cubicBezTo>
                    <a:cubicBezTo>
                      <a:pt x="437" y="452"/>
                      <a:pt x="477" y="423"/>
                      <a:pt x="492" y="382"/>
                    </a:cubicBezTo>
                    <a:cubicBezTo>
                      <a:pt x="526" y="364"/>
                      <a:pt x="549" y="328"/>
                      <a:pt x="549" y="287"/>
                    </a:cubicBezTo>
                    <a:cubicBezTo>
                      <a:pt x="549" y="280"/>
                      <a:pt x="548" y="274"/>
                      <a:pt x="547" y="267"/>
                    </a:cubicBezTo>
                    <a:cubicBezTo>
                      <a:pt x="552" y="257"/>
                      <a:pt x="554" y="246"/>
                      <a:pt x="554" y="235"/>
                    </a:cubicBezTo>
                    <a:cubicBezTo>
                      <a:pt x="554" y="216"/>
                      <a:pt x="547" y="199"/>
                      <a:pt x="536" y="185"/>
                    </a:cubicBezTo>
                    <a:cubicBezTo>
                      <a:pt x="536" y="182"/>
                      <a:pt x="537" y="178"/>
                      <a:pt x="537" y="174"/>
                    </a:cubicBezTo>
                    <a:cubicBezTo>
                      <a:pt x="537" y="144"/>
                      <a:pt x="519" y="118"/>
                      <a:pt x="493" y="106"/>
                    </a:cubicBezTo>
                    <a:cubicBezTo>
                      <a:pt x="472" y="57"/>
                      <a:pt x="423" y="22"/>
                      <a:pt x="36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73" name="Group 25">
              <a:extLst>
                <a:ext uri="{FF2B5EF4-FFF2-40B4-BE49-F238E27FC236}">
                  <a16:creationId xmlns="" xmlns:a16="http://schemas.microsoft.com/office/drawing/2014/main" id="{3BC8AD66-490F-48F8-A3B0-A1BDB7F25483}"/>
                </a:ext>
              </a:extLst>
            </p:cNvPr>
            <p:cNvGrpSpPr/>
            <p:nvPr/>
          </p:nvGrpSpPr>
          <p:grpSpPr>
            <a:xfrm>
              <a:off x="5484631" y="1871317"/>
              <a:ext cx="433763" cy="415213"/>
              <a:chOff x="9886950" y="1016001"/>
              <a:chExt cx="482600" cy="461963"/>
            </a:xfrm>
            <a:grpFill/>
          </p:grpSpPr>
          <p:sp>
            <p:nvSpPr>
              <p:cNvPr id="76" name="Freeform 36">
                <a:extLst>
                  <a:ext uri="{FF2B5EF4-FFF2-40B4-BE49-F238E27FC236}">
                    <a16:creationId xmlns="" xmlns:a16="http://schemas.microsoft.com/office/drawing/2014/main" id="{36FE2051-8498-4FE9-ADB1-9A33DA6358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86950" y="1016001"/>
                <a:ext cx="482600" cy="461963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7 w 128"/>
                  <a:gd name="T13" fmla="*/ 110 h 122"/>
                  <a:gd name="T14" fmla="*/ 34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1" y="106"/>
                      <a:pt x="39" y="109"/>
                      <a:pt x="37" y="110"/>
                    </a:cubicBezTo>
                    <a:cubicBezTo>
                      <a:pt x="36" y="111"/>
                      <a:pt x="35" y="112"/>
                      <a:pt x="34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4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Freeform 37">
                <a:extLst>
                  <a:ext uri="{FF2B5EF4-FFF2-40B4-BE49-F238E27FC236}">
                    <a16:creationId xmlns="" xmlns:a16="http://schemas.microsoft.com/office/drawing/2014/main" id="{1C7E5AD3-C5DD-478A-9300-16F2894E94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47275" y="1076326"/>
                <a:ext cx="361950" cy="242888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Freeform 38">
                <a:extLst>
                  <a:ext uri="{FF2B5EF4-FFF2-40B4-BE49-F238E27FC236}">
                    <a16:creationId xmlns="" xmlns:a16="http://schemas.microsoft.com/office/drawing/2014/main" id="{B3CD3F3E-BB9C-48EF-8984-E26B407A70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04438" y="1327151"/>
                <a:ext cx="46037" cy="44450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39">
                <a:extLst>
                  <a:ext uri="{FF2B5EF4-FFF2-40B4-BE49-F238E27FC236}">
                    <a16:creationId xmlns="" xmlns:a16="http://schemas.microsoft.com/office/drawing/2014/main" id="{27AAC0DE-68FC-40F4-819D-9DE3DB8A4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7925" y="1198563"/>
                <a:ext cx="44450" cy="90488"/>
              </a:xfrm>
              <a:custGeom>
                <a:avLst/>
                <a:gdLst>
                  <a:gd name="T0" fmla="*/ 9 w 12"/>
                  <a:gd name="T1" fmla="*/ 0 h 24"/>
                  <a:gd name="T2" fmla="*/ 3 w 12"/>
                  <a:gd name="T3" fmla="*/ 0 h 24"/>
                  <a:gd name="T4" fmla="*/ 0 w 12"/>
                  <a:gd name="T5" fmla="*/ 3 h 24"/>
                  <a:gd name="T6" fmla="*/ 0 w 12"/>
                  <a:gd name="T7" fmla="*/ 21 h 24"/>
                  <a:gd name="T8" fmla="*/ 3 w 12"/>
                  <a:gd name="T9" fmla="*/ 24 h 24"/>
                  <a:gd name="T10" fmla="*/ 9 w 12"/>
                  <a:gd name="T11" fmla="*/ 24 h 24"/>
                  <a:gd name="T12" fmla="*/ 12 w 12"/>
                  <a:gd name="T13" fmla="*/ 21 h 24"/>
                  <a:gd name="T14" fmla="*/ 12 w 12"/>
                  <a:gd name="T15" fmla="*/ 3 h 24"/>
                  <a:gd name="T16" fmla="*/ 9 w 12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2" y="22"/>
                      <a:pt x="12" y="2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40">
                <a:extLst>
                  <a:ext uri="{FF2B5EF4-FFF2-40B4-BE49-F238E27FC236}">
                    <a16:creationId xmlns="" xmlns:a16="http://schemas.microsoft.com/office/drawing/2014/main" id="{A9F192C4-8EE8-44EB-B659-267771118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8738" y="1106488"/>
                <a:ext cx="44450" cy="182563"/>
              </a:xfrm>
              <a:custGeom>
                <a:avLst/>
                <a:gdLst>
                  <a:gd name="T0" fmla="*/ 9 w 12"/>
                  <a:gd name="T1" fmla="*/ 0 h 48"/>
                  <a:gd name="T2" fmla="*/ 3 w 12"/>
                  <a:gd name="T3" fmla="*/ 0 h 48"/>
                  <a:gd name="T4" fmla="*/ 0 w 12"/>
                  <a:gd name="T5" fmla="*/ 3 h 48"/>
                  <a:gd name="T6" fmla="*/ 0 w 12"/>
                  <a:gd name="T7" fmla="*/ 45 h 48"/>
                  <a:gd name="T8" fmla="*/ 3 w 12"/>
                  <a:gd name="T9" fmla="*/ 48 h 48"/>
                  <a:gd name="T10" fmla="*/ 9 w 12"/>
                  <a:gd name="T11" fmla="*/ 48 h 48"/>
                  <a:gd name="T12" fmla="*/ 12 w 12"/>
                  <a:gd name="T13" fmla="*/ 45 h 48"/>
                  <a:gd name="T14" fmla="*/ 12 w 12"/>
                  <a:gd name="T15" fmla="*/ 3 h 48"/>
                  <a:gd name="T16" fmla="*/ 9 w 12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8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7"/>
                      <a:pt x="1" y="48"/>
                      <a:pt x="3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1" y="48"/>
                      <a:pt x="12" y="47"/>
                      <a:pt x="12" y="4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Freeform 41">
                <a:extLst>
                  <a:ext uri="{FF2B5EF4-FFF2-40B4-BE49-F238E27FC236}">
                    <a16:creationId xmlns="" xmlns:a16="http://schemas.microsoft.com/office/drawing/2014/main" id="{4A3C1EA3-CFF7-4B67-B3CB-A7AC4B717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2538" y="1166813"/>
                <a:ext cx="46037" cy="122238"/>
              </a:xfrm>
              <a:custGeom>
                <a:avLst/>
                <a:gdLst>
                  <a:gd name="T0" fmla="*/ 9 w 12"/>
                  <a:gd name="T1" fmla="*/ 0 h 32"/>
                  <a:gd name="T2" fmla="*/ 3 w 12"/>
                  <a:gd name="T3" fmla="*/ 0 h 32"/>
                  <a:gd name="T4" fmla="*/ 0 w 12"/>
                  <a:gd name="T5" fmla="*/ 3 h 32"/>
                  <a:gd name="T6" fmla="*/ 0 w 12"/>
                  <a:gd name="T7" fmla="*/ 29 h 32"/>
                  <a:gd name="T8" fmla="*/ 3 w 12"/>
                  <a:gd name="T9" fmla="*/ 32 h 32"/>
                  <a:gd name="T10" fmla="*/ 9 w 12"/>
                  <a:gd name="T11" fmla="*/ 32 h 32"/>
                  <a:gd name="T12" fmla="*/ 12 w 12"/>
                  <a:gd name="T13" fmla="*/ 29 h 32"/>
                  <a:gd name="T14" fmla="*/ 12 w 12"/>
                  <a:gd name="T15" fmla="*/ 3 h 32"/>
                  <a:gd name="T16" fmla="*/ 9 w 1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2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2"/>
                      <a:pt x="3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1" y="32"/>
                      <a:pt x="12" y="31"/>
                      <a:pt x="12" y="2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Freeform 42">
                <a:extLst>
                  <a:ext uri="{FF2B5EF4-FFF2-40B4-BE49-F238E27FC236}">
                    <a16:creationId xmlns="" xmlns:a16="http://schemas.microsoft.com/office/drawing/2014/main" id="{99D9F03D-33DF-4E3C-8D4E-4897C0A83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1725" y="1136651"/>
                <a:ext cx="46037" cy="152400"/>
              </a:xfrm>
              <a:custGeom>
                <a:avLst/>
                <a:gdLst>
                  <a:gd name="T0" fmla="*/ 9 w 12"/>
                  <a:gd name="T1" fmla="*/ 0 h 40"/>
                  <a:gd name="T2" fmla="*/ 3 w 12"/>
                  <a:gd name="T3" fmla="*/ 0 h 40"/>
                  <a:gd name="T4" fmla="*/ 0 w 12"/>
                  <a:gd name="T5" fmla="*/ 3 h 40"/>
                  <a:gd name="T6" fmla="*/ 0 w 12"/>
                  <a:gd name="T7" fmla="*/ 37 h 40"/>
                  <a:gd name="T8" fmla="*/ 3 w 12"/>
                  <a:gd name="T9" fmla="*/ 40 h 40"/>
                  <a:gd name="T10" fmla="*/ 9 w 12"/>
                  <a:gd name="T11" fmla="*/ 40 h 40"/>
                  <a:gd name="T12" fmla="*/ 12 w 12"/>
                  <a:gd name="T13" fmla="*/ 37 h 40"/>
                  <a:gd name="T14" fmla="*/ 12 w 12"/>
                  <a:gd name="T15" fmla="*/ 3 h 40"/>
                  <a:gd name="T16" fmla="*/ 9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0"/>
                      <a:pt x="3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1" y="40"/>
                      <a:pt x="12" y="39"/>
                      <a:pt x="12" y="37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74" name="Freeform 51">
              <a:extLst>
                <a:ext uri="{FF2B5EF4-FFF2-40B4-BE49-F238E27FC236}">
                  <a16:creationId xmlns="" xmlns:a16="http://schemas.microsoft.com/office/drawing/2014/main" id="{A77CD4E4-82EC-4D95-9AC8-679F3F7CFA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6251" y="3538327"/>
              <a:ext cx="344836" cy="407697"/>
            </a:xfrm>
            <a:custGeom>
              <a:avLst/>
              <a:gdLst>
                <a:gd name="T0" fmla="*/ 576 w 576"/>
                <a:gd name="T1" fmla="*/ 493 h 681"/>
                <a:gd name="T2" fmla="*/ 576 w 576"/>
                <a:gd name="T3" fmla="*/ 186 h 681"/>
                <a:gd name="T4" fmla="*/ 288 w 576"/>
                <a:gd name="T5" fmla="*/ 0 h 681"/>
                <a:gd name="T6" fmla="*/ 0 w 576"/>
                <a:gd name="T7" fmla="*/ 186 h 681"/>
                <a:gd name="T8" fmla="*/ 0 w 576"/>
                <a:gd name="T9" fmla="*/ 493 h 681"/>
                <a:gd name="T10" fmla="*/ 288 w 576"/>
                <a:gd name="T11" fmla="*/ 681 h 681"/>
                <a:gd name="T12" fmla="*/ 576 w 576"/>
                <a:gd name="T13" fmla="*/ 493 h 681"/>
                <a:gd name="T14" fmla="*/ 532 w 576"/>
                <a:gd name="T15" fmla="*/ 203 h 681"/>
                <a:gd name="T16" fmla="*/ 290 w 576"/>
                <a:gd name="T17" fmla="*/ 362 h 681"/>
                <a:gd name="T18" fmla="*/ 191 w 576"/>
                <a:gd name="T19" fmla="*/ 297 h 681"/>
                <a:gd name="T20" fmla="*/ 432 w 576"/>
                <a:gd name="T21" fmla="*/ 138 h 681"/>
                <a:gd name="T22" fmla="*/ 532 w 576"/>
                <a:gd name="T23" fmla="*/ 203 h 681"/>
                <a:gd name="T24" fmla="*/ 138 w 576"/>
                <a:gd name="T25" fmla="*/ 260 h 681"/>
                <a:gd name="T26" fmla="*/ 47 w 576"/>
                <a:gd name="T27" fmla="*/ 201 h 681"/>
                <a:gd name="T28" fmla="*/ 288 w 576"/>
                <a:gd name="T29" fmla="*/ 44 h 681"/>
                <a:gd name="T30" fmla="*/ 378 w 576"/>
                <a:gd name="T31" fmla="*/ 103 h 681"/>
                <a:gd name="T32" fmla="*/ 138 w 576"/>
                <a:gd name="T33" fmla="*/ 260 h 681"/>
                <a:gd name="T34" fmla="*/ 38 w 576"/>
                <a:gd name="T35" fmla="*/ 472 h 681"/>
                <a:gd name="T36" fmla="*/ 38 w 576"/>
                <a:gd name="T37" fmla="*/ 223 h 681"/>
                <a:gd name="T38" fmla="*/ 128 w 576"/>
                <a:gd name="T39" fmla="*/ 281 h 681"/>
                <a:gd name="T40" fmla="*/ 128 w 576"/>
                <a:gd name="T41" fmla="*/ 389 h 681"/>
                <a:gd name="T42" fmla="*/ 182 w 576"/>
                <a:gd name="T43" fmla="*/ 419 h 681"/>
                <a:gd name="T44" fmla="*/ 182 w 576"/>
                <a:gd name="T45" fmla="*/ 317 h 681"/>
                <a:gd name="T46" fmla="*/ 277 w 576"/>
                <a:gd name="T47" fmla="*/ 379 h 681"/>
                <a:gd name="T48" fmla="*/ 277 w 576"/>
                <a:gd name="T49" fmla="*/ 628 h 681"/>
                <a:gd name="T50" fmla="*/ 38 w 576"/>
                <a:gd name="T51" fmla="*/ 472 h 681"/>
                <a:gd name="T52" fmla="*/ 297 w 576"/>
                <a:gd name="T53" fmla="*/ 380 h 681"/>
                <a:gd name="T54" fmla="*/ 539 w 576"/>
                <a:gd name="T55" fmla="*/ 223 h 681"/>
                <a:gd name="T56" fmla="*/ 539 w 576"/>
                <a:gd name="T57" fmla="*/ 472 h 681"/>
                <a:gd name="T58" fmla="*/ 297 w 576"/>
                <a:gd name="T59" fmla="*/ 631 h 681"/>
                <a:gd name="T60" fmla="*/ 297 w 576"/>
                <a:gd name="T61" fmla="*/ 38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681">
                  <a:moveTo>
                    <a:pt x="576" y="493"/>
                  </a:moveTo>
                  <a:lnTo>
                    <a:pt x="576" y="186"/>
                  </a:lnTo>
                  <a:lnTo>
                    <a:pt x="288" y="0"/>
                  </a:lnTo>
                  <a:lnTo>
                    <a:pt x="0" y="186"/>
                  </a:lnTo>
                  <a:lnTo>
                    <a:pt x="0" y="493"/>
                  </a:lnTo>
                  <a:lnTo>
                    <a:pt x="288" y="681"/>
                  </a:lnTo>
                  <a:lnTo>
                    <a:pt x="576" y="493"/>
                  </a:lnTo>
                  <a:close/>
                  <a:moveTo>
                    <a:pt x="532" y="203"/>
                  </a:moveTo>
                  <a:lnTo>
                    <a:pt x="290" y="362"/>
                  </a:lnTo>
                  <a:lnTo>
                    <a:pt x="191" y="297"/>
                  </a:lnTo>
                  <a:lnTo>
                    <a:pt x="432" y="138"/>
                  </a:lnTo>
                  <a:lnTo>
                    <a:pt x="532" y="203"/>
                  </a:lnTo>
                  <a:close/>
                  <a:moveTo>
                    <a:pt x="138" y="260"/>
                  </a:moveTo>
                  <a:lnTo>
                    <a:pt x="47" y="201"/>
                  </a:lnTo>
                  <a:lnTo>
                    <a:pt x="288" y="44"/>
                  </a:lnTo>
                  <a:lnTo>
                    <a:pt x="378" y="103"/>
                  </a:lnTo>
                  <a:lnTo>
                    <a:pt x="138" y="260"/>
                  </a:lnTo>
                  <a:close/>
                  <a:moveTo>
                    <a:pt x="38" y="472"/>
                  </a:moveTo>
                  <a:lnTo>
                    <a:pt x="38" y="223"/>
                  </a:lnTo>
                  <a:lnTo>
                    <a:pt x="128" y="281"/>
                  </a:lnTo>
                  <a:lnTo>
                    <a:pt x="128" y="389"/>
                  </a:lnTo>
                  <a:lnTo>
                    <a:pt x="182" y="419"/>
                  </a:lnTo>
                  <a:lnTo>
                    <a:pt x="182" y="317"/>
                  </a:lnTo>
                  <a:lnTo>
                    <a:pt x="277" y="379"/>
                  </a:lnTo>
                  <a:lnTo>
                    <a:pt x="277" y="628"/>
                  </a:lnTo>
                  <a:lnTo>
                    <a:pt x="38" y="472"/>
                  </a:lnTo>
                  <a:close/>
                  <a:moveTo>
                    <a:pt x="297" y="380"/>
                  </a:moveTo>
                  <a:lnTo>
                    <a:pt x="539" y="223"/>
                  </a:lnTo>
                  <a:lnTo>
                    <a:pt x="539" y="472"/>
                  </a:lnTo>
                  <a:lnTo>
                    <a:pt x="297" y="631"/>
                  </a:lnTo>
                  <a:lnTo>
                    <a:pt x="297" y="3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B32DF9D-28CA-496D-AAC0-10D8BA47F0A2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9" name="Параллелограмм 18">
            <a:extLst>
              <a:ext uri="{FF2B5EF4-FFF2-40B4-BE49-F238E27FC236}">
                <a16:creationId xmlns="" xmlns:a16="http://schemas.microsoft.com/office/drawing/2014/main" id="{6C7F1B6B-4EA9-4BF1-AAA4-4589EB6B0BBD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="" xmlns:a16="http://schemas.microsoft.com/office/drawing/2014/main" id="{BFB0066F-9BF7-4E04-9BBC-1E7B3742DBD8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Портал кооперации промышленных предприятий Московской области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www.prom.mosreg.ru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="" xmlns:a16="http://schemas.microsoft.com/office/drawing/2014/main" id="{8687DA20-F044-4396-9353-EBBEFAE01DB1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08</a:t>
            </a:r>
          </a:p>
        </p:txBody>
      </p:sp>
      <p:sp>
        <p:nvSpPr>
          <p:cNvPr id="38" name="Freeform 11">
            <a:extLst>
              <a:ext uri="{FF2B5EF4-FFF2-40B4-BE49-F238E27FC236}">
                <a16:creationId xmlns="" xmlns:a16="http://schemas.microsoft.com/office/drawing/2014/main" id="{256E58C7-F01D-4186-A026-8B55383FB12D}"/>
              </a:ext>
            </a:extLst>
          </p:cNvPr>
          <p:cNvSpPr>
            <a:spLocks/>
          </p:cNvSpPr>
          <p:nvPr/>
        </p:nvSpPr>
        <p:spPr bwMode="auto">
          <a:xfrm>
            <a:off x="3995936" y="1359620"/>
            <a:ext cx="850106" cy="812006"/>
          </a:xfrm>
          <a:custGeom>
            <a:avLst/>
            <a:gdLst>
              <a:gd name="T0" fmla="*/ 252 w 728"/>
              <a:gd name="T1" fmla="*/ 694 h 695"/>
              <a:gd name="T2" fmla="*/ 247 w 728"/>
              <a:gd name="T3" fmla="*/ 694 h 695"/>
              <a:gd name="T4" fmla="*/ 0 w 728"/>
              <a:gd name="T5" fmla="*/ 694 h 695"/>
              <a:gd name="T6" fmla="*/ 0 w 728"/>
              <a:gd name="T7" fmla="*/ 459 h 695"/>
              <a:gd name="T8" fmla="*/ 0 w 728"/>
              <a:gd name="T9" fmla="*/ 455 h 695"/>
              <a:gd name="T10" fmla="*/ 0 w 728"/>
              <a:gd name="T11" fmla="*/ 455 h 695"/>
              <a:gd name="T12" fmla="*/ 20 w 728"/>
              <a:gd name="T13" fmla="*/ 431 h 695"/>
              <a:gd name="T14" fmla="*/ 33 w 728"/>
              <a:gd name="T15" fmla="*/ 434 h 695"/>
              <a:gd name="T16" fmla="*/ 110 w 728"/>
              <a:gd name="T17" fmla="*/ 457 h 695"/>
              <a:gd name="T18" fmla="*/ 206 w 728"/>
              <a:gd name="T19" fmla="*/ 357 h 695"/>
              <a:gd name="T20" fmla="*/ 110 w 728"/>
              <a:gd name="T21" fmla="*/ 256 h 695"/>
              <a:gd name="T22" fmla="*/ 33 w 728"/>
              <a:gd name="T23" fmla="*/ 279 h 695"/>
              <a:gd name="T24" fmla="*/ 20 w 728"/>
              <a:gd name="T25" fmla="*/ 283 h 695"/>
              <a:gd name="T26" fmla="*/ 1 w 728"/>
              <a:gd name="T27" fmla="*/ 260 h 695"/>
              <a:gd name="T28" fmla="*/ 0 w 728"/>
              <a:gd name="T29" fmla="*/ 259 h 695"/>
              <a:gd name="T30" fmla="*/ 0 w 728"/>
              <a:gd name="T31" fmla="*/ 259 h 695"/>
              <a:gd name="T32" fmla="*/ 0 w 728"/>
              <a:gd name="T33" fmla="*/ 255 h 695"/>
              <a:gd name="T34" fmla="*/ 0 w 728"/>
              <a:gd name="T35" fmla="*/ 1 h 695"/>
              <a:gd name="T36" fmla="*/ 33 w 728"/>
              <a:gd name="T37" fmla="*/ 1 h 695"/>
              <a:gd name="T38" fmla="*/ 253 w 728"/>
              <a:gd name="T39" fmla="*/ 1 h 695"/>
              <a:gd name="T40" fmla="*/ 254 w 728"/>
              <a:gd name="T41" fmla="*/ 1 h 695"/>
              <a:gd name="T42" fmla="*/ 254 w 728"/>
              <a:gd name="T43" fmla="*/ 1 h 695"/>
              <a:gd name="T44" fmla="*/ 463 w 728"/>
              <a:gd name="T45" fmla="*/ 1 h 695"/>
              <a:gd name="T46" fmla="*/ 589 w 728"/>
              <a:gd name="T47" fmla="*/ 1 h 695"/>
              <a:gd name="T48" fmla="*/ 589 w 728"/>
              <a:gd name="T49" fmla="*/ 0 h 695"/>
              <a:gd name="T50" fmla="*/ 685 w 728"/>
              <a:gd name="T51" fmla="*/ 0 h 695"/>
              <a:gd name="T52" fmla="*/ 728 w 728"/>
              <a:gd name="T53" fmla="*/ 0 h 695"/>
              <a:gd name="T54" fmla="*/ 728 w 728"/>
              <a:gd name="T55" fmla="*/ 255 h 695"/>
              <a:gd name="T56" fmla="*/ 728 w 728"/>
              <a:gd name="T57" fmla="*/ 260 h 695"/>
              <a:gd name="T58" fmla="*/ 709 w 728"/>
              <a:gd name="T59" fmla="*/ 282 h 695"/>
              <a:gd name="T60" fmla="*/ 695 w 728"/>
              <a:gd name="T61" fmla="*/ 279 h 695"/>
              <a:gd name="T62" fmla="*/ 619 w 728"/>
              <a:gd name="T63" fmla="*/ 256 h 695"/>
              <a:gd name="T64" fmla="*/ 523 w 728"/>
              <a:gd name="T65" fmla="*/ 356 h 695"/>
              <a:gd name="T66" fmla="*/ 619 w 728"/>
              <a:gd name="T67" fmla="*/ 457 h 695"/>
              <a:gd name="T68" fmla="*/ 695 w 728"/>
              <a:gd name="T69" fmla="*/ 434 h 695"/>
              <a:gd name="T70" fmla="*/ 709 w 728"/>
              <a:gd name="T71" fmla="*/ 431 h 695"/>
              <a:gd name="T72" fmla="*/ 728 w 728"/>
              <a:gd name="T73" fmla="*/ 454 h 695"/>
              <a:gd name="T74" fmla="*/ 728 w 728"/>
              <a:gd name="T75" fmla="*/ 459 h 695"/>
              <a:gd name="T76" fmla="*/ 728 w 728"/>
              <a:gd name="T77" fmla="*/ 694 h 695"/>
              <a:gd name="T78" fmla="*/ 679 w 728"/>
              <a:gd name="T79" fmla="*/ 694 h 695"/>
              <a:gd name="T80" fmla="*/ 679 w 728"/>
              <a:gd name="T81" fmla="*/ 694 h 695"/>
              <a:gd name="T82" fmla="*/ 461 w 728"/>
              <a:gd name="T83" fmla="*/ 694 h 695"/>
              <a:gd name="T84" fmla="*/ 454 w 728"/>
              <a:gd name="T85" fmla="*/ 694 h 695"/>
              <a:gd name="T86" fmla="*/ 454 w 728"/>
              <a:gd name="T87" fmla="*/ 694 h 695"/>
              <a:gd name="T88" fmla="*/ 434 w 728"/>
              <a:gd name="T89" fmla="*/ 684 h 695"/>
              <a:gd name="T90" fmla="*/ 436 w 728"/>
              <a:gd name="T91" fmla="*/ 663 h 695"/>
              <a:gd name="T92" fmla="*/ 461 w 728"/>
              <a:gd name="T93" fmla="*/ 590 h 695"/>
              <a:gd name="T94" fmla="*/ 355 w 728"/>
              <a:gd name="T95" fmla="*/ 499 h 695"/>
              <a:gd name="T96" fmla="*/ 249 w 728"/>
              <a:gd name="T97" fmla="*/ 590 h 695"/>
              <a:gd name="T98" fmla="*/ 274 w 728"/>
              <a:gd name="T99" fmla="*/ 663 h 695"/>
              <a:gd name="T100" fmla="*/ 275 w 728"/>
              <a:gd name="T101" fmla="*/ 684 h 695"/>
              <a:gd name="T102" fmla="*/ 254 w 728"/>
              <a:gd name="T103" fmla="*/ 695 h 695"/>
              <a:gd name="T104" fmla="*/ 252 w 728"/>
              <a:gd name="T105" fmla="*/ 694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28" h="695">
                <a:moveTo>
                  <a:pt x="252" y="694"/>
                </a:moveTo>
                <a:cubicBezTo>
                  <a:pt x="247" y="694"/>
                  <a:pt x="247" y="694"/>
                  <a:pt x="247" y="694"/>
                </a:cubicBezTo>
                <a:cubicBezTo>
                  <a:pt x="0" y="694"/>
                  <a:pt x="0" y="694"/>
                  <a:pt x="0" y="694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55"/>
                  <a:pt x="0" y="455"/>
                  <a:pt x="0" y="455"/>
                </a:cubicBezTo>
                <a:cubicBezTo>
                  <a:pt x="1" y="449"/>
                  <a:pt x="4" y="431"/>
                  <a:pt x="20" y="431"/>
                </a:cubicBezTo>
                <a:cubicBezTo>
                  <a:pt x="24" y="431"/>
                  <a:pt x="28" y="432"/>
                  <a:pt x="33" y="434"/>
                </a:cubicBezTo>
                <a:cubicBezTo>
                  <a:pt x="38" y="436"/>
                  <a:pt x="84" y="457"/>
                  <a:pt x="110" y="457"/>
                </a:cubicBezTo>
                <a:cubicBezTo>
                  <a:pt x="163" y="457"/>
                  <a:pt x="206" y="412"/>
                  <a:pt x="206" y="357"/>
                </a:cubicBezTo>
                <a:cubicBezTo>
                  <a:pt x="206" y="301"/>
                  <a:pt x="163" y="256"/>
                  <a:pt x="110" y="256"/>
                </a:cubicBezTo>
                <a:cubicBezTo>
                  <a:pt x="84" y="256"/>
                  <a:pt x="38" y="277"/>
                  <a:pt x="33" y="279"/>
                </a:cubicBezTo>
                <a:cubicBezTo>
                  <a:pt x="28" y="281"/>
                  <a:pt x="24" y="283"/>
                  <a:pt x="20" y="283"/>
                </a:cubicBezTo>
                <a:cubicBezTo>
                  <a:pt x="5" y="283"/>
                  <a:pt x="1" y="267"/>
                  <a:pt x="1" y="260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58"/>
                  <a:pt x="0" y="255"/>
                  <a:pt x="0" y="255"/>
                </a:cubicBezTo>
                <a:cubicBezTo>
                  <a:pt x="0" y="1"/>
                  <a:pt x="0" y="1"/>
                  <a:pt x="0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253" y="1"/>
                  <a:pt x="253" y="1"/>
                  <a:pt x="253" y="1"/>
                </a:cubicBezTo>
                <a:cubicBezTo>
                  <a:pt x="254" y="1"/>
                  <a:pt x="254" y="1"/>
                  <a:pt x="254" y="1"/>
                </a:cubicBezTo>
                <a:cubicBezTo>
                  <a:pt x="254" y="1"/>
                  <a:pt x="254" y="1"/>
                  <a:pt x="254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589" y="1"/>
                  <a:pt x="589" y="1"/>
                  <a:pt x="589" y="1"/>
                </a:cubicBezTo>
                <a:cubicBezTo>
                  <a:pt x="589" y="0"/>
                  <a:pt x="589" y="0"/>
                  <a:pt x="589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88" y="0"/>
                  <a:pt x="712" y="0"/>
                  <a:pt x="728" y="0"/>
                </a:cubicBezTo>
                <a:cubicBezTo>
                  <a:pt x="728" y="255"/>
                  <a:pt x="728" y="255"/>
                  <a:pt x="728" y="255"/>
                </a:cubicBezTo>
                <a:cubicBezTo>
                  <a:pt x="728" y="257"/>
                  <a:pt x="728" y="259"/>
                  <a:pt x="728" y="260"/>
                </a:cubicBezTo>
                <a:cubicBezTo>
                  <a:pt x="727" y="266"/>
                  <a:pt x="724" y="282"/>
                  <a:pt x="709" y="282"/>
                </a:cubicBezTo>
                <a:cubicBezTo>
                  <a:pt x="705" y="282"/>
                  <a:pt x="700" y="281"/>
                  <a:pt x="695" y="279"/>
                </a:cubicBezTo>
                <a:cubicBezTo>
                  <a:pt x="690" y="277"/>
                  <a:pt x="645" y="256"/>
                  <a:pt x="619" y="256"/>
                </a:cubicBezTo>
                <a:cubicBezTo>
                  <a:pt x="566" y="256"/>
                  <a:pt x="523" y="301"/>
                  <a:pt x="523" y="356"/>
                </a:cubicBezTo>
                <a:cubicBezTo>
                  <a:pt x="523" y="412"/>
                  <a:pt x="566" y="457"/>
                  <a:pt x="619" y="457"/>
                </a:cubicBezTo>
                <a:cubicBezTo>
                  <a:pt x="645" y="457"/>
                  <a:pt x="690" y="436"/>
                  <a:pt x="695" y="434"/>
                </a:cubicBezTo>
                <a:cubicBezTo>
                  <a:pt x="700" y="432"/>
                  <a:pt x="705" y="431"/>
                  <a:pt x="709" y="431"/>
                </a:cubicBezTo>
                <a:cubicBezTo>
                  <a:pt x="724" y="431"/>
                  <a:pt x="728" y="447"/>
                  <a:pt x="728" y="454"/>
                </a:cubicBezTo>
                <a:cubicBezTo>
                  <a:pt x="728" y="459"/>
                  <a:pt x="728" y="459"/>
                  <a:pt x="728" y="459"/>
                </a:cubicBezTo>
                <a:cubicBezTo>
                  <a:pt x="728" y="694"/>
                  <a:pt x="728" y="694"/>
                  <a:pt x="728" y="694"/>
                </a:cubicBezTo>
                <a:cubicBezTo>
                  <a:pt x="679" y="694"/>
                  <a:pt x="679" y="694"/>
                  <a:pt x="679" y="694"/>
                </a:cubicBezTo>
                <a:cubicBezTo>
                  <a:pt x="679" y="694"/>
                  <a:pt x="679" y="694"/>
                  <a:pt x="679" y="694"/>
                </a:cubicBezTo>
                <a:cubicBezTo>
                  <a:pt x="461" y="694"/>
                  <a:pt x="461" y="694"/>
                  <a:pt x="461" y="694"/>
                </a:cubicBezTo>
                <a:cubicBezTo>
                  <a:pt x="458" y="694"/>
                  <a:pt x="455" y="694"/>
                  <a:pt x="454" y="694"/>
                </a:cubicBezTo>
                <a:cubicBezTo>
                  <a:pt x="454" y="694"/>
                  <a:pt x="454" y="694"/>
                  <a:pt x="454" y="694"/>
                </a:cubicBezTo>
                <a:cubicBezTo>
                  <a:pt x="445" y="693"/>
                  <a:pt x="438" y="689"/>
                  <a:pt x="434" y="684"/>
                </a:cubicBezTo>
                <a:cubicBezTo>
                  <a:pt x="431" y="677"/>
                  <a:pt x="433" y="669"/>
                  <a:pt x="436" y="663"/>
                </a:cubicBezTo>
                <a:cubicBezTo>
                  <a:pt x="439" y="659"/>
                  <a:pt x="461" y="615"/>
                  <a:pt x="461" y="590"/>
                </a:cubicBezTo>
                <a:cubicBezTo>
                  <a:pt x="461" y="540"/>
                  <a:pt x="413" y="499"/>
                  <a:pt x="355" y="499"/>
                </a:cubicBezTo>
                <a:cubicBezTo>
                  <a:pt x="296" y="499"/>
                  <a:pt x="249" y="540"/>
                  <a:pt x="249" y="590"/>
                </a:cubicBezTo>
                <a:cubicBezTo>
                  <a:pt x="249" y="615"/>
                  <a:pt x="271" y="659"/>
                  <a:pt x="274" y="663"/>
                </a:cubicBezTo>
                <a:cubicBezTo>
                  <a:pt x="278" y="671"/>
                  <a:pt x="278" y="679"/>
                  <a:pt x="275" y="684"/>
                </a:cubicBezTo>
                <a:cubicBezTo>
                  <a:pt x="272" y="690"/>
                  <a:pt x="264" y="693"/>
                  <a:pt x="254" y="695"/>
                </a:cubicBezTo>
                <a:cubicBezTo>
                  <a:pt x="253" y="694"/>
                  <a:pt x="252" y="694"/>
                  <a:pt x="252" y="694"/>
                </a:cubicBezTo>
                <a:close/>
              </a:path>
            </a:pathLst>
          </a:custGeom>
          <a:solidFill>
            <a:srgbClr val="083455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44" name="Freeform 5">
            <a:extLst>
              <a:ext uri="{FF2B5EF4-FFF2-40B4-BE49-F238E27FC236}">
                <a16:creationId xmlns="" xmlns:a16="http://schemas.microsoft.com/office/drawing/2014/main" id="{86F3C971-B570-4B0A-B332-41EAB23D76E0}"/>
              </a:ext>
            </a:extLst>
          </p:cNvPr>
          <p:cNvSpPr>
            <a:spLocks/>
          </p:cNvSpPr>
          <p:nvPr/>
        </p:nvSpPr>
        <p:spPr bwMode="auto">
          <a:xfrm>
            <a:off x="2863651" y="1366763"/>
            <a:ext cx="1041797" cy="810816"/>
          </a:xfrm>
          <a:custGeom>
            <a:avLst/>
            <a:gdLst>
              <a:gd name="T0" fmla="*/ 243 w 892"/>
              <a:gd name="T1" fmla="*/ 694 h 694"/>
              <a:gd name="T2" fmla="*/ 237 w 892"/>
              <a:gd name="T3" fmla="*/ 694 h 694"/>
              <a:gd name="T4" fmla="*/ 2 w 892"/>
              <a:gd name="T5" fmla="*/ 694 h 694"/>
              <a:gd name="T6" fmla="*/ 2 w 892"/>
              <a:gd name="T7" fmla="*/ 459 h 694"/>
              <a:gd name="T8" fmla="*/ 2 w 892"/>
              <a:gd name="T9" fmla="*/ 261 h 694"/>
              <a:gd name="T10" fmla="*/ 2 w 892"/>
              <a:gd name="T11" fmla="*/ 257 h 694"/>
              <a:gd name="T12" fmla="*/ 2 w 892"/>
              <a:gd name="T13" fmla="*/ 0 h 694"/>
              <a:gd name="T14" fmla="*/ 33 w 892"/>
              <a:gd name="T15" fmla="*/ 1 h 694"/>
              <a:gd name="T16" fmla="*/ 244 w 892"/>
              <a:gd name="T17" fmla="*/ 1 h 694"/>
              <a:gd name="T18" fmla="*/ 244 w 892"/>
              <a:gd name="T19" fmla="*/ 1 h 694"/>
              <a:gd name="T20" fmla="*/ 244 w 892"/>
              <a:gd name="T21" fmla="*/ 1 h 694"/>
              <a:gd name="T22" fmla="*/ 443 w 892"/>
              <a:gd name="T23" fmla="*/ 1 h 694"/>
              <a:gd name="T24" fmla="*/ 564 w 892"/>
              <a:gd name="T25" fmla="*/ 1 h 694"/>
              <a:gd name="T26" fmla="*/ 564 w 892"/>
              <a:gd name="T27" fmla="*/ 0 h 694"/>
              <a:gd name="T28" fmla="*/ 655 w 892"/>
              <a:gd name="T29" fmla="*/ 0 h 694"/>
              <a:gd name="T30" fmla="*/ 696 w 892"/>
              <a:gd name="T31" fmla="*/ 0 h 694"/>
              <a:gd name="T32" fmla="*/ 696 w 892"/>
              <a:gd name="T33" fmla="*/ 255 h 694"/>
              <a:gd name="T34" fmla="*/ 696 w 892"/>
              <a:gd name="T35" fmla="*/ 260 h 694"/>
              <a:gd name="T36" fmla="*/ 697 w 892"/>
              <a:gd name="T37" fmla="*/ 260 h 694"/>
              <a:gd name="T38" fmla="*/ 697 w 892"/>
              <a:gd name="T39" fmla="*/ 262 h 694"/>
              <a:gd name="T40" fmla="*/ 710 w 892"/>
              <a:gd name="T41" fmla="*/ 261 h 694"/>
              <a:gd name="T42" fmla="*/ 712 w 892"/>
              <a:gd name="T43" fmla="*/ 261 h 694"/>
              <a:gd name="T44" fmla="*/ 697 w 892"/>
              <a:gd name="T45" fmla="*/ 262 h 694"/>
              <a:gd name="T46" fmla="*/ 741 w 892"/>
              <a:gd name="T47" fmla="*/ 308 h 694"/>
              <a:gd name="T48" fmla="*/ 765 w 892"/>
              <a:gd name="T49" fmla="*/ 302 h 694"/>
              <a:gd name="T50" fmla="*/ 827 w 892"/>
              <a:gd name="T51" fmla="*/ 281 h 694"/>
              <a:gd name="T52" fmla="*/ 892 w 892"/>
              <a:gd name="T53" fmla="*/ 356 h 694"/>
              <a:gd name="T54" fmla="*/ 827 w 892"/>
              <a:gd name="T55" fmla="*/ 432 h 694"/>
              <a:gd name="T56" fmla="*/ 765 w 892"/>
              <a:gd name="T57" fmla="*/ 411 h 694"/>
              <a:gd name="T58" fmla="*/ 741 w 892"/>
              <a:gd name="T59" fmla="*/ 405 h 694"/>
              <a:gd name="T60" fmla="*/ 697 w 892"/>
              <a:gd name="T61" fmla="*/ 453 h 694"/>
              <a:gd name="T62" fmla="*/ 696 w 892"/>
              <a:gd name="T63" fmla="*/ 454 h 694"/>
              <a:gd name="T64" fmla="*/ 696 w 892"/>
              <a:gd name="T65" fmla="*/ 459 h 694"/>
              <a:gd name="T66" fmla="*/ 696 w 892"/>
              <a:gd name="T67" fmla="*/ 694 h 694"/>
              <a:gd name="T68" fmla="*/ 649 w 892"/>
              <a:gd name="T69" fmla="*/ 694 h 694"/>
              <a:gd name="T70" fmla="*/ 649 w 892"/>
              <a:gd name="T71" fmla="*/ 694 h 694"/>
              <a:gd name="T72" fmla="*/ 442 w 892"/>
              <a:gd name="T73" fmla="*/ 694 h 694"/>
              <a:gd name="T74" fmla="*/ 435 w 892"/>
              <a:gd name="T75" fmla="*/ 694 h 694"/>
              <a:gd name="T76" fmla="*/ 435 w 892"/>
              <a:gd name="T77" fmla="*/ 694 h 694"/>
              <a:gd name="T78" fmla="*/ 416 w 892"/>
              <a:gd name="T79" fmla="*/ 684 h 694"/>
              <a:gd name="T80" fmla="*/ 418 w 892"/>
              <a:gd name="T81" fmla="*/ 663 h 694"/>
              <a:gd name="T82" fmla="*/ 441 w 892"/>
              <a:gd name="T83" fmla="*/ 590 h 694"/>
              <a:gd name="T84" fmla="*/ 340 w 892"/>
              <a:gd name="T85" fmla="*/ 499 h 694"/>
              <a:gd name="T86" fmla="*/ 240 w 892"/>
              <a:gd name="T87" fmla="*/ 590 h 694"/>
              <a:gd name="T88" fmla="*/ 263 w 892"/>
              <a:gd name="T89" fmla="*/ 663 h 694"/>
              <a:gd name="T90" fmla="*/ 264 w 892"/>
              <a:gd name="T91" fmla="*/ 684 h 694"/>
              <a:gd name="T92" fmla="*/ 244 w 892"/>
              <a:gd name="T93" fmla="*/ 694 h 694"/>
              <a:gd name="T94" fmla="*/ 243 w 892"/>
              <a:gd name="T95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92" h="694">
                <a:moveTo>
                  <a:pt x="243" y="694"/>
                </a:moveTo>
                <a:cubicBezTo>
                  <a:pt x="237" y="694"/>
                  <a:pt x="237" y="694"/>
                  <a:pt x="237" y="694"/>
                </a:cubicBezTo>
                <a:cubicBezTo>
                  <a:pt x="2" y="694"/>
                  <a:pt x="2" y="694"/>
                  <a:pt x="2" y="694"/>
                </a:cubicBezTo>
                <a:cubicBezTo>
                  <a:pt x="2" y="459"/>
                  <a:pt x="2" y="459"/>
                  <a:pt x="2" y="459"/>
                </a:cubicBezTo>
                <a:cubicBezTo>
                  <a:pt x="2" y="458"/>
                  <a:pt x="0" y="294"/>
                  <a:pt x="2" y="261"/>
                </a:cubicBezTo>
                <a:cubicBezTo>
                  <a:pt x="2" y="260"/>
                  <a:pt x="2" y="258"/>
                  <a:pt x="2" y="257"/>
                </a:cubicBezTo>
                <a:cubicBezTo>
                  <a:pt x="2" y="0"/>
                  <a:pt x="2" y="0"/>
                  <a:pt x="2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443" y="1"/>
                  <a:pt x="443" y="1"/>
                  <a:pt x="443" y="1"/>
                </a:cubicBezTo>
                <a:cubicBezTo>
                  <a:pt x="564" y="1"/>
                  <a:pt x="564" y="1"/>
                  <a:pt x="564" y="1"/>
                </a:cubicBezTo>
                <a:cubicBezTo>
                  <a:pt x="564" y="0"/>
                  <a:pt x="564" y="0"/>
                  <a:pt x="564" y="0"/>
                </a:cubicBezTo>
                <a:cubicBezTo>
                  <a:pt x="655" y="0"/>
                  <a:pt x="655" y="0"/>
                  <a:pt x="655" y="0"/>
                </a:cubicBezTo>
                <a:cubicBezTo>
                  <a:pt x="658" y="0"/>
                  <a:pt x="681" y="0"/>
                  <a:pt x="696" y="0"/>
                </a:cubicBezTo>
                <a:cubicBezTo>
                  <a:pt x="696" y="255"/>
                  <a:pt x="696" y="255"/>
                  <a:pt x="696" y="255"/>
                </a:cubicBezTo>
                <a:cubicBezTo>
                  <a:pt x="696" y="257"/>
                  <a:pt x="696" y="259"/>
                  <a:pt x="696" y="260"/>
                </a:cubicBezTo>
                <a:cubicBezTo>
                  <a:pt x="697" y="260"/>
                  <a:pt x="697" y="260"/>
                  <a:pt x="697" y="260"/>
                </a:cubicBezTo>
                <a:cubicBezTo>
                  <a:pt x="697" y="261"/>
                  <a:pt x="697" y="261"/>
                  <a:pt x="697" y="262"/>
                </a:cubicBezTo>
                <a:cubicBezTo>
                  <a:pt x="710" y="261"/>
                  <a:pt x="710" y="261"/>
                  <a:pt x="710" y="261"/>
                </a:cubicBezTo>
                <a:cubicBezTo>
                  <a:pt x="712" y="261"/>
                  <a:pt x="712" y="261"/>
                  <a:pt x="712" y="261"/>
                </a:cubicBezTo>
                <a:cubicBezTo>
                  <a:pt x="697" y="262"/>
                  <a:pt x="697" y="262"/>
                  <a:pt x="697" y="262"/>
                </a:cubicBezTo>
                <a:cubicBezTo>
                  <a:pt x="700" y="290"/>
                  <a:pt x="717" y="308"/>
                  <a:pt x="741" y="308"/>
                </a:cubicBezTo>
                <a:cubicBezTo>
                  <a:pt x="748" y="308"/>
                  <a:pt x="756" y="306"/>
                  <a:pt x="765" y="302"/>
                </a:cubicBezTo>
                <a:cubicBezTo>
                  <a:pt x="781" y="294"/>
                  <a:pt x="812" y="281"/>
                  <a:pt x="827" y="281"/>
                </a:cubicBezTo>
                <a:cubicBezTo>
                  <a:pt x="863" y="281"/>
                  <a:pt x="892" y="315"/>
                  <a:pt x="892" y="356"/>
                </a:cubicBezTo>
                <a:cubicBezTo>
                  <a:pt x="892" y="398"/>
                  <a:pt x="863" y="432"/>
                  <a:pt x="827" y="432"/>
                </a:cubicBezTo>
                <a:cubicBezTo>
                  <a:pt x="812" y="432"/>
                  <a:pt x="781" y="419"/>
                  <a:pt x="765" y="411"/>
                </a:cubicBezTo>
                <a:cubicBezTo>
                  <a:pt x="756" y="407"/>
                  <a:pt x="748" y="405"/>
                  <a:pt x="741" y="405"/>
                </a:cubicBezTo>
                <a:cubicBezTo>
                  <a:pt x="716" y="405"/>
                  <a:pt x="699" y="424"/>
                  <a:pt x="697" y="453"/>
                </a:cubicBezTo>
                <a:cubicBezTo>
                  <a:pt x="696" y="454"/>
                  <a:pt x="696" y="454"/>
                  <a:pt x="696" y="454"/>
                </a:cubicBezTo>
                <a:cubicBezTo>
                  <a:pt x="696" y="459"/>
                  <a:pt x="696" y="459"/>
                  <a:pt x="696" y="459"/>
                </a:cubicBezTo>
                <a:cubicBezTo>
                  <a:pt x="696" y="694"/>
                  <a:pt x="696" y="694"/>
                  <a:pt x="696" y="694"/>
                </a:cubicBezTo>
                <a:cubicBezTo>
                  <a:pt x="649" y="694"/>
                  <a:pt x="649" y="694"/>
                  <a:pt x="649" y="694"/>
                </a:cubicBezTo>
                <a:cubicBezTo>
                  <a:pt x="649" y="694"/>
                  <a:pt x="649" y="694"/>
                  <a:pt x="649" y="694"/>
                </a:cubicBezTo>
                <a:cubicBezTo>
                  <a:pt x="442" y="694"/>
                  <a:pt x="442" y="694"/>
                  <a:pt x="442" y="694"/>
                </a:cubicBezTo>
                <a:cubicBezTo>
                  <a:pt x="439" y="694"/>
                  <a:pt x="436" y="694"/>
                  <a:pt x="435" y="694"/>
                </a:cubicBezTo>
                <a:cubicBezTo>
                  <a:pt x="435" y="694"/>
                  <a:pt x="435" y="694"/>
                  <a:pt x="435" y="694"/>
                </a:cubicBezTo>
                <a:cubicBezTo>
                  <a:pt x="426" y="693"/>
                  <a:pt x="419" y="689"/>
                  <a:pt x="416" y="684"/>
                </a:cubicBezTo>
                <a:cubicBezTo>
                  <a:pt x="413" y="677"/>
                  <a:pt x="415" y="669"/>
                  <a:pt x="418" y="663"/>
                </a:cubicBezTo>
                <a:cubicBezTo>
                  <a:pt x="420" y="658"/>
                  <a:pt x="441" y="615"/>
                  <a:pt x="441" y="590"/>
                </a:cubicBezTo>
                <a:cubicBezTo>
                  <a:pt x="441" y="540"/>
                  <a:pt x="396" y="499"/>
                  <a:pt x="340" y="499"/>
                </a:cubicBezTo>
                <a:cubicBezTo>
                  <a:pt x="285" y="499"/>
                  <a:pt x="240" y="540"/>
                  <a:pt x="240" y="590"/>
                </a:cubicBezTo>
                <a:cubicBezTo>
                  <a:pt x="240" y="615"/>
                  <a:pt x="261" y="658"/>
                  <a:pt x="263" y="663"/>
                </a:cubicBezTo>
                <a:cubicBezTo>
                  <a:pt x="267" y="671"/>
                  <a:pt x="267" y="679"/>
                  <a:pt x="264" y="684"/>
                </a:cubicBezTo>
                <a:cubicBezTo>
                  <a:pt x="261" y="690"/>
                  <a:pt x="254" y="693"/>
                  <a:pt x="244" y="694"/>
                </a:cubicBezTo>
                <a:cubicBezTo>
                  <a:pt x="244" y="694"/>
                  <a:pt x="243" y="694"/>
                  <a:pt x="243" y="694"/>
                </a:cubicBezTo>
                <a:close/>
              </a:path>
            </a:pathLst>
          </a:custGeom>
          <a:solidFill>
            <a:srgbClr val="00467A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7" name="Freeform 6">
            <a:extLst>
              <a:ext uri="{FF2B5EF4-FFF2-40B4-BE49-F238E27FC236}">
                <a16:creationId xmlns="" xmlns:a16="http://schemas.microsoft.com/office/drawing/2014/main" id="{1116469A-5D45-47F2-AFD1-08B4771B76FB}"/>
              </a:ext>
            </a:extLst>
          </p:cNvPr>
          <p:cNvSpPr>
            <a:spLocks/>
          </p:cNvSpPr>
          <p:nvPr/>
        </p:nvSpPr>
        <p:spPr bwMode="auto">
          <a:xfrm>
            <a:off x="4907955" y="1370334"/>
            <a:ext cx="1041797" cy="810816"/>
          </a:xfrm>
          <a:custGeom>
            <a:avLst/>
            <a:gdLst>
              <a:gd name="T0" fmla="*/ 648 w 892"/>
              <a:gd name="T1" fmla="*/ 695 h 695"/>
              <a:gd name="T2" fmla="*/ 628 w 892"/>
              <a:gd name="T3" fmla="*/ 684 h 695"/>
              <a:gd name="T4" fmla="*/ 629 w 892"/>
              <a:gd name="T5" fmla="*/ 663 h 695"/>
              <a:gd name="T6" fmla="*/ 652 w 892"/>
              <a:gd name="T7" fmla="*/ 590 h 695"/>
              <a:gd name="T8" fmla="*/ 552 w 892"/>
              <a:gd name="T9" fmla="*/ 499 h 695"/>
              <a:gd name="T10" fmla="*/ 451 w 892"/>
              <a:gd name="T11" fmla="*/ 590 h 695"/>
              <a:gd name="T12" fmla="*/ 474 w 892"/>
              <a:gd name="T13" fmla="*/ 663 h 695"/>
              <a:gd name="T14" fmla="*/ 476 w 892"/>
              <a:gd name="T15" fmla="*/ 684 h 695"/>
              <a:gd name="T16" fmla="*/ 457 w 892"/>
              <a:gd name="T17" fmla="*/ 694 h 695"/>
              <a:gd name="T18" fmla="*/ 457 w 892"/>
              <a:gd name="T19" fmla="*/ 694 h 695"/>
              <a:gd name="T20" fmla="*/ 450 w 892"/>
              <a:gd name="T21" fmla="*/ 694 h 695"/>
              <a:gd name="T22" fmla="*/ 243 w 892"/>
              <a:gd name="T23" fmla="*/ 694 h 695"/>
              <a:gd name="T24" fmla="*/ 230 w 892"/>
              <a:gd name="T25" fmla="*/ 694 h 695"/>
              <a:gd name="T26" fmla="*/ 196 w 892"/>
              <a:gd name="T27" fmla="*/ 694 h 695"/>
              <a:gd name="T28" fmla="*/ 196 w 892"/>
              <a:gd name="T29" fmla="*/ 459 h 695"/>
              <a:gd name="T30" fmla="*/ 196 w 892"/>
              <a:gd name="T31" fmla="*/ 453 h 695"/>
              <a:gd name="T32" fmla="*/ 195 w 892"/>
              <a:gd name="T33" fmla="*/ 453 h 695"/>
              <a:gd name="T34" fmla="*/ 196 w 892"/>
              <a:gd name="T35" fmla="*/ 453 h 695"/>
              <a:gd name="T36" fmla="*/ 152 w 892"/>
              <a:gd name="T37" fmla="*/ 405 h 695"/>
              <a:gd name="T38" fmla="*/ 127 w 892"/>
              <a:gd name="T39" fmla="*/ 411 h 695"/>
              <a:gd name="T40" fmla="*/ 65 w 892"/>
              <a:gd name="T41" fmla="*/ 432 h 695"/>
              <a:gd name="T42" fmla="*/ 0 w 892"/>
              <a:gd name="T43" fmla="*/ 357 h 695"/>
              <a:gd name="T44" fmla="*/ 65 w 892"/>
              <a:gd name="T45" fmla="*/ 281 h 695"/>
              <a:gd name="T46" fmla="*/ 127 w 892"/>
              <a:gd name="T47" fmla="*/ 302 h 695"/>
              <a:gd name="T48" fmla="*/ 151 w 892"/>
              <a:gd name="T49" fmla="*/ 308 h 695"/>
              <a:gd name="T50" fmla="*/ 195 w 892"/>
              <a:gd name="T51" fmla="*/ 262 h 695"/>
              <a:gd name="T52" fmla="*/ 184 w 892"/>
              <a:gd name="T53" fmla="*/ 262 h 695"/>
              <a:gd name="T54" fmla="*/ 186 w 892"/>
              <a:gd name="T55" fmla="*/ 262 h 695"/>
              <a:gd name="T56" fmla="*/ 195 w 892"/>
              <a:gd name="T57" fmla="*/ 262 h 695"/>
              <a:gd name="T58" fmla="*/ 195 w 892"/>
              <a:gd name="T59" fmla="*/ 261 h 695"/>
              <a:gd name="T60" fmla="*/ 196 w 892"/>
              <a:gd name="T61" fmla="*/ 261 h 695"/>
              <a:gd name="T62" fmla="*/ 196 w 892"/>
              <a:gd name="T63" fmla="*/ 260 h 695"/>
              <a:gd name="T64" fmla="*/ 196 w 892"/>
              <a:gd name="T65" fmla="*/ 255 h 695"/>
              <a:gd name="T66" fmla="*/ 196 w 892"/>
              <a:gd name="T67" fmla="*/ 0 h 695"/>
              <a:gd name="T68" fmla="*/ 237 w 892"/>
              <a:gd name="T69" fmla="*/ 1 h 695"/>
              <a:gd name="T70" fmla="*/ 330 w 892"/>
              <a:gd name="T71" fmla="*/ 1 h 695"/>
              <a:gd name="T72" fmla="*/ 341 w 892"/>
              <a:gd name="T73" fmla="*/ 1 h 695"/>
              <a:gd name="T74" fmla="*/ 449 w 892"/>
              <a:gd name="T75" fmla="*/ 1 h 695"/>
              <a:gd name="T76" fmla="*/ 648 w 892"/>
              <a:gd name="T77" fmla="*/ 1 h 695"/>
              <a:gd name="T78" fmla="*/ 648 w 892"/>
              <a:gd name="T79" fmla="*/ 1 h 695"/>
              <a:gd name="T80" fmla="*/ 649 w 892"/>
              <a:gd name="T81" fmla="*/ 1 h 695"/>
              <a:gd name="T82" fmla="*/ 859 w 892"/>
              <a:gd name="T83" fmla="*/ 1 h 695"/>
              <a:gd name="T84" fmla="*/ 890 w 892"/>
              <a:gd name="T85" fmla="*/ 1 h 695"/>
              <a:gd name="T86" fmla="*/ 890 w 892"/>
              <a:gd name="T87" fmla="*/ 257 h 695"/>
              <a:gd name="T88" fmla="*/ 890 w 892"/>
              <a:gd name="T89" fmla="*/ 261 h 695"/>
              <a:gd name="T90" fmla="*/ 890 w 892"/>
              <a:gd name="T91" fmla="*/ 459 h 695"/>
              <a:gd name="T92" fmla="*/ 890 w 892"/>
              <a:gd name="T93" fmla="*/ 694 h 695"/>
              <a:gd name="T94" fmla="*/ 655 w 892"/>
              <a:gd name="T95" fmla="*/ 694 h 695"/>
              <a:gd name="T96" fmla="*/ 650 w 892"/>
              <a:gd name="T97" fmla="*/ 694 h 695"/>
              <a:gd name="T98" fmla="*/ 648 w 892"/>
              <a:gd name="T99" fmla="*/ 695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92" h="695">
                <a:moveTo>
                  <a:pt x="648" y="695"/>
                </a:moveTo>
                <a:cubicBezTo>
                  <a:pt x="638" y="693"/>
                  <a:pt x="631" y="690"/>
                  <a:pt x="628" y="684"/>
                </a:cubicBezTo>
                <a:cubicBezTo>
                  <a:pt x="625" y="679"/>
                  <a:pt x="625" y="671"/>
                  <a:pt x="629" y="663"/>
                </a:cubicBezTo>
                <a:cubicBezTo>
                  <a:pt x="631" y="659"/>
                  <a:pt x="652" y="615"/>
                  <a:pt x="652" y="590"/>
                </a:cubicBezTo>
                <a:cubicBezTo>
                  <a:pt x="652" y="540"/>
                  <a:pt x="607" y="499"/>
                  <a:pt x="552" y="499"/>
                </a:cubicBezTo>
                <a:cubicBezTo>
                  <a:pt x="496" y="499"/>
                  <a:pt x="451" y="540"/>
                  <a:pt x="451" y="590"/>
                </a:cubicBezTo>
                <a:cubicBezTo>
                  <a:pt x="451" y="615"/>
                  <a:pt x="472" y="659"/>
                  <a:pt x="474" y="663"/>
                </a:cubicBezTo>
                <a:cubicBezTo>
                  <a:pt x="477" y="669"/>
                  <a:pt x="479" y="677"/>
                  <a:pt x="476" y="684"/>
                </a:cubicBezTo>
                <a:cubicBezTo>
                  <a:pt x="473" y="689"/>
                  <a:pt x="466" y="693"/>
                  <a:pt x="457" y="694"/>
                </a:cubicBezTo>
                <a:cubicBezTo>
                  <a:pt x="457" y="694"/>
                  <a:pt x="457" y="694"/>
                  <a:pt x="457" y="694"/>
                </a:cubicBezTo>
                <a:cubicBezTo>
                  <a:pt x="456" y="694"/>
                  <a:pt x="453" y="694"/>
                  <a:pt x="450" y="694"/>
                </a:cubicBezTo>
                <a:cubicBezTo>
                  <a:pt x="243" y="694"/>
                  <a:pt x="243" y="694"/>
                  <a:pt x="243" y="694"/>
                </a:cubicBezTo>
                <a:cubicBezTo>
                  <a:pt x="230" y="694"/>
                  <a:pt x="230" y="694"/>
                  <a:pt x="230" y="694"/>
                </a:cubicBezTo>
                <a:cubicBezTo>
                  <a:pt x="196" y="694"/>
                  <a:pt x="196" y="694"/>
                  <a:pt x="196" y="694"/>
                </a:cubicBezTo>
                <a:cubicBezTo>
                  <a:pt x="196" y="459"/>
                  <a:pt x="196" y="459"/>
                  <a:pt x="196" y="459"/>
                </a:cubicBezTo>
                <a:cubicBezTo>
                  <a:pt x="196" y="453"/>
                  <a:pt x="196" y="453"/>
                  <a:pt x="196" y="453"/>
                </a:cubicBezTo>
                <a:cubicBezTo>
                  <a:pt x="195" y="453"/>
                  <a:pt x="195" y="453"/>
                  <a:pt x="195" y="453"/>
                </a:cubicBezTo>
                <a:cubicBezTo>
                  <a:pt x="196" y="453"/>
                  <a:pt x="196" y="453"/>
                  <a:pt x="196" y="453"/>
                </a:cubicBezTo>
                <a:cubicBezTo>
                  <a:pt x="193" y="424"/>
                  <a:pt x="176" y="405"/>
                  <a:pt x="152" y="405"/>
                </a:cubicBezTo>
                <a:cubicBezTo>
                  <a:pt x="144" y="405"/>
                  <a:pt x="136" y="407"/>
                  <a:pt x="127" y="411"/>
                </a:cubicBezTo>
                <a:cubicBezTo>
                  <a:pt x="111" y="419"/>
                  <a:pt x="80" y="432"/>
                  <a:pt x="65" y="432"/>
                </a:cubicBezTo>
                <a:cubicBezTo>
                  <a:pt x="29" y="432"/>
                  <a:pt x="0" y="398"/>
                  <a:pt x="0" y="357"/>
                </a:cubicBezTo>
                <a:cubicBezTo>
                  <a:pt x="0" y="315"/>
                  <a:pt x="29" y="281"/>
                  <a:pt x="65" y="281"/>
                </a:cubicBezTo>
                <a:cubicBezTo>
                  <a:pt x="80" y="281"/>
                  <a:pt x="111" y="294"/>
                  <a:pt x="127" y="302"/>
                </a:cubicBezTo>
                <a:cubicBezTo>
                  <a:pt x="136" y="306"/>
                  <a:pt x="144" y="308"/>
                  <a:pt x="151" y="308"/>
                </a:cubicBezTo>
                <a:cubicBezTo>
                  <a:pt x="175" y="308"/>
                  <a:pt x="192" y="290"/>
                  <a:pt x="195" y="262"/>
                </a:cubicBezTo>
                <a:cubicBezTo>
                  <a:pt x="184" y="262"/>
                  <a:pt x="184" y="262"/>
                  <a:pt x="184" y="262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62"/>
                  <a:pt x="195" y="262"/>
                  <a:pt x="195" y="262"/>
                </a:cubicBezTo>
                <a:cubicBezTo>
                  <a:pt x="195" y="262"/>
                  <a:pt x="195" y="261"/>
                  <a:pt x="195" y="261"/>
                </a:cubicBezTo>
                <a:cubicBezTo>
                  <a:pt x="196" y="261"/>
                  <a:pt x="196" y="261"/>
                  <a:pt x="196" y="261"/>
                </a:cubicBezTo>
                <a:cubicBezTo>
                  <a:pt x="196" y="260"/>
                  <a:pt x="196" y="260"/>
                  <a:pt x="196" y="260"/>
                </a:cubicBezTo>
                <a:cubicBezTo>
                  <a:pt x="196" y="259"/>
                  <a:pt x="196" y="257"/>
                  <a:pt x="196" y="255"/>
                </a:cubicBezTo>
                <a:cubicBezTo>
                  <a:pt x="196" y="0"/>
                  <a:pt x="196" y="0"/>
                  <a:pt x="196" y="0"/>
                </a:cubicBezTo>
                <a:cubicBezTo>
                  <a:pt x="211" y="0"/>
                  <a:pt x="234" y="1"/>
                  <a:pt x="237" y="1"/>
                </a:cubicBezTo>
                <a:cubicBezTo>
                  <a:pt x="330" y="1"/>
                  <a:pt x="330" y="1"/>
                  <a:pt x="330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449" y="1"/>
                  <a:pt x="449" y="1"/>
                  <a:pt x="449" y="1"/>
                </a:cubicBezTo>
                <a:cubicBezTo>
                  <a:pt x="648" y="1"/>
                  <a:pt x="648" y="1"/>
                  <a:pt x="648" y="1"/>
                </a:cubicBezTo>
                <a:cubicBezTo>
                  <a:pt x="648" y="1"/>
                  <a:pt x="648" y="1"/>
                  <a:pt x="648" y="1"/>
                </a:cubicBezTo>
                <a:cubicBezTo>
                  <a:pt x="649" y="1"/>
                  <a:pt x="649" y="1"/>
                  <a:pt x="649" y="1"/>
                </a:cubicBezTo>
                <a:cubicBezTo>
                  <a:pt x="859" y="1"/>
                  <a:pt x="859" y="1"/>
                  <a:pt x="859" y="1"/>
                </a:cubicBezTo>
                <a:cubicBezTo>
                  <a:pt x="890" y="1"/>
                  <a:pt x="890" y="1"/>
                  <a:pt x="890" y="1"/>
                </a:cubicBezTo>
                <a:cubicBezTo>
                  <a:pt x="890" y="257"/>
                  <a:pt x="890" y="257"/>
                  <a:pt x="890" y="257"/>
                </a:cubicBezTo>
                <a:cubicBezTo>
                  <a:pt x="890" y="258"/>
                  <a:pt x="890" y="260"/>
                  <a:pt x="890" y="261"/>
                </a:cubicBezTo>
                <a:cubicBezTo>
                  <a:pt x="892" y="294"/>
                  <a:pt x="890" y="458"/>
                  <a:pt x="890" y="459"/>
                </a:cubicBezTo>
                <a:cubicBezTo>
                  <a:pt x="890" y="694"/>
                  <a:pt x="890" y="694"/>
                  <a:pt x="890" y="694"/>
                </a:cubicBezTo>
                <a:cubicBezTo>
                  <a:pt x="655" y="694"/>
                  <a:pt x="655" y="694"/>
                  <a:pt x="655" y="694"/>
                </a:cubicBezTo>
                <a:cubicBezTo>
                  <a:pt x="650" y="694"/>
                  <a:pt x="650" y="694"/>
                  <a:pt x="650" y="694"/>
                </a:cubicBezTo>
                <a:cubicBezTo>
                  <a:pt x="649" y="694"/>
                  <a:pt x="648" y="695"/>
                  <a:pt x="648" y="695"/>
                </a:cubicBezTo>
                <a:close/>
              </a:path>
            </a:pathLst>
          </a:custGeom>
          <a:solidFill>
            <a:srgbClr val="00467A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49" name="Group 17">
            <a:extLst>
              <a:ext uri="{FF2B5EF4-FFF2-40B4-BE49-F238E27FC236}">
                <a16:creationId xmlns="" xmlns:a16="http://schemas.microsoft.com/office/drawing/2014/main" id="{AFCE55D5-19EE-4DBB-B03C-B5CDC08C871D}"/>
              </a:ext>
            </a:extLst>
          </p:cNvPr>
          <p:cNvGrpSpPr/>
          <p:nvPr/>
        </p:nvGrpSpPr>
        <p:grpSpPr>
          <a:xfrm>
            <a:off x="5127030" y="2246635"/>
            <a:ext cx="831056" cy="1298972"/>
            <a:chOff x="7155657" y="3387725"/>
            <a:chExt cx="1108075" cy="1731963"/>
          </a:xfrm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grpSpPr>
        <p:sp>
          <p:nvSpPr>
            <p:cNvPr id="51" name="Freeform 7">
              <a:extLst>
                <a:ext uri="{FF2B5EF4-FFF2-40B4-BE49-F238E27FC236}">
                  <a16:creationId xmlns="" xmlns:a16="http://schemas.microsoft.com/office/drawing/2014/main" id="{7DC264B7-543F-4F4B-AF67-4EEB41A0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657" y="3387725"/>
              <a:ext cx="1108075" cy="1731963"/>
            </a:xfrm>
            <a:custGeom>
              <a:avLst/>
              <a:gdLst>
                <a:gd name="T0" fmla="*/ 360 w 712"/>
                <a:gd name="T1" fmla="*/ 0 h 1112"/>
                <a:gd name="T2" fmla="*/ 438 w 712"/>
                <a:gd name="T3" fmla="*/ 69 h 1112"/>
                <a:gd name="T4" fmla="*/ 417 w 712"/>
                <a:gd name="T5" fmla="*/ 133 h 1112"/>
                <a:gd name="T6" fmla="*/ 416 w 712"/>
                <a:gd name="T7" fmla="*/ 177 h 1112"/>
                <a:gd name="T8" fmla="*/ 457 w 712"/>
                <a:gd name="T9" fmla="*/ 200 h 1112"/>
                <a:gd name="T10" fmla="*/ 457 w 712"/>
                <a:gd name="T11" fmla="*/ 200 h 1112"/>
                <a:gd name="T12" fmla="*/ 464 w 712"/>
                <a:gd name="T13" fmla="*/ 200 h 1112"/>
                <a:gd name="T14" fmla="*/ 712 w 712"/>
                <a:gd name="T15" fmla="*/ 200 h 1112"/>
                <a:gd name="T16" fmla="*/ 712 w 712"/>
                <a:gd name="T17" fmla="*/ 225 h 1112"/>
                <a:gd name="T18" fmla="*/ 712 w 712"/>
                <a:gd name="T19" fmla="*/ 237 h 1112"/>
                <a:gd name="T20" fmla="*/ 712 w 712"/>
                <a:gd name="T21" fmla="*/ 410 h 1112"/>
                <a:gd name="T22" fmla="*/ 712 w 712"/>
                <a:gd name="T23" fmla="*/ 460 h 1112"/>
                <a:gd name="T24" fmla="*/ 712 w 712"/>
                <a:gd name="T25" fmla="*/ 466 h 1112"/>
                <a:gd name="T26" fmla="*/ 712 w 712"/>
                <a:gd name="T27" fmla="*/ 469 h 1112"/>
                <a:gd name="T28" fmla="*/ 712 w 712"/>
                <a:gd name="T29" fmla="*/ 469 h 1112"/>
                <a:gd name="T30" fmla="*/ 712 w 712"/>
                <a:gd name="T31" fmla="*/ 477 h 1112"/>
                <a:gd name="T32" fmla="*/ 712 w 712"/>
                <a:gd name="T33" fmla="*/ 669 h 1112"/>
                <a:gd name="T34" fmla="*/ 712 w 712"/>
                <a:gd name="T35" fmla="*/ 762 h 1112"/>
                <a:gd name="T36" fmla="*/ 712 w 712"/>
                <a:gd name="T37" fmla="*/ 912 h 1112"/>
                <a:gd name="T38" fmla="*/ 463 w 712"/>
                <a:gd name="T39" fmla="*/ 912 h 1112"/>
                <a:gd name="T40" fmla="*/ 457 w 712"/>
                <a:gd name="T41" fmla="*/ 912 h 1112"/>
                <a:gd name="T42" fmla="*/ 457 w 712"/>
                <a:gd name="T43" fmla="*/ 912 h 1112"/>
                <a:gd name="T44" fmla="*/ 416 w 712"/>
                <a:gd name="T45" fmla="*/ 935 h 1112"/>
                <a:gd name="T46" fmla="*/ 417 w 712"/>
                <a:gd name="T47" fmla="*/ 979 h 1112"/>
                <a:gd name="T48" fmla="*/ 438 w 712"/>
                <a:gd name="T49" fmla="*/ 1043 h 1112"/>
                <a:gd name="T50" fmla="*/ 359 w 712"/>
                <a:gd name="T51" fmla="*/ 1112 h 1112"/>
                <a:gd name="T52" fmla="*/ 281 w 712"/>
                <a:gd name="T53" fmla="*/ 1043 h 1112"/>
                <a:gd name="T54" fmla="*/ 302 w 712"/>
                <a:gd name="T55" fmla="*/ 979 h 1112"/>
                <a:gd name="T56" fmla="*/ 303 w 712"/>
                <a:gd name="T57" fmla="*/ 935 h 1112"/>
                <a:gd name="T58" fmla="*/ 260 w 712"/>
                <a:gd name="T59" fmla="*/ 912 h 1112"/>
                <a:gd name="T60" fmla="*/ 255 w 712"/>
                <a:gd name="T61" fmla="*/ 912 h 1112"/>
                <a:gd name="T62" fmla="*/ 0 w 712"/>
                <a:gd name="T63" fmla="*/ 912 h 1112"/>
                <a:gd name="T64" fmla="*/ 0 w 712"/>
                <a:gd name="T65" fmla="*/ 879 h 1112"/>
                <a:gd name="T66" fmla="*/ 0 w 712"/>
                <a:gd name="T67" fmla="*/ 745 h 1112"/>
                <a:gd name="T68" fmla="*/ 0 w 712"/>
                <a:gd name="T69" fmla="*/ 670 h 1112"/>
                <a:gd name="T70" fmla="*/ 0 w 712"/>
                <a:gd name="T71" fmla="*/ 666 h 1112"/>
                <a:gd name="T72" fmla="*/ 0 w 712"/>
                <a:gd name="T73" fmla="*/ 666 h 1112"/>
                <a:gd name="T74" fmla="*/ 21 w 712"/>
                <a:gd name="T75" fmla="*/ 639 h 1112"/>
                <a:gd name="T76" fmla="*/ 35 w 712"/>
                <a:gd name="T77" fmla="*/ 643 h 1112"/>
                <a:gd name="T78" fmla="*/ 109 w 712"/>
                <a:gd name="T79" fmla="*/ 666 h 1112"/>
                <a:gd name="T80" fmla="*/ 200 w 712"/>
                <a:gd name="T81" fmla="*/ 565 h 1112"/>
                <a:gd name="T82" fmla="*/ 109 w 712"/>
                <a:gd name="T83" fmla="*/ 464 h 1112"/>
                <a:gd name="T84" fmla="*/ 35 w 712"/>
                <a:gd name="T85" fmla="*/ 488 h 1112"/>
                <a:gd name="T86" fmla="*/ 21 w 712"/>
                <a:gd name="T87" fmla="*/ 491 h 1112"/>
                <a:gd name="T88" fmla="*/ 0 w 712"/>
                <a:gd name="T89" fmla="*/ 465 h 1112"/>
                <a:gd name="T90" fmla="*/ 0 w 712"/>
                <a:gd name="T91" fmla="*/ 420 h 1112"/>
                <a:gd name="T92" fmla="*/ 0 w 712"/>
                <a:gd name="T93" fmla="*/ 362 h 1112"/>
                <a:gd name="T94" fmla="*/ 0 w 712"/>
                <a:gd name="T95" fmla="*/ 350 h 1112"/>
                <a:gd name="T96" fmla="*/ 0 w 712"/>
                <a:gd name="T97" fmla="*/ 244 h 1112"/>
                <a:gd name="T98" fmla="*/ 1 w 712"/>
                <a:gd name="T99" fmla="*/ 200 h 1112"/>
                <a:gd name="T100" fmla="*/ 255 w 712"/>
                <a:gd name="T101" fmla="*/ 200 h 1112"/>
                <a:gd name="T102" fmla="*/ 260 w 712"/>
                <a:gd name="T103" fmla="*/ 200 h 1112"/>
                <a:gd name="T104" fmla="*/ 303 w 712"/>
                <a:gd name="T105" fmla="*/ 177 h 1112"/>
                <a:gd name="T106" fmla="*/ 302 w 712"/>
                <a:gd name="T107" fmla="*/ 133 h 1112"/>
                <a:gd name="T108" fmla="*/ 281 w 712"/>
                <a:gd name="T109" fmla="*/ 69 h 1112"/>
                <a:gd name="T110" fmla="*/ 360 w 712"/>
                <a:gd name="T111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2" h="1112">
                  <a:moveTo>
                    <a:pt x="360" y="0"/>
                  </a:moveTo>
                  <a:cubicBezTo>
                    <a:pt x="403" y="0"/>
                    <a:pt x="438" y="31"/>
                    <a:pt x="438" y="69"/>
                  </a:cubicBezTo>
                  <a:cubicBezTo>
                    <a:pt x="438" y="85"/>
                    <a:pt x="423" y="121"/>
                    <a:pt x="417" y="133"/>
                  </a:cubicBezTo>
                  <a:cubicBezTo>
                    <a:pt x="409" y="148"/>
                    <a:pt x="409" y="164"/>
                    <a:pt x="416" y="177"/>
                  </a:cubicBezTo>
                  <a:cubicBezTo>
                    <a:pt x="424" y="190"/>
                    <a:pt x="438" y="198"/>
                    <a:pt x="457" y="200"/>
                  </a:cubicBezTo>
                  <a:cubicBezTo>
                    <a:pt x="457" y="200"/>
                    <a:pt x="457" y="200"/>
                    <a:pt x="457" y="200"/>
                  </a:cubicBezTo>
                  <a:cubicBezTo>
                    <a:pt x="458" y="200"/>
                    <a:pt x="460" y="200"/>
                    <a:pt x="464" y="200"/>
                  </a:cubicBezTo>
                  <a:cubicBezTo>
                    <a:pt x="712" y="200"/>
                    <a:pt x="712" y="200"/>
                    <a:pt x="712" y="200"/>
                  </a:cubicBezTo>
                  <a:cubicBezTo>
                    <a:pt x="712" y="225"/>
                    <a:pt x="712" y="225"/>
                    <a:pt x="712" y="225"/>
                  </a:cubicBezTo>
                  <a:cubicBezTo>
                    <a:pt x="712" y="237"/>
                    <a:pt x="712" y="237"/>
                    <a:pt x="712" y="237"/>
                  </a:cubicBezTo>
                  <a:cubicBezTo>
                    <a:pt x="712" y="410"/>
                    <a:pt x="712" y="410"/>
                    <a:pt x="712" y="410"/>
                  </a:cubicBezTo>
                  <a:cubicBezTo>
                    <a:pt x="712" y="460"/>
                    <a:pt x="712" y="460"/>
                    <a:pt x="712" y="460"/>
                  </a:cubicBezTo>
                  <a:cubicBezTo>
                    <a:pt x="712" y="466"/>
                    <a:pt x="712" y="466"/>
                    <a:pt x="712" y="466"/>
                  </a:cubicBezTo>
                  <a:cubicBezTo>
                    <a:pt x="712" y="466"/>
                    <a:pt x="712" y="468"/>
                    <a:pt x="712" y="469"/>
                  </a:cubicBezTo>
                  <a:cubicBezTo>
                    <a:pt x="712" y="469"/>
                    <a:pt x="712" y="469"/>
                    <a:pt x="712" y="469"/>
                  </a:cubicBezTo>
                  <a:cubicBezTo>
                    <a:pt x="712" y="471"/>
                    <a:pt x="712" y="474"/>
                    <a:pt x="712" y="477"/>
                  </a:cubicBezTo>
                  <a:cubicBezTo>
                    <a:pt x="712" y="477"/>
                    <a:pt x="712" y="668"/>
                    <a:pt x="712" y="669"/>
                  </a:cubicBezTo>
                  <a:cubicBezTo>
                    <a:pt x="712" y="762"/>
                    <a:pt x="712" y="762"/>
                    <a:pt x="712" y="762"/>
                  </a:cubicBezTo>
                  <a:cubicBezTo>
                    <a:pt x="712" y="912"/>
                    <a:pt x="712" y="912"/>
                    <a:pt x="712" y="912"/>
                  </a:cubicBezTo>
                  <a:cubicBezTo>
                    <a:pt x="463" y="912"/>
                    <a:pt x="463" y="912"/>
                    <a:pt x="463" y="912"/>
                  </a:cubicBezTo>
                  <a:cubicBezTo>
                    <a:pt x="460" y="912"/>
                    <a:pt x="458" y="912"/>
                    <a:pt x="457" y="912"/>
                  </a:cubicBezTo>
                  <a:cubicBezTo>
                    <a:pt x="457" y="912"/>
                    <a:pt x="457" y="912"/>
                    <a:pt x="457" y="912"/>
                  </a:cubicBezTo>
                  <a:cubicBezTo>
                    <a:pt x="438" y="914"/>
                    <a:pt x="424" y="922"/>
                    <a:pt x="416" y="935"/>
                  </a:cubicBezTo>
                  <a:cubicBezTo>
                    <a:pt x="409" y="948"/>
                    <a:pt x="409" y="963"/>
                    <a:pt x="417" y="979"/>
                  </a:cubicBezTo>
                  <a:cubicBezTo>
                    <a:pt x="422" y="991"/>
                    <a:pt x="438" y="1026"/>
                    <a:pt x="438" y="1043"/>
                  </a:cubicBezTo>
                  <a:cubicBezTo>
                    <a:pt x="438" y="1081"/>
                    <a:pt x="403" y="1112"/>
                    <a:pt x="359" y="1112"/>
                  </a:cubicBezTo>
                  <a:cubicBezTo>
                    <a:pt x="316" y="1112"/>
                    <a:pt x="281" y="1081"/>
                    <a:pt x="281" y="1043"/>
                  </a:cubicBezTo>
                  <a:cubicBezTo>
                    <a:pt x="281" y="1026"/>
                    <a:pt x="296" y="991"/>
                    <a:pt x="302" y="979"/>
                  </a:cubicBezTo>
                  <a:cubicBezTo>
                    <a:pt x="310" y="963"/>
                    <a:pt x="310" y="948"/>
                    <a:pt x="303" y="935"/>
                  </a:cubicBezTo>
                  <a:cubicBezTo>
                    <a:pt x="295" y="921"/>
                    <a:pt x="280" y="913"/>
                    <a:pt x="260" y="912"/>
                  </a:cubicBezTo>
                  <a:cubicBezTo>
                    <a:pt x="255" y="912"/>
                    <a:pt x="255" y="912"/>
                    <a:pt x="255" y="912"/>
                  </a:cubicBezTo>
                  <a:cubicBezTo>
                    <a:pt x="0" y="912"/>
                    <a:pt x="0" y="912"/>
                    <a:pt x="0" y="912"/>
                  </a:cubicBezTo>
                  <a:cubicBezTo>
                    <a:pt x="0" y="879"/>
                    <a:pt x="0" y="879"/>
                    <a:pt x="0" y="879"/>
                  </a:cubicBezTo>
                  <a:cubicBezTo>
                    <a:pt x="0" y="745"/>
                    <a:pt x="0" y="745"/>
                    <a:pt x="0" y="745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0" y="666"/>
                    <a:pt x="0" y="666"/>
                    <a:pt x="0" y="666"/>
                  </a:cubicBezTo>
                  <a:cubicBezTo>
                    <a:pt x="1" y="649"/>
                    <a:pt x="9" y="639"/>
                    <a:pt x="21" y="639"/>
                  </a:cubicBezTo>
                  <a:cubicBezTo>
                    <a:pt x="25" y="639"/>
                    <a:pt x="30" y="640"/>
                    <a:pt x="35" y="643"/>
                  </a:cubicBezTo>
                  <a:cubicBezTo>
                    <a:pt x="40" y="645"/>
                    <a:pt x="84" y="666"/>
                    <a:pt x="109" y="666"/>
                  </a:cubicBezTo>
                  <a:cubicBezTo>
                    <a:pt x="159" y="666"/>
                    <a:pt x="200" y="621"/>
                    <a:pt x="200" y="565"/>
                  </a:cubicBezTo>
                  <a:cubicBezTo>
                    <a:pt x="200" y="509"/>
                    <a:pt x="159" y="464"/>
                    <a:pt x="109" y="464"/>
                  </a:cubicBezTo>
                  <a:cubicBezTo>
                    <a:pt x="84" y="464"/>
                    <a:pt x="40" y="485"/>
                    <a:pt x="35" y="488"/>
                  </a:cubicBezTo>
                  <a:cubicBezTo>
                    <a:pt x="30" y="490"/>
                    <a:pt x="25" y="491"/>
                    <a:pt x="21" y="491"/>
                  </a:cubicBezTo>
                  <a:cubicBezTo>
                    <a:pt x="9" y="491"/>
                    <a:pt x="1" y="481"/>
                    <a:pt x="0" y="465"/>
                  </a:cubicBezTo>
                  <a:cubicBezTo>
                    <a:pt x="0" y="464"/>
                    <a:pt x="0" y="420"/>
                    <a:pt x="0" y="420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241"/>
                    <a:pt x="1" y="215"/>
                    <a:pt x="1" y="200"/>
                  </a:cubicBezTo>
                  <a:cubicBezTo>
                    <a:pt x="255" y="200"/>
                    <a:pt x="255" y="200"/>
                    <a:pt x="255" y="200"/>
                  </a:cubicBezTo>
                  <a:cubicBezTo>
                    <a:pt x="260" y="200"/>
                    <a:pt x="260" y="200"/>
                    <a:pt x="260" y="200"/>
                  </a:cubicBezTo>
                  <a:cubicBezTo>
                    <a:pt x="280" y="199"/>
                    <a:pt x="295" y="190"/>
                    <a:pt x="303" y="177"/>
                  </a:cubicBezTo>
                  <a:cubicBezTo>
                    <a:pt x="310" y="164"/>
                    <a:pt x="310" y="148"/>
                    <a:pt x="302" y="133"/>
                  </a:cubicBezTo>
                  <a:cubicBezTo>
                    <a:pt x="296" y="121"/>
                    <a:pt x="281" y="85"/>
                    <a:pt x="281" y="69"/>
                  </a:cubicBezTo>
                  <a:cubicBezTo>
                    <a:pt x="281" y="31"/>
                    <a:pt x="316" y="0"/>
                    <a:pt x="360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98">
              <a:extLst>
                <a:ext uri="{FF2B5EF4-FFF2-40B4-BE49-F238E27FC236}">
                  <a16:creationId xmlns="" xmlns:a16="http://schemas.microsoft.com/office/drawing/2014/main" id="{F9DF2B5E-8008-4B5E-8DB4-426668D35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3414" y="4075409"/>
              <a:ext cx="323989" cy="323989"/>
            </a:xfrm>
            <a:custGeom>
              <a:avLst/>
              <a:gdLst>
                <a:gd name="T0" fmla="*/ 21 w 66"/>
                <a:gd name="T1" fmla="*/ 66 h 66"/>
                <a:gd name="T2" fmla="*/ 49 w 66"/>
                <a:gd name="T3" fmla="*/ 66 h 66"/>
                <a:gd name="T4" fmla="*/ 63 w 66"/>
                <a:gd name="T5" fmla="*/ 29 h 66"/>
                <a:gd name="T6" fmla="*/ 55 w 66"/>
                <a:gd name="T7" fmla="*/ 26 h 66"/>
                <a:gd name="T8" fmla="*/ 51 w 66"/>
                <a:gd name="T9" fmla="*/ 33 h 66"/>
                <a:gd name="T10" fmla="*/ 49 w 66"/>
                <a:gd name="T11" fmla="*/ 30 h 66"/>
                <a:gd name="T12" fmla="*/ 52 w 66"/>
                <a:gd name="T13" fmla="*/ 10 h 66"/>
                <a:gd name="T14" fmla="*/ 43 w 66"/>
                <a:gd name="T15" fmla="*/ 9 h 66"/>
                <a:gd name="T16" fmla="*/ 40 w 66"/>
                <a:gd name="T17" fmla="*/ 28 h 66"/>
                <a:gd name="T18" fmla="*/ 36 w 66"/>
                <a:gd name="T19" fmla="*/ 26 h 66"/>
                <a:gd name="T20" fmla="*/ 36 w 66"/>
                <a:gd name="T21" fmla="*/ 6 h 66"/>
                <a:gd name="T22" fmla="*/ 26 w 66"/>
                <a:gd name="T23" fmla="*/ 6 h 66"/>
                <a:gd name="T24" fmla="*/ 27 w 66"/>
                <a:gd name="T25" fmla="*/ 29 h 66"/>
                <a:gd name="T26" fmla="*/ 23 w 66"/>
                <a:gd name="T27" fmla="*/ 29 h 66"/>
                <a:gd name="T28" fmla="*/ 17 w 66"/>
                <a:gd name="T29" fmla="*/ 14 h 66"/>
                <a:gd name="T30" fmla="*/ 9 w 66"/>
                <a:gd name="T31" fmla="*/ 17 h 66"/>
                <a:gd name="T32" fmla="*/ 17 w 66"/>
                <a:gd name="T33" fmla="*/ 36 h 66"/>
                <a:gd name="T34" fmla="*/ 16 w 66"/>
                <a:gd name="T35" fmla="*/ 43 h 66"/>
                <a:gd name="T36" fmla="*/ 7 w 66"/>
                <a:gd name="T37" fmla="*/ 36 h 66"/>
                <a:gd name="T38" fmla="*/ 1 w 66"/>
                <a:gd name="T39" fmla="*/ 40 h 66"/>
                <a:gd name="T40" fmla="*/ 14 w 66"/>
                <a:gd name="T41" fmla="*/ 57 h 66"/>
                <a:gd name="T42" fmla="*/ 21 w 66"/>
                <a:gd name="T4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6" h="66">
                  <a:moveTo>
                    <a:pt x="21" y="66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0" y="38"/>
                    <a:pt x="63" y="29"/>
                  </a:cubicBezTo>
                  <a:cubicBezTo>
                    <a:pt x="66" y="20"/>
                    <a:pt x="58" y="18"/>
                    <a:pt x="55" y="26"/>
                  </a:cubicBezTo>
                  <a:cubicBezTo>
                    <a:pt x="53" y="32"/>
                    <a:pt x="51" y="33"/>
                    <a:pt x="51" y="33"/>
                  </a:cubicBezTo>
                  <a:cubicBezTo>
                    <a:pt x="51" y="33"/>
                    <a:pt x="48" y="33"/>
                    <a:pt x="49" y="30"/>
                  </a:cubicBezTo>
                  <a:cubicBezTo>
                    <a:pt x="49" y="25"/>
                    <a:pt x="50" y="19"/>
                    <a:pt x="52" y="10"/>
                  </a:cubicBezTo>
                  <a:cubicBezTo>
                    <a:pt x="53" y="5"/>
                    <a:pt x="44" y="4"/>
                    <a:pt x="43" y="9"/>
                  </a:cubicBezTo>
                  <a:cubicBezTo>
                    <a:pt x="43" y="13"/>
                    <a:pt x="41" y="25"/>
                    <a:pt x="40" y="28"/>
                  </a:cubicBezTo>
                  <a:cubicBezTo>
                    <a:pt x="40" y="31"/>
                    <a:pt x="37" y="33"/>
                    <a:pt x="36" y="26"/>
                  </a:cubicBezTo>
                  <a:cubicBezTo>
                    <a:pt x="36" y="22"/>
                    <a:pt x="36" y="15"/>
                    <a:pt x="36" y="6"/>
                  </a:cubicBezTo>
                  <a:cubicBezTo>
                    <a:pt x="36" y="0"/>
                    <a:pt x="26" y="1"/>
                    <a:pt x="26" y="6"/>
                  </a:cubicBezTo>
                  <a:cubicBezTo>
                    <a:pt x="26" y="10"/>
                    <a:pt x="27" y="26"/>
                    <a:pt x="27" y="29"/>
                  </a:cubicBezTo>
                  <a:cubicBezTo>
                    <a:pt x="27" y="32"/>
                    <a:pt x="25" y="33"/>
                    <a:pt x="23" y="29"/>
                  </a:cubicBezTo>
                  <a:cubicBezTo>
                    <a:pt x="21" y="24"/>
                    <a:pt x="19" y="19"/>
                    <a:pt x="17" y="14"/>
                  </a:cubicBezTo>
                  <a:cubicBezTo>
                    <a:pt x="15" y="8"/>
                    <a:pt x="7" y="12"/>
                    <a:pt x="9" y="17"/>
                  </a:cubicBezTo>
                  <a:cubicBezTo>
                    <a:pt x="10" y="21"/>
                    <a:pt x="14" y="30"/>
                    <a:pt x="17" y="36"/>
                  </a:cubicBezTo>
                  <a:cubicBezTo>
                    <a:pt x="18" y="40"/>
                    <a:pt x="20" y="47"/>
                    <a:pt x="16" y="43"/>
                  </a:cubicBezTo>
                  <a:cubicBezTo>
                    <a:pt x="12" y="41"/>
                    <a:pt x="11" y="38"/>
                    <a:pt x="7" y="36"/>
                  </a:cubicBezTo>
                  <a:cubicBezTo>
                    <a:pt x="4" y="33"/>
                    <a:pt x="0" y="39"/>
                    <a:pt x="1" y="40"/>
                  </a:cubicBezTo>
                  <a:cubicBezTo>
                    <a:pt x="5" y="44"/>
                    <a:pt x="10" y="51"/>
                    <a:pt x="14" y="57"/>
                  </a:cubicBezTo>
                  <a:cubicBezTo>
                    <a:pt x="17" y="61"/>
                    <a:pt x="21" y="66"/>
                    <a:pt x="21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3" name="Freeform 12">
            <a:extLst>
              <a:ext uri="{FF2B5EF4-FFF2-40B4-BE49-F238E27FC236}">
                <a16:creationId xmlns="" xmlns:a16="http://schemas.microsoft.com/office/drawing/2014/main" id="{B284B9A6-7F2C-4F52-8320-BA64054832BD}"/>
              </a:ext>
            </a:extLst>
          </p:cNvPr>
          <p:cNvSpPr>
            <a:spLocks/>
          </p:cNvSpPr>
          <p:nvPr/>
        </p:nvSpPr>
        <p:spPr bwMode="auto">
          <a:xfrm>
            <a:off x="4912717" y="3705150"/>
            <a:ext cx="1041797" cy="810816"/>
          </a:xfrm>
          <a:custGeom>
            <a:avLst/>
            <a:gdLst>
              <a:gd name="T0" fmla="*/ 196 w 892"/>
              <a:gd name="T1" fmla="*/ 440 h 694"/>
              <a:gd name="T2" fmla="*/ 196 w 892"/>
              <a:gd name="T3" fmla="*/ 434 h 694"/>
              <a:gd name="T4" fmla="*/ 196 w 892"/>
              <a:gd name="T5" fmla="*/ 434 h 694"/>
              <a:gd name="T6" fmla="*/ 195 w 892"/>
              <a:gd name="T7" fmla="*/ 432 h 694"/>
              <a:gd name="T8" fmla="*/ 183 w 892"/>
              <a:gd name="T9" fmla="*/ 433 h 694"/>
              <a:gd name="T10" fmla="*/ 181 w 892"/>
              <a:gd name="T11" fmla="*/ 433 h 694"/>
              <a:gd name="T12" fmla="*/ 195 w 892"/>
              <a:gd name="T13" fmla="*/ 432 h 694"/>
              <a:gd name="T14" fmla="*/ 152 w 892"/>
              <a:gd name="T15" fmla="*/ 386 h 694"/>
              <a:gd name="T16" fmla="*/ 128 w 892"/>
              <a:gd name="T17" fmla="*/ 392 h 694"/>
              <a:gd name="T18" fmla="*/ 66 w 892"/>
              <a:gd name="T19" fmla="*/ 413 h 694"/>
              <a:gd name="T20" fmla="*/ 0 w 892"/>
              <a:gd name="T21" fmla="*/ 338 h 694"/>
              <a:gd name="T22" fmla="*/ 66 w 892"/>
              <a:gd name="T23" fmla="*/ 262 h 694"/>
              <a:gd name="T24" fmla="*/ 128 w 892"/>
              <a:gd name="T25" fmla="*/ 283 h 694"/>
              <a:gd name="T26" fmla="*/ 152 w 892"/>
              <a:gd name="T27" fmla="*/ 289 h 694"/>
              <a:gd name="T28" fmla="*/ 196 w 892"/>
              <a:gd name="T29" fmla="*/ 241 h 694"/>
              <a:gd name="T30" fmla="*/ 196 w 892"/>
              <a:gd name="T31" fmla="*/ 240 h 694"/>
              <a:gd name="T32" fmla="*/ 196 w 892"/>
              <a:gd name="T33" fmla="*/ 235 h 694"/>
              <a:gd name="T34" fmla="*/ 196 w 892"/>
              <a:gd name="T35" fmla="*/ 0 h 694"/>
              <a:gd name="T36" fmla="*/ 243 w 892"/>
              <a:gd name="T37" fmla="*/ 0 h 694"/>
              <a:gd name="T38" fmla="*/ 243 w 892"/>
              <a:gd name="T39" fmla="*/ 0 h 694"/>
              <a:gd name="T40" fmla="*/ 450 w 892"/>
              <a:gd name="T41" fmla="*/ 0 h 694"/>
              <a:gd name="T42" fmla="*/ 457 w 892"/>
              <a:gd name="T43" fmla="*/ 0 h 694"/>
              <a:gd name="T44" fmla="*/ 457 w 892"/>
              <a:gd name="T45" fmla="*/ 0 h 694"/>
              <a:gd name="T46" fmla="*/ 476 w 892"/>
              <a:gd name="T47" fmla="*/ 10 h 694"/>
              <a:gd name="T48" fmla="*/ 474 w 892"/>
              <a:gd name="T49" fmla="*/ 31 h 694"/>
              <a:gd name="T50" fmla="*/ 451 w 892"/>
              <a:gd name="T51" fmla="*/ 104 h 694"/>
              <a:gd name="T52" fmla="*/ 552 w 892"/>
              <a:gd name="T53" fmla="*/ 195 h 694"/>
              <a:gd name="T54" fmla="*/ 653 w 892"/>
              <a:gd name="T55" fmla="*/ 104 h 694"/>
              <a:gd name="T56" fmla="*/ 629 w 892"/>
              <a:gd name="T57" fmla="*/ 31 h 694"/>
              <a:gd name="T58" fmla="*/ 628 w 892"/>
              <a:gd name="T59" fmla="*/ 10 h 694"/>
              <a:gd name="T60" fmla="*/ 648 w 892"/>
              <a:gd name="T61" fmla="*/ 0 h 694"/>
              <a:gd name="T62" fmla="*/ 649 w 892"/>
              <a:gd name="T63" fmla="*/ 0 h 694"/>
              <a:gd name="T64" fmla="*/ 655 w 892"/>
              <a:gd name="T65" fmla="*/ 0 h 694"/>
              <a:gd name="T66" fmla="*/ 890 w 892"/>
              <a:gd name="T67" fmla="*/ 0 h 694"/>
              <a:gd name="T68" fmla="*/ 890 w 892"/>
              <a:gd name="T69" fmla="*/ 235 h 694"/>
              <a:gd name="T70" fmla="*/ 890 w 892"/>
              <a:gd name="T71" fmla="*/ 433 h 694"/>
              <a:gd name="T72" fmla="*/ 890 w 892"/>
              <a:gd name="T73" fmla="*/ 437 h 694"/>
              <a:gd name="T74" fmla="*/ 890 w 892"/>
              <a:gd name="T75" fmla="*/ 694 h 694"/>
              <a:gd name="T76" fmla="*/ 859 w 892"/>
              <a:gd name="T77" fmla="*/ 694 h 694"/>
              <a:gd name="T78" fmla="*/ 648 w 892"/>
              <a:gd name="T79" fmla="*/ 693 h 694"/>
              <a:gd name="T80" fmla="*/ 449 w 892"/>
              <a:gd name="T81" fmla="*/ 693 h 694"/>
              <a:gd name="T82" fmla="*/ 328 w 892"/>
              <a:gd name="T83" fmla="*/ 694 h 694"/>
              <a:gd name="T84" fmla="*/ 328 w 892"/>
              <a:gd name="T85" fmla="*/ 694 h 694"/>
              <a:gd name="T86" fmla="*/ 237 w 892"/>
              <a:gd name="T87" fmla="*/ 694 h 694"/>
              <a:gd name="T88" fmla="*/ 196 w 892"/>
              <a:gd name="T89" fmla="*/ 694 h 694"/>
              <a:gd name="T90" fmla="*/ 196 w 892"/>
              <a:gd name="T91" fmla="*/ 440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92" h="694">
                <a:moveTo>
                  <a:pt x="196" y="440"/>
                </a:moveTo>
                <a:cubicBezTo>
                  <a:pt x="196" y="437"/>
                  <a:pt x="196" y="435"/>
                  <a:pt x="196" y="434"/>
                </a:cubicBezTo>
                <a:cubicBezTo>
                  <a:pt x="196" y="434"/>
                  <a:pt x="196" y="434"/>
                  <a:pt x="196" y="434"/>
                </a:cubicBezTo>
                <a:cubicBezTo>
                  <a:pt x="196" y="433"/>
                  <a:pt x="195" y="433"/>
                  <a:pt x="195" y="432"/>
                </a:cubicBezTo>
                <a:cubicBezTo>
                  <a:pt x="183" y="433"/>
                  <a:pt x="183" y="433"/>
                  <a:pt x="183" y="433"/>
                </a:cubicBezTo>
                <a:cubicBezTo>
                  <a:pt x="181" y="433"/>
                  <a:pt x="181" y="433"/>
                  <a:pt x="181" y="433"/>
                </a:cubicBezTo>
                <a:cubicBezTo>
                  <a:pt x="195" y="432"/>
                  <a:pt x="195" y="432"/>
                  <a:pt x="195" y="432"/>
                </a:cubicBezTo>
                <a:cubicBezTo>
                  <a:pt x="193" y="404"/>
                  <a:pt x="175" y="386"/>
                  <a:pt x="152" y="386"/>
                </a:cubicBezTo>
                <a:cubicBezTo>
                  <a:pt x="144" y="386"/>
                  <a:pt x="136" y="388"/>
                  <a:pt x="128" y="392"/>
                </a:cubicBezTo>
                <a:cubicBezTo>
                  <a:pt x="111" y="400"/>
                  <a:pt x="80" y="413"/>
                  <a:pt x="66" y="413"/>
                </a:cubicBezTo>
                <a:cubicBezTo>
                  <a:pt x="29" y="413"/>
                  <a:pt x="0" y="379"/>
                  <a:pt x="0" y="338"/>
                </a:cubicBezTo>
                <a:cubicBezTo>
                  <a:pt x="0" y="296"/>
                  <a:pt x="29" y="262"/>
                  <a:pt x="66" y="262"/>
                </a:cubicBezTo>
                <a:cubicBezTo>
                  <a:pt x="80" y="262"/>
                  <a:pt x="111" y="275"/>
                  <a:pt x="128" y="283"/>
                </a:cubicBezTo>
                <a:cubicBezTo>
                  <a:pt x="136" y="287"/>
                  <a:pt x="144" y="289"/>
                  <a:pt x="152" y="289"/>
                </a:cubicBezTo>
                <a:cubicBezTo>
                  <a:pt x="176" y="289"/>
                  <a:pt x="193" y="270"/>
                  <a:pt x="196" y="241"/>
                </a:cubicBezTo>
                <a:cubicBezTo>
                  <a:pt x="196" y="240"/>
                  <a:pt x="196" y="240"/>
                  <a:pt x="196" y="240"/>
                </a:cubicBezTo>
                <a:cubicBezTo>
                  <a:pt x="196" y="235"/>
                  <a:pt x="196" y="235"/>
                  <a:pt x="196" y="235"/>
                </a:cubicBezTo>
                <a:cubicBezTo>
                  <a:pt x="196" y="0"/>
                  <a:pt x="196" y="0"/>
                  <a:pt x="196" y="0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3" y="0"/>
                  <a:pt x="243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453" y="0"/>
                  <a:pt x="456" y="0"/>
                  <a:pt x="457" y="0"/>
                </a:cubicBezTo>
                <a:cubicBezTo>
                  <a:pt x="457" y="0"/>
                  <a:pt x="457" y="0"/>
                  <a:pt x="457" y="0"/>
                </a:cubicBezTo>
                <a:cubicBezTo>
                  <a:pt x="466" y="1"/>
                  <a:pt x="473" y="5"/>
                  <a:pt x="476" y="10"/>
                </a:cubicBezTo>
                <a:cubicBezTo>
                  <a:pt x="479" y="17"/>
                  <a:pt x="477" y="25"/>
                  <a:pt x="474" y="31"/>
                </a:cubicBezTo>
                <a:cubicBezTo>
                  <a:pt x="472" y="36"/>
                  <a:pt x="451" y="79"/>
                  <a:pt x="451" y="104"/>
                </a:cubicBezTo>
                <a:cubicBezTo>
                  <a:pt x="451" y="154"/>
                  <a:pt x="496" y="195"/>
                  <a:pt x="552" y="195"/>
                </a:cubicBezTo>
                <a:cubicBezTo>
                  <a:pt x="607" y="195"/>
                  <a:pt x="653" y="154"/>
                  <a:pt x="653" y="104"/>
                </a:cubicBezTo>
                <a:cubicBezTo>
                  <a:pt x="653" y="79"/>
                  <a:pt x="632" y="36"/>
                  <a:pt x="629" y="31"/>
                </a:cubicBezTo>
                <a:cubicBezTo>
                  <a:pt x="625" y="23"/>
                  <a:pt x="625" y="15"/>
                  <a:pt x="628" y="10"/>
                </a:cubicBezTo>
                <a:cubicBezTo>
                  <a:pt x="631" y="4"/>
                  <a:pt x="638" y="1"/>
                  <a:pt x="648" y="0"/>
                </a:cubicBezTo>
                <a:cubicBezTo>
                  <a:pt x="648" y="0"/>
                  <a:pt x="649" y="0"/>
                  <a:pt x="649" y="0"/>
                </a:cubicBezTo>
                <a:cubicBezTo>
                  <a:pt x="655" y="0"/>
                  <a:pt x="655" y="0"/>
                  <a:pt x="655" y="0"/>
                </a:cubicBezTo>
                <a:cubicBezTo>
                  <a:pt x="890" y="0"/>
                  <a:pt x="890" y="0"/>
                  <a:pt x="890" y="0"/>
                </a:cubicBezTo>
                <a:cubicBezTo>
                  <a:pt x="890" y="235"/>
                  <a:pt x="890" y="235"/>
                  <a:pt x="890" y="235"/>
                </a:cubicBezTo>
                <a:cubicBezTo>
                  <a:pt x="890" y="236"/>
                  <a:pt x="892" y="400"/>
                  <a:pt x="890" y="433"/>
                </a:cubicBezTo>
                <a:cubicBezTo>
                  <a:pt x="890" y="434"/>
                  <a:pt x="890" y="436"/>
                  <a:pt x="890" y="437"/>
                </a:cubicBezTo>
                <a:cubicBezTo>
                  <a:pt x="890" y="694"/>
                  <a:pt x="890" y="694"/>
                  <a:pt x="890" y="694"/>
                </a:cubicBezTo>
                <a:cubicBezTo>
                  <a:pt x="859" y="694"/>
                  <a:pt x="859" y="694"/>
                  <a:pt x="859" y="694"/>
                </a:cubicBezTo>
                <a:cubicBezTo>
                  <a:pt x="648" y="693"/>
                  <a:pt x="648" y="693"/>
                  <a:pt x="648" y="693"/>
                </a:cubicBezTo>
                <a:cubicBezTo>
                  <a:pt x="449" y="693"/>
                  <a:pt x="449" y="693"/>
                  <a:pt x="449" y="693"/>
                </a:cubicBezTo>
                <a:cubicBezTo>
                  <a:pt x="328" y="694"/>
                  <a:pt x="328" y="694"/>
                  <a:pt x="328" y="694"/>
                </a:cubicBezTo>
                <a:cubicBezTo>
                  <a:pt x="328" y="694"/>
                  <a:pt x="328" y="694"/>
                  <a:pt x="328" y="694"/>
                </a:cubicBezTo>
                <a:cubicBezTo>
                  <a:pt x="237" y="694"/>
                  <a:pt x="237" y="694"/>
                  <a:pt x="237" y="694"/>
                </a:cubicBezTo>
                <a:cubicBezTo>
                  <a:pt x="234" y="694"/>
                  <a:pt x="211" y="694"/>
                  <a:pt x="196" y="694"/>
                </a:cubicBezTo>
                <a:lnTo>
                  <a:pt x="196" y="440"/>
                </a:lnTo>
                <a:close/>
              </a:path>
            </a:pathLst>
          </a:custGeom>
          <a:solidFill>
            <a:srgbClr val="00467A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75" name="Freeform 13">
            <a:extLst>
              <a:ext uri="{FF2B5EF4-FFF2-40B4-BE49-F238E27FC236}">
                <a16:creationId xmlns="" xmlns:a16="http://schemas.microsoft.com/office/drawing/2014/main" id="{A65E89DC-ED4F-4273-B5BC-F75A01FCDB26}"/>
              </a:ext>
            </a:extLst>
          </p:cNvPr>
          <p:cNvSpPr>
            <a:spLocks/>
          </p:cNvSpPr>
          <p:nvPr/>
        </p:nvSpPr>
        <p:spPr bwMode="auto">
          <a:xfrm>
            <a:off x="2849364" y="3705150"/>
            <a:ext cx="1041797" cy="810816"/>
          </a:xfrm>
          <a:custGeom>
            <a:avLst/>
            <a:gdLst>
              <a:gd name="T0" fmla="*/ 654 w 892"/>
              <a:gd name="T1" fmla="*/ 694 h 694"/>
              <a:gd name="T2" fmla="*/ 562 w 892"/>
              <a:gd name="T3" fmla="*/ 694 h 694"/>
              <a:gd name="T4" fmla="*/ 550 w 892"/>
              <a:gd name="T5" fmla="*/ 694 h 694"/>
              <a:gd name="T6" fmla="*/ 442 w 892"/>
              <a:gd name="T7" fmla="*/ 693 h 694"/>
              <a:gd name="T8" fmla="*/ 244 w 892"/>
              <a:gd name="T9" fmla="*/ 693 h 694"/>
              <a:gd name="T10" fmla="*/ 243 w 892"/>
              <a:gd name="T11" fmla="*/ 693 h 694"/>
              <a:gd name="T12" fmla="*/ 33 w 892"/>
              <a:gd name="T13" fmla="*/ 694 h 694"/>
              <a:gd name="T14" fmla="*/ 2 w 892"/>
              <a:gd name="T15" fmla="*/ 694 h 694"/>
              <a:gd name="T16" fmla="*/ 2 w 892"/>
              <a:gd name="T17" fmla="*/ 437 h 694"/>
              <a:gd name="T18" fmla="*/ 1 w 892"/>
              <a:gd name="T19" fmla="*/ 433 h 694"/>
              <a:gd name="T20" fmla="*/ 2 w 892"/>
              <a:gd name="T21" fmla="*/ 235 h 694"/>
              <a:gd name="T22" fmla="*/ 2 w 892"/>
              <a:gd name="T23" fmla="*/ 0 h 694"/>
              <a:gd name="T24" fmla="*/ 236 w 892"/>
              <a:gd name="T25" fmla="*/ 0 h 694"/>
              <a:gd name="T26" fmla="*/ 242 w 892"/>
              <a:gd name="T27" fmla="*/ 0 h 694"/>
              <a:gd name="T28" fmla="*/ 243 w 892"/>
              <a:gd name="T29" fmla="*/ 0 h 694"/>
              <a:gd name="T30" fmla="*/ 264 w 892"/>
              <a:gd name="T31" fmla="*/ 10 h 694"/>
              <a:gd name="T32" fmla="*/ 262 w 892"/>
              <a:gd name="T33" fmla="*/ 31 h 694"/>
              <a:gd name="T34" fmla="*/ 239 w 892"/>
              <a:gd name="T35" fmla="*/ 104 h 694"/>
              <a:gd name="T36" fmla="*/ 340 w 892"/>
              <a:gd name="T37" fmla="*/ 195 h 694"/>
              <a:gd name="T38" fmla="*/ 440 w 892"/>
              <a:gd name="T39" fmla="*/ 104 h 694"/>
              <a:gd name="T40" fmla="*/ 417 w 892"/>
              <a:gd name="T41" fmla="*/ 31 h 694"/>
              <a:gd name="T42" fmla="*/ 416 w 892"/>
              <a:gd name="T43" fmla="*/ 10 h 694"/>
              <a:gd name="T44" fmla="*/ 435 w 892"/>
              <a:gd name="T45" fmla="*/ 0 h 694"/>
              <a:gd name="T46" fmla="*/ 435 w 892"/>
              <a:gd name="T47" fmla="*/ 0 h 694"/>
              <a:gd name="T48" fmla="*/ 441 w 892"/>
              <a:gd name="T49" fmla="*/ 0 h 694"/>
              <a:gd name="T50" fmla="*/ 648 w 892"/>
              <a:gd name="T51" fmla="*/ 0 h 694"/>
              <a:gd name="T52" fmla="*/ 661 w 892"/>
              <a:gd name="T53" fmla="*/ 0 h 694"/>
              <a:gd name="T54" fmla="*/ 696 w 892"/>
              <a:gd name="T55" fmla="*/ 0 h 694"/>
              <a:gd name="T56" fmla="*/ 696 w 892"/>
              <a:gd name="T57" fmla="*/ 235 h 694"/>
              <a:gd name="T58" fmla="*/ 696 w 892"/>
              <a:gd name="T59" fmla="*/ 241 h 694"/>
              <a:gd name="T60" fmla="*/ 696 w 892"/>
              <a:gd name="T61" fmla="*/ 242 h 694"/>
              <a:gd name="T62" fmla="*/ 740 w 892"/>
              <a:gd name="T63" fmla="*/ 289 h 694"/>
              <a:gd name="T64" fmla="*/ 764 w 892"/>
              <a:gd name="T65" fmla="*/ 283 h 694"/>
              <a:gd name="T66" fmla="*/ 826 w 892"/>
              <a:gd name="T67" fmla="*/ 262 h 694"/>
              <a:gd name="T68" fmla="*/ 892 w 892"/>
              <a:gd name="T69" fmla="*/ 338 h 694"/>
              <a:gd name="T70" fmla="*/ 826 w 892"/>
              <a:gd name="T71" fmla="*/ 413 h 694"/>
              <a:gd name="T72" fmla="*/ 764 w 892"/>
              <a:gd name="T73" fmla="*/ 392 h 694"/>
              <a:gd name="T74" fmla="*/ 740 w 892"/>
              <a:gd name="T75" fmla="*/ 386 h 694"/>
              <a:gd name="T76" fmla="*/ 696 w 892"/>
              <a:gd name="T77" fmla="*/ 432 h 694"/>
              <a:gd name="T78" fmla="*/ 708 w 892"/>
              <a:gd name="T79" fmla="*/ 433 h 694"/>
              <a:gd name="T80" fmla="*/ 705 w 892"/>
              <a:gd name="T81" fmla="*/ 433 h 694"/>
              <a:gd name="T82" fmla="*/ 696 w 892"/>
              <a:gd name="T83" fmla="*/ 432 h 694"/>
              <a:gd name="T84" fmla="*/ 696 w 892"/>
              <a:gd name="T85" fmla="*/ 433 h 694"/>
              <a:gd name="T86" fmla="*/ 695 w 892"/>
              <a:gd name="T87" fmla="*/ 433 h 694"/>
              <a:gd name="T88" fmla="*/ 696 w 892"/>
              <a:gd name="T89" fmla="*/ 434 h 694"/>
              <a:gd name="T90" fmla="*/ 696 w 892"/>
              <a:gd name="T91" fmla="*/ 440 h 694"/>
              <a:gd name="T92" fmla="*/ 696 w 892"/>
              <a:gd name="T93" fmla="*/ 694 h 694"/>
              <a:gd name="T94" fmla="*/ 654 w 892"/>
              <a:gd name="T95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92" h="694">
                <a:moveTo>
                  <a:pt x="654" y="694"/>
                </a:moveTo>
                <a:cubicBezTo>
                  <a:pt x="562" y="694"/>
                  <a:pt x="562" y="694"/>
                  <a:pt x="562" y="694"/>
                </a:cubicBezTo>
                <a:cubicBezTo>
                  <a:pt x="550" y="694"/>
                  <a:pt x="550" y="694"/>
                  <a:pt x="550" y="694"/>
                </a:cubicBezTo>
                <a:cubicBezTo>
                  <a:pt x="442" y="693"/>
                  <a:pt x="442" y="693"/>
                  <a:pt x="442" y="693"/>
                </a:cubicBezTo>
                <a:cubicBezTo>
                  <a:pt x="244" y="693"/>
                  <a:pt x="244" y="693"/>
                  <a:pt x="244" y="693"/>
                </a:cubicBezTo>
                <a:cubicBezTo>
                  <a:pt x="243" y="693"/>
                  <a:pt x="243" y="693"/>
                  <a:pt x="243" y="693"/>
                </a:cubicBezTo>
                <a:cubicBezTo>
                  <a:pt x="33" y="694"/>
                  <a:pt x="33" y="694"/>
                  <a:pt x="33" y="694"/>
                </a:cubicBezTo>
                <a:cubicBezTo>
                  <a:pt x="2" y="694"/>
                  <a:pt x="2" y="694"/>
                  <a:pt x="2" y="694"/>
                </a:cubicBezTo>
                <a:cubicBezTo>
                  <a:pt x="2" y="437"/>
                  <a:pt x="2" y="437"/>
                  <a:pt x="2" y="437"/>
                </a:cubicBezTo>
                <a:cubicBezTo>
                  <a:pt x="2" y="436"/>
                  <a:pt x="2" y="435"/>
                  <a:pt x="1" y="433"/>
                </a:cubicBezTo>
                <a:cubicBezTo>
                  <a:pt x="0" y="400"/>
                  <a:pt x="2" y="236"/>
                  <a:pt x="2" y="235"/>
                </a:cubicBezTo>
                <a:cubicBezTo>
                  <a:pt x="2" y="0"/>
                  <a:pt x="2" y="0"/>
                  <a:pt x="2" y="0"/>
                </a:cubicBezTo>
                <a:cubicBezTo>
                  <a:pt x="236" y="0"/>
                  <a:pt x="236" y="0"/>
                  <a:pt x="236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0"/>
                  <a:pt x="243" y="0"/>
                  <a:pt x="243" y="0"/>
                </a:cubicBezTo>
                <a:cubicBezTo>
                  <a:pt x="253" y="1"/>
                  <a:pt x="260" y="4"/>
                  <a:pt x="264" y="10"/>
                </a:cubicBezTo>
                <a:cubicBezTo>
                  <a:pt x="267" y="15"/>
                  <a:pt x="266" y="23"/>
                  <a:pt x="262" y="31"/>
                </a:cubicBezTo>
                <a:cubicBezTo>
                  <a:pt x="260" y="36"/>
                  <a:pt x="239" y="79"/>
                  <a:pt x="239" y="104"/>
                </a:cubicBezTo>
                <a:cubicBezTo>
                  <a:pt x="239" y="154"/>
                  <a:pt x="284" y="195"/>
                  <a:pt x="340" y="195"/>
                </a:cubicBezTo>
                <a:cubicBezTo>
                  <a:pt x="395" y="195"/>
                  <a:pt x="440" y="154"/>
                  <a:pt x="440" y="104"/>
                </a:cubicBezTo>
                <a:cubicBezTo>
                  <a:pt x="440" y="79"/>
                  <a:pt x="420" y="36"/>
                  <a:pt x="417" y="31"/>
                </a:cubicBezTo>
                <a:cubicBezTo>
                  <a:pt x="414" y="25"/>
                  <a:pt x="412" y="17"/>
                  <a:pt x="416" y="10"/>
                </a:cubicBezTo>
                <a:cubicBezTo>
                  <a:pt x="419" y="5"/>
                  <a:pt x="425" y="1"/>
                  <a:pt x="435" y="0"/>
                </a:cubicBezTo>
                <a:cubicBezTo>
                  <a:pt x="435" y="0"/>
                  <a:pt x="435" y="0"/>
                  <a:pt x="435" y="0"/>
                </a:cubicBezTo>
                <a:cubicBezTo>
                  <a:pt x="436" y="0"/>
                  <a:pt x="438" y="0"/>
                  <a:pt x="441" y="0"/>
                </a:cubicBezTo>
                <a:cubicBezTo>
                  <a:pt x="648" y="0"/>
                  <a:pt x="648" y="0"/>
                  <a:pt x="648" y="0"/>
                </a:cubicBezTo>
                <a:cubicBezTo>
                  <a:pt x="661" y="0"/>
                  <a:pt x="661" y="0"/>
                  <a:pt x="661" y="0"/>
                </a:cubicBezTo>
                <a:cubicBezTo>
                  <a:pt x="696" y="0"/>
                  <a:pt x="696" y="0"/>
                  <a:pt x="696" y="0"/>
                </a:cubicBezTo>
                <a:cubicBezTo>
                  <a:pt x="696" y="235"/>
                  <a:pt x="696" y="235"/>
                  <a:pt x="696" y="235"/>
                </a:cubicBezTo>
                <a:cubicBezTo>
                  <a:pt x="696" y="241"/>
                  <a:pt x="696" y="241"/>
                  <a:pt x="696" y="241"/>
                </a:cubicBezTo>
                <a:cubicBezTo>
                  <a:pt x="696" y="242"/>
                  <a:pt x="696" y="242"/>
                  <a:pt x="696" y="242"/>
                </a:cubicBezTo>
                <a:cubicBezTo>
                  <a:pt x="698" y="270"/>
                  <a:pt x="716" y="289"/>
                  <a:pt x="740" y="289"/>
                </a:cubicBezTo>
                <a:cubicBezTo>
                  <a:pt x="748" y="289"/>
                  <a:pt x="756" y="287"/>
                  <a:pt x="764" y="283"/>
                </a:cubicBezTo>
                <a:cubicBezTo>
                  <a:pt x="780" y="275"/>
                  <a:pt x="811" y="262"/>
                  <a:pt x="826" y="262"/>
                </a:cubicBezTo>
                <a:cubicBezTo>
                  <a:pt x="862" y="262"/>
                  <a:pt x="892" y="296"/>
                  <a:pt x="892" y="338"/>
                </a:cubicBezTo>
                <a:cubicBezTo>
                  <a:pt x="892" y="379"/>
                  <a:pt x="862" y="413"/>
                  <a:pt x="826" y="413"/>
                </a:cubicBezTo>
                <a:cubicBezTo>
                  <a:pt x="811" y="413"/>
                  <a:pt x="780" y="400"/>
                  <a:pt x="764" y="392"/>
                </a:cubicBezTo>
                <a:cubicBezTo>
                  <a:pt x="756" y="388"/>
                  <a:pt x="748" y="386"/>
                  <a:pt x="740" y="386"/>
                </a:cubicBezTo>
                <a:cubicBezTo>
                  <a:pt x="716" y="386"/>
                  <a:pt x="699" y="404"/>
                  <a:pt x="696" y="432"/>
                </a:cubicBezTo>
                <a:cubicBezTo>
                  <a:pt x="708" y="433"/>
                  <a:pt x="708" y="433"/>
                  <a:pt x="708" y="433"/>
                </a:cubicBezTo>
                <a:cubicBezTo>
                  <a:pt x="705" y="433"/>
                  <a:pt x="705" y="433"/>
                  <a:pt x="705" y="433"/>
                </a:cubicBezTo>
                <a:cubicBezTo>
                  <a:pt x="696" y="432"/>
                  <a:pt x="696" y="432"/>
                  <a:pt x="696" y="432"/>
                </a:cubicBezTo>
                <a:cubicBezTo>
                  <a:pt x="696" y="433"/>
                  <a:pt x="696" y="433"/>
                  <a:pt x="696" y="433"/>
                </a:cubicBezTo>
                <a:cubicBezTo>
                  <a:pt x="695" y="433"/>
                  <a:pt x="695" y="433"/>
                  <a:pt x="695" y="433"/>
                </a:cubicBezTo>
                <a:cubicBezTo>
                  <a:pt x="696" y="434"/>
                  <a:pt x="696" y="434"/>
                  <a:pt x="696" y="434"/>
                </a:cubicBezTo>
                <a:cubicBezTo>
                  <a:pt x="696" y="435"/>
                  <a:pt x="696" y="437"/>
                  <a:pt x="696" y="440"/>
                </a:cubicBezTo>
                <a:cubicBezTo>
                  <a:pt x="696" y="694"/>
                  <a:pt x="696" y="694"/>
                  <a:pt x="696" y="694"/>
                </a:cubicBezTo>
                <a:cubicBezTo>
                  <a:pt x="680" y="694"/>
                  <a:pt x="657" y="694"/>
                  <a:pt x="654" y="694"/>
                </a:cubicBezTo>
                <a:close/>
              </a:path>
            </a:pathLst>
          </a:custGeom>
          <a:solidFill>
            <a:srgbClr val="0099E8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83" name="Freeform 8">
            <a:extLst>
              <a:ext uri="{FF2B5EF4-FFF2-40B4-BE49-F238E27FC236}">
                <a16:creationId xmlns="" xmlns:a16="http://schemas.microsoft.com/office/drawing/2014/main" id="{E38324C9-AEB3-4186-A853-000164DCC170}"/>
              </a:ext>
            </a:extLst>
          </p:cNvPr>
          <p:cNvSpPr>
            <a:spLocks/>
          </p:cNvSpPr>
          <p:nvPr/>
        </p:nvSpPr>
        <p:spPr bwMode="auto">
          <a:xfrm>
            <a:off x="2858889" y="2250207"/>
            <a:ext cx="837010" cy="1308497"/>
          </a:xfrm>
          <a:custGeom>
            <a:avLst/>
            <a:gdLst>
              <a:gd name="T0" fmla="*/ 355 w 717"/>
              <a:gd name="T1" fmla="*/ 1120 h 1120"/>
              <a:gd name="T2" fmla="*/ 276 w 717"/>
              <a:gd name="T3" fmla="*/ 1051 h 1120"/>
              <a:gd name="T4" fmla="*/ 298 w 717"/>
              <a:gd name="T5" fmla="*/ 987 h 1120"/>
              <a:gd name="T6" fmla="*/ 299 w 717"/>
              <a:gd name="T7" fmla="*/ 942 h 1120"/>
              <a:gd name="T8" fmla="*/ 257 w 717"/>
              <a:gd name="T9" fmla="*/ 919 h 1120"/>
              <a:gd name="T10" fmla="*/ 257 w 717"/>
              <a:gd name="T11" fmla="*/ 919 h 1120"/>
              <a:gd name="T12" fmla="*/ 251 w 717"/>
              <a:gd name="T13" fmla="*/ 919 h 1120"/>
              <a:gd name="T14" fmla="*/ 1 w 717"/>
              <a:gd name="T15" fmla="*/ 919 h 1120"/>
              <a:gd name="T16" fmla="*/ 1 w 717"/>
              <a:gd name="T17" fmla="*/ 893 h 1120"/>
              <a:gd name="T18" fmla="*/ 1 w 717"/>
              <a:gd name="T19" fmla="*/ 882 h 1120"/>
              <a:gd name="T20" fmla="*/ 1 w 717"/>
              <a:gd name="T21" fmla="*/ 707 h 1120"/>
              <a:gd name="T22" fmla="*/ 1 w 717"/>
              <a:gd name="T23" fmla="*/ 656 h 1120"/>
              <a:gd name="T24" fmla="*/ 1 w 717"/>
              <a:gd name="T25" fmla="*/ 650 h 1120"/>
              <a:gd name="T26" fmla="*/ 1 w 717"/>
              <a:gd name="T27" fmla="*/ 648 h 1120"/>
              <a:gd name="T28" fmla="*/ 0 w 717"/>
              <a:gd name="T29" fmla="*/ 648 h 1120"/>
              <a:gd name="T30" fmla="*/ 1 w 717"/>
              <a:gd name="T31" fmla="*/ 640 h 1120"/>
              <a:gd name="T32" fmla="*/ 1 w 717"/>
              <a:gd name="T33" fmla="*/ 446 h 1120"/>
              <a:gd name="T34" fmla="*/ 1 w 717"/>
              <a:gd name="T35" fmla="*/ 353 h 1120"/>
              <a:gd name="T36" fmla="*/ 1 w 717"/>
              <a:gd name="T37" fmla="*/ 201 h 1120"/>
              <a:gd name="T38" fmla="*/ 251 w 717"/>
              <a:gd name="T39" fmla="*/ 201 h 1120"/>
              <a:gd name="T40" fmla="*/ 257 w 717"/>
              <a:gd name="T41" fmla="*/ 201 h 1120"/>
              <a:gd name="T42" fmla="*/ 257 w 717"/>
              <a:gd name="T43" fmla="*/ 201 h 1120"/>
              <a:gd name="T44" fmla="*/ 299 w 717"/>
              <a:gd name="T45" fmla="*/ 178 h 1120"/>
              <a:gd name="T46" fmla="*/ 298 w 717"/>
              <a:gd name="T47" fmla="*/ 134 h 1120"/>
              <a:gd name="T48" fmla="*/ 277 w 717"/>
              <a:gd name="T49" fmla="*/ 69 h 1120"/>
              <a:gd name="T50" fmla="*/ 356 w 717"/>
              <a:gd name="T51" fmla="*/ 0 h 1120"/>
              <a:gd name="T52" fmla="*/ 435 w 717"/>
              <a:gd name="T53" fmla="*/ 69 h 1120"/>
              <a:gd name="T54" fmla="*/ 413 w 717"/>
              <a:gd name="T55" fmla="*/ 134 h 1120"/>
              <a:gd name="T56" fmla="*/ 412 w 717"/>
              <a:gd name="T57" fmla="*/ 178 h 1120"/>
              <a:gd name="T58" fmla="*/ 455 w 717"/>
              <a:gd name="T59" fmla="*/ 201 h 1120"/>
              <a:gd name="T60" fmla="*/ 461 w 717"/>
              <a:gd name="T61" fmla="*/ 201 h 1120"/>
              <a:gd name="T62" fmla="*/ 717 w 717"/>
              <a:gd name="T63" fmla="*/ 201 h 1120"/>
              <a:gd name="T64" fmla="*/ 717 w 717"/>
              <a:gd name="T65" fmla="*/ 235 h 1120"/>
              <a:gd name="T66" fmla="*/ 717 w 717"/>
              <a:gd name="T67" fmla="*/ 369 h 1120"/>
              <a:gd name="T68" fmla="*/ 717 w 717"/>
              <a:gd name="T69" fmla="*/ 445 h 1120"/>
              <a:gd name="T70" fmla="*/ 717 w 717"/>
              <a:gd name="T71" fmla="*/ 449 h 1120"/>
              <a:gd name="T72" fmla="*/ 717 w 717"/>
              <a:gd name="T73" fmla="*/ 449 h 1120"/>
              <a:gd name="T74" fmla="*/ 697 w 717"/>
              <a:gd name="T75" fmla="*/ 476 h 1120"/>
              <a:gd name="T76" fmla="*/ 683 w 717"/>
              <a:gd name="T77" fmla="*/ 473 h 1120"/>
              <a:gd name="T78" fmla="*/ 608 w 717"/>
              <a:gd name="T79" fmla="*/ 449 h 1120"/>
              <a:gd name="T80" fmla="*/ 516 w 717"/>
              <a:gd name="T81" fmla="*/ 551 h 1120"/>
              <a:gd name="T82" fmla="*/ 608 w 717"/>
              <a:gd name="T83" fmla="*/ 653 h 1120"/>
              <a:gd name="T84" fmla="*/ 683 w 717"/>
              <a:gd name="T85" fmla="*/ 629 h 1120"/>
              <a:gd name="T86" fmla="*/ 697 w 717"/>
              <a:gd name="T87" fmla="*/ 625 h 1120"/>
              <a:gd name="T88" fmla="*/ 717 w 717"/>
              <a:gd name="T89" fmla="*/ 652 h 1120"/>
              <a:gd name="T90" fmla="*/ 717 w 717"/>
              <a:gd name="T91" fmla="*/ 697 h 1120"/>
              <a:gd name="T92" fmla="*/ 717 w 717"/>
              <a:gd name="T93" fmla="*/ 756 h 1120"/>
              <a:gd name="T94" fmla="*/ 717 w 717"/>
              <a:gd name="T95" fmla="*/ 767 h 1120"/>
              <a:gd name="T96" fmla="*/ 717 w 717"/>
              <a:gd name="T97" fmla="*/ 874 h 1120"/>
              <a:gd name="T98" fmla="*/ 717 w 717"/>
              <a:gd name="T99" fmla="*/ 919 h 1120"/>
              <a:gd name="T100" fmla="*/ 461 w 717"/>
              <a:gd name="T101" fmla="*/ 919 h 1120"/>
              <a:gd name="T102" fmla="*/ 455 w 717"/>
              <a:gd name="T103" fmla="*/ 919 h 1120"/>
              <a:gd name="T104" fmla="*/ 412 w 717"/>
              <a:gd name="T105" fmla="*/ 942 h 1120"/>
              <a:gd name="T106" fmla="*/ 413 w 717"/>
              <a:gd name="T107" fmla="*/ 987 h 1120"/>
              <a:gd name="T108" fmla="*/ 435 w 717"/>
              <a:gd name="T109" fmla="*/ 1051 h 1120"/>
              <a:gd name="T110" fmla="*/ 355 w 717"/>
              <a:gd name="T111" fmla="*/ 1120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17" h="1120">
                <a:moveTo>
                  <a:pt x="355" y="1120"/>
                </a:moveTo>
                <a:cubicBezTo>
                  <a:pt x="312" y="1120"/>
                  <a:pt x="276" y="1089"/>
                  <a:pt x="276" y="1051"/>
                </a:cubicBezTo>
                <a:cubicBezTo>
                  <a:pt x="276" y="1034"/>
                  <a:pt x="292" y="999"/>
                  <a:pt x="298" y="987"/>
                </a:cubicBezTo>
                <a:cubicBezTo>
                  <a:pt x="306" y="971"/>
                  <a:pt x="306" y="955"/>
                  <a:pt x="299" y="942"/>
                </a:cubicBezTo>
                <a:cubicBezTo>
                  <a:pt x="291" y="929"/>
                  <a:pt x="276" y="921"/>
                  <a:pt x="257" y="919"/>
                </a:cubicBezTo>
                <a:cubicBezTo>
                  <a:pt x="257" y="919"/>
                  <a:pt x="257" y="919"/>
                  <a:pt x="257" y="919"/>
                </a:cubicBezTo>
                <a:cubicBezTo>
                  <a:pt x="256" y="919"/>
                  <a:pt x="254" y="919"/>
                  <a:pt x="251" y="919"/>
                </a:cubicBezTo>
                <a:cubicBezTo>
                  <a:pt x="1" y="919"/>
                  <a:pt x="1" y="919"/>
                  <a:pt x="1" y="919"/>
                </a:cubicBezTo>
                <a:cubicBezTo>
                  <a:pt x="1" y="893"/>
                  <a:pt x="1" y="893"/>
                  <a:pt x="1" y="893"/>
                </a:cubicBezTo>
                <a:cubicBezTo>
                  <a:pt x="1" y="882"/>
                  <a:pt x="1" y="882"/>
                  <a:pt x="1" y="882"/>
                </a:cubicBezTo>
                <a:cubicBezTo>
                  <a:pt x="1" y="707"/>
                  <a:pt x="1" y="707"/>
                  <a:pt x="1" y="707"/>
                </a:cubicBezTo>
                <a:cubicBezTo>
                  <a:pt x="1" y="656"/>
                  <a:pt x="1" y="656"/>
                  <a:pt x="1" y="656"/>
                </a:cubicBezTo>
                <a:cubicBezTo>
                  <a:pt x="1" y="650"/>
                  <a:pt x="1" y="650"/>
                  <a:pt x="1" y="650"/>
                </a:cubicBezTo>
                <a:cubicBezTo>
                  <a:pt x="1" y="650"/>
                  <a:pt x="1" y="648"/>
                  <a:pt x="1" y="648"/>
                </a:cubicBezTo>
                <a:cubicBezTo>
                  <a:pt x="0" y="648"/>
                  <a:pt x="0" y="648"/>
                  <a:pt x="0" y="648"/>
                </a:cubicBezTo>
                <a:cubicBezTo>
                  <a:pt x="1" y="646"/>
                  <a:pt x="1" y="643"/>
                  <a:pt x="1" y="640"/>
                </a:cubicBezTo>
                <a:cubicBezTo>
                  <a:pt x="1" y="640"/>
                  <a:pt x="1" y="447"/>
                  <a:pt x="1" y="446"/>
                </a:cubicBezTo>
                <a:cubicBezTo>
                  <a:pt x="1" y="353"/>
                  <a:pt x="1" y="353"/>
                  <a:pt x="1" y="353"/>
                </a:cubicBezTo>
                <a:cubicBezTo>
                  <a:pt x="1" y="201"/>
                  <a:pt x="1" y="201"/>
                  <a:pt x="1" y="201"/>
                </a:cubicBezTo>
                <a:cubicBezTo>
                  <a:pt x="251" y="201"/>
                  <a:pt x="251" y="201"/>
                  <a:pt x="251" y="201"/>
                </a:cubicBezTo>
                <a:cubicBezTo>
                  <a:pt x="254" y="201"/>
                  <a:pt x="256" y="201"/>
                  <a:pt x="257" y="201"/>
                </a:cubicBezTo>
                <a:cubicBezTo>
                  <a:pt x="257" y="201"/>
                  <a:pt x="257" y="201"/>
                  <a:pt x="257" y="201"/>
                </a:cubicBezTo>
                <a:cubicBezTo>
                  <a:pt x="276" y="200"/>
                  <a:pt x="291" y="191"/>
                  <a:pt x="299" y="178"/>
                </a:cubicBezTo>
                <a:cubicBezTo>
                  <a:pt x="306" y="165"/>
                  <a:pt x="306" y="150"/>
                  <a:pt x="298" y="134"/>
                </a:cubicBezTo>
                <a:cubicBezTo>
                  <a:pt x="292" y="121"/>
                  <a:pt x="277" y="86"/>
                  <a:pt x="277" y="69"/>
                </a:cubicBezTo>
                <a:cubicBezTo>
                  <a:pt x="277" y="31"/>
                  <a:pt x="312" y="0"/>
                  <a:pt x="356" y="0"/>
                </a:cubicBezTo>
                <a:cubicBezTo>
                  <a:pt x="399" y="0"/>
                  <a:pt x="435" y="31"/>
                  <a:pt x="435" y="69"/>
                </a:cubicBezTo>
                <a:cubicBezTo>
                  <a:pt x="435" y="86"/>
                  <a:pt x="419" y="121"/>
                  <a:pt x="413" y="134"/>
                </a:cubicBezTo>
                <a:cubicBezTo>
                  <a:pt x="405" y="150"/>
                  <a:pt x="405" y="165"/>
                  <a:pt x="412" y="178"/>
                </a:cubicBezTo>
                <a:cubicBezTo>
                  <a:pt x="420" y="192"/>
                  <a:pt x="436" y="200"/>
                  <a:pt x="455" y="201"/>
                </a:cubicBezTo>
                <a:cubicBezTo>
                  <a:pt x="461" y="201"/>
                  <a:pt x="461" y="201"/>
                  <a:pt x="461" y="201"/>
                </a:cubicBezTo>
                <a:cubicBezTo>
                  <a:pt x="717" y="201"/>
                  <a:pt x="717" y="201"/>
                  <a:pt x="717" y="201"/>
                </a:cubicBezTo>
                <a:cubicBezTo>
                  <a:pt x="717" y="235"/>
                  <a:pt x="717" y="235"/>
                  <a:pt x="717" y="235"/>
                </a:cubicBezTo>
                <a:cubicBezTo>
                  <a:pt x="717" y="369"/>
                  <a:pt x="717" y="369"/>
                  <a:pt x="717" y="369"/>
                </a:cubicBezTo>
                <a:cubicBezTo>
                  <a:pt x="717" y="445"/>
                  <a:pt x="717" y="445"/>
                  <a:pt x="717" y="445"/>
                </a:cubicBezTo>
                <a:cubicBezTo>
                  <a:pt x="717" y="449"/>
                  <a:pt x="717" y="449"/>
                  <a:pt x="717" y="449"/>
                </a:cubicBezTo>
                <a:cubicBezTo>
                  <a:pt x="717" y="449"/>
                  <a:pt x="717" y="449"/>
                  <a:pt x="717" y="449"/>
                </a:cubicBezTo>
                <a:cubicBezTo>
                  <a:pt x="716" y="466"/>
                  <a:pt x="708" y="476"/>
                  <a:pt x="697" y="476"/>
                </a:cubicBezTo>
                <a:cubicBezTo>
                  <a:pt x="692" y="476"/>
                  <a:pt x="688" y="475"/>
                  <a:pt x="683" y="473"/>
                </a:cubicBezTo>
                <a:cubicBezTo>
                  <a:pt x="678" y="470"/>
                  <a:pt x="633" y="449"/>
                  <a:pt x="608" y="449"/>
                </a:cubicBezTo>
                <a:cubicBezTo>
                  <a:pt x="557" y="449"/>
                  <a:pt x="516" y="494"/>
                  <a:pt x="516" y="551"/>
                </a:cubicBezTo>
                <a:cubicBezTo>
                  <a:pt x="516" y="607"/>
                  <a:pt x="557" y="653"/>
                  <a:pt x="608" y="653"/>
                </a:cubicBezTo>
                <a:cubicBezTo>
                  <a:pt x="633" y="653"/>
                  <a:pt x="678" y="631"/>
                  <a:pt x="683" y="629"/>
                </a:cubicBezTo>
                <a:cubicBezTo>
                  <a:pt x="688" y="626"/>
                  <a:pt x="692" y="625"/>
                  <a:pt x="697" y="625"/>
                </a:cubicBezTo>
                <a:cubicBezTo>
                  <a:pt x="708" y="625"/>
                  <a:pt x="716" y="635"/>
                  <a:pt x="717" y="652"/>
                </a:cubicBezTo>
                <a:cubicBezTo>
                  <a:pt x="717" y="652"/>
                  <a:pt x="717" y="697"/>
                  <a:pt x="717" y="697"/>
                </a:cubicBezTo>
                <a:cubicBezTo>
                  <a:pt x="717" y="756"/>
                  <a:pt x="717" y="756"/>
                  <a:pt x="717" y="756"/>
                </a:cubicBezTo>
                <a:cubicBezTo>
                  <a:pt x="717" y="767"/>
                  <a:pt x="717" y="767"/>
                  <a:pt x="717" y="767"/>
                </a:cubicBezTo>
                <a:cubicBezTo>
                  <a:pt x="717" y="874"/>
                  <a:pt x="717" y="874"/>
                  <a:pt x="717" y="874"/>
                </a:cubicBezTo>
                <a:cubicBezTo>
                  <a:pt x="717" y="877"/>
                  <a:pt x="717" y="903"/>
                  <a:pt x="717" y="919"/>
                </a:cubicBezTo>
                <a:cubicBezTo>
                  <a:pt x="461" y="919"/>
                  <a:pt x="461" y="919"/>
                  <a:pt x="461" y="919"/>
                </a:cubicBezTo>
                <a:cubicBezTo>
                  <a:pt x="455" y="919"/>
                  <a:pt x="455" y="919"/>
                  <a:pt x="455" y="919"/>
                </a:cubicBezTo>
                <a:cubicBezTo>
                  <a:pt x="436" y="920"/>
                  <a:pt x="420" y="928"/>
                  <a:pt x="412" y="942"/>
                </a:cubicBezTo>
                <a:cubicBezTo>
                  <a:pt x="405" y="955"/>
                  <a:pt x="405" y="971"/>
                  <a:pt x="413" y="987"/>
                </a:cubicBezTo>
                <a:cubicBezTo>
                  <a:pt x="419" y="999"/>
                  <a:pt x="435" y="1034"/>
                  <a:pt x="435" y="1051"/>
                </a:cubicBezTo>
                <a:cubicBezTo>
                  <a:pt x="435" y="1089"/>
                  <a:pt x="399" y="1120"/>
                  <a:pt x="355" y="112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91" name="Freeform 10">
            <a:extLst>
              <a:ext uri="{FF2B5EF4-FFF2-40B4-BE49-F238E27FC236}">
                <a16:creationId xmlns="" xmlns:a16="http://schemas.microsoft.com/office/drawing/2014/main" id="{77EA2759-6E25-4FA6-BC2F-131F8BBCE19B}"/>
              </a:ext>
            </a:extLst>
          </p:cNvPr>
          <p:cNvSpPr>
            <a:spLocks/>
          </p:cNvSpPr>
          <p:nvPr/>
        </p:nvSpPr>
        <p:spPr bwMode="auto">
          <a:xfrm>
            <a:off x="4000698" y="3705150"/>
            <a:ext cx="858441" cy="810816"/>
          </a:xfrm>
          <a:custGeom>
            <a:avLst/>
            <a:gdLst>
              <a:gd name="T0" fmla="*/ 691 w 735"/>
              <a:gd name="T1" fmla="*/ 694 h 694"/>
              <a:gd name="T2" fmla="*/ 593 w 735"/>
              <a:gd name="T3" fmla="*/ 694 h 694"/>
              <a:gd name="T4" fmla="*/ 581 w 735"/>
              <a:gd name="T5" fmla="*/ 694 h 694"/>
              <a:gd name="T6" fmla="*/ 467 w 735"/>
              <a:gd name="T7" fmla="*/ 693 h 694"/>
              <a:gd name="T8" fmla="*/ 256 w 735"/>
              <a:gd name="T9" fmla="*/ 693 h 694"/>
              <a:gd name="T10" fmla="*/ 255 w 735"/>
              <a:gd name="T11" fmla="*/ 693 h 694"/>
              <a:gd name="T12" fmla="*/ 32 w 735"/>
              <a:gd name="T13" fmla="*/ 694 h 694"/>
              <a:gd name="T14" fmla="*/ 0 w 735"/>
              <a:gd name="T15" fmla="*/ 694 h 694"/>
              <a:gd name="T16" fmla="*/ 0 w 735"/>
              <a:gd name="T17" fmla="*/ 436 h 694"/>
              <a:gd name="T18" fmla="*/ 0 w 735"/>
              <a:gd name="T19" fmla="*/ 436 h 694"/>
              <a:gd name="T20" fmla="*/ 0 w 735"/>
              <a:gd name="T21" fmla="*/ 434 h 694"/>
              <a:gd name="T22" fmla="*/ 19 w 735"/>
              <a:gd name="T23" fmla="*/ 412 h 694"/>
              <a:gd name="T24" fmla="*/ 33 w 735"/>
              <a:gd name="T25" fmla="*/ 415 h 694"/>
              <a:gd name="T26" fmla="*/ 110 w 735"/>
              <a:gd name="T27" fmla="*/ 438 h 694"/>
              <a:gd name="T28" fmla="*/ 207 w 735"/>
              <a:gd name="T29" fmla="*/ 338 h 694"/>
              <a:gd name="T30" fmla="*/ 110 w 735"/>
              <a:gd name="T31" fmla="*/ 237 h 694"/>
              <a:gd name="T32" fmla="*/ 33 w 735"/>
              <a:gd name="T33" fmla="*/ 260 h 694"/>
              <a:gd name="T34" fmla="*/ 19 w 735"/>
              <a:gd name="T35" fmla="*/ 263 h 694"/>
              <a:gd name="T36" fmla="*/ 0 w 735"/>
              <a:gd name="T37" fmla="*/ 239 h 694"/>
              <a:gd name="T38" fmla="*/ 0 w 735"/>
              <a:gd name="T39" fmla="*/ 239 h 694"/>
              <a:gd name="T40" fmla="*/ 0 w 735"/>
              <a:gd name="T41" fmla="*/ 235 h 694"/>
              <a:gd name="T42" fmla="*/ 0 w 735"/>
              <a:gd name="T43" fmla="*/ 0 h 694"/>
              <a:gd name="T44" fmla="*/ 248 w 735"/>
              <a:gd name="T45" fmla="*/ 0 h 694"/>
              <a:gd name="T46" fmla="*/ 254 w 735"/>
              <a:gd name="T47" fmla="*/ 0 h 694"/>
              <a:gd name="T48" fmla="*/ 256 w 735"/>
              <a:gd name="T49" fmla="*/ 0 h 694"/>
              <a:gd name="T50" fmla="*/ 277 w 735"/>
              <a:gd name="T51" fmla="*/ 10 h 694"/>
              <a:gd name="T52" fmla="*/ 276 w 735"/>
              <a:gd name="T53" fmla="*/ 31 h 694"/>
              <a:gd name="T54" fmla="*/ 251 w 735"/>
              <a:gd name="T55" fmla="*/ 104 h 694"/>
              <a:gd name="T56" fmla="*/ 358 w 735"/>
              <a:gd name="T57" fmla="*/ 195 h 694"/>
              <a:gd name="T58" fmla="*/ 465 w 735"/>
              <a:gd name="T59" fmla="*/ 104 h 694"/>
              <a:gd name="T60" fmla="*/ 440 w 735"/>
              <a:gd name="T61" fmla="*/ 31 h 694"/>
              <a:gd name="T62" fmla="*/ 438 w 735"/>
              <a:gd name="T63" fmla="*/ 10 h 694"/>
              <a:gd name="T64" fmla="*/ 458 w 735"/>
              <a:gd name="T65" fmla="*/ 0 h 694"/>
              <a:gd name="T66" fmla="*/ 458 w 735"/>
              <a:gd name="T67" fmla="*/ 0 h 694"/>
              <a:gd name="T68" fmla="*/ 465 w 735"/>
              <a:gd name="T69" fmla="*/ 0 h 694"/>
              <a:gd name="T70" fmla="*/ 685 w 735"/>
              <a:gd name="T71" fmla="*/ 0 h 694"/>
              <a:gd name="T72" fmla="*/ 698 w 735"/>
              <a:gd name="T73" fmla="*/ 0 h 694"/>
              <a:gd name="T74" fmla="*/ 735 w 735"/>
              <a:gd name="T75" fmla="*/ 0 h 694"/>
              <a:gd name="T76" fmla="*/ 735 w 735"/>
              <a:gd name="T77" fmla="*/ 235 h 694"/>
              <a:gd name="T78" fmla="*/ 735 w 735"/>
              <a:gd name="T79" fmla="*/ 240 h 694"/>
              <a:gd name="T80" fmla="*/ 716 w 735"/>
              <a:gd name="T81" fmla="*/ 264 h 694"/>
              <a:gd name="T82" fmla="*/ 702 w 735"/>
              <a:gd name="T83" fmla="*/ 260 h 694"/>
              <a:gd name="T84" fmla="*/ 624 w 735"/>
              <a:gd name="T85" fmla="*/ 237 h 694"/>
              <a:gd name="T86" fmla="*/ 527 w 735"/>
              <a:gd name="T87" fmla="*/ 338 h 694"/>
              <a:gd name="T88" fmla="*/ 624 w 735"/>
              <a:gd name="T89" fmla="*/ 438 h 694"/>
              <a:gd name="T90" fmla="*/ 702 w 735"/>
              <a:gd name="T91" fmla="*/ 415 h 694"/>
              <a:gd name="T92" fmla="*/ 716 w 735"/>
              <a:gd name="T93" fmla="*/ 412 h 694"/>
              <a:gd name="T94" fmla="*/ 735 w 735"/>
              <a:gd name="T95" fmla="*/ 434 h 694"/>
              <a:gd name="T96" fmla="*/ 735 w 735"/>
              <a:gd name="T97" fmla="*/ 440 h 694"/>
              <a:gd name="T98" fmla="*/ 735 w 735"/>
              <a:gd name="T99" fmla="*/ 694 h 694"/>
              <a:gd name="T100" fmla="*/ 691 w 735"/>
              <a:gd name="T101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35" h="694">
                <a:moveTo>
                  <a:pt x="691" y="694"/>
                </a:moveTo>
                <a:cubicBezTo>
                  <a:pt x="593" y="694"/>
                  <a:pt x="593" y="694"/>
                  <a:pt x="593" y="694"/>
                </a:cubicBezTo>
                <a:cubicBezTo>
                  <a:pt x="581" y="694"/>
                  <a:pt x="581" y="694"/>
                  <a:pt x="581" y="694"/>
                </a:cubicBezTo>
                <a:cubicBezTo>
                  <a:pt x="467" y="693"/>
                  <a:pt x="467" y="693"/>
                  <a:pt x="467" y="693"/>
                </a:cubicBezTo>
                <a:cubicBezTo>
                  <a:pt x="256" y="693"/>
                  <a:pt x="256" y="693"/>
                  <a:pt x="256" y="693"/>
                </a:cubicBezTo>
                <a:cubicBezTo>
                  <a:pt x="255" y="693"/>
                  <a:pt x="255" y="693"/>
                  <a:pt x="255" y="693"/>
                </a:cubicBezTo>
                <a:cubicBezTo>
                  <a:pt x="32" y="694"/>
                  <a:pt x="32" y="694"/>
                  <a:pt x="32" y="694"/>
                </a:cubicBezTo>
                <a:cubicBezTo>
                  <a:pt x="0" y="694"/>
                  <a:pt x="0" y="694"/>
                  <a:pt x="0" y="694"/>
                </a:cubicBezTo>
                <a:cubicBezTo>
                  <a:pt x="0" y="694"/>
                  <a:pt x="0" y="436"/>
                  <a:pt x="0" y="436"/>
                </a:cubicBezTo>
                <a:cubicBezTo>
                  <a:pt x="0" y="436"/>
                  <a:pt x="0" y="436"/>
                  <a:pt x="0" y="436"/>
                </a:cubicBezTo>
                <a:cubicBezTo>
                  <a:pt x="0" y="434"/>
                  <a:pt x="0" y="434"/>
                  <a:pt x="0" y="434"/>
                </a:cubicBezTo>
                <a:cubicBezTo>
                  <a:pt x="1" y="428"/>
                  <a:pt x="4" y="412"/>
                  <a:pt x="19" y="412"/>
                </a:cubicBezTo>
                <a:cubicBezTo>
                  <a:pt x="23" y="412"/>
                  <a:pt x="28" y="413"/>
                  <a:pt x="33" y="415"/>
                </a:cubicBezTo>
                <a:cubicBezTo>
                  <a:pt x="38" y="417"/>
                  <a:pt x="84" y="438"/>
                  <a:pt x="110" y="438"/>
                </a:cubicBezTo>
                <a:cubicBezTo>
                  <a:pt x="164" y="438"/>
                  <a:pt x="207" y="393"/>
                  <a:pt x="207" y="338"/>
                </a:cubicBezTo>
                <a:cubicBezTo>
                  <a:pt x="207" y="282"/>
                  <a:pt x="164" y="237"/>
                  <a:pt x="110" y="237"/>
                </a:cubicBezTo>
                <a:cubicBezTo>
                  <a:pt x="84" y="237"/>
                  <a:pt x="38" y="258"/>
                  <a:pt x="33" y="260"/>
                </a:cubicBezTo>
                <a:cubicBezTo>
                  <a:pt x="28" y="262"/>
                  <a:pt x="23" y="263"/>
                  <a:pt x="19" y="263"/>
                </a:cubicBezTo>
                <a:cubicBezTo>
                  <a:pt x="3" y="263"/>
                  <a:pt x="0" y="245"/>
                  <a:pt x="0" y="2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35"/>
                  <a:pt x="0" y="235"/>
                  <a:pt x="0" y="235"/>
                </a:cubicBezTo>
                <a:cubicBezTo>
                  <a:pt x="0" y="0"/>
                  <a:pt x="0" y="0"/>
                  <a:pt x="0" y="0"/>
                </a:cubicBezTo>
                <a:cubicBezTo>
                  <a:pt x="248" y="0"/>
                  <a:pt x="248" y="0"/>
                  <a:pt x="248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5" y="0"/>
                  <a:pt x="255" y="0"/>
                  <a:pt x="256" y="0"/>
                </a:cubicBezTo>
                <a:cubicBezTo>
                  <a:pt x="266" y="1"/>
                  <a:pt x="274" y="4"/>
                  <a:pt x="277" y="10"/>
                </a:cubicBezTo>
                <a:cubicBezTo>
                  <a:pt x="280" y="15"/>
                  <a:pt x="280" y="23"/>
                  <a:pt x="276" y="31"/>
                </a:cubicBezTo>
                <a:cubicBezTo>
                  <a:pt x="273" y="36"/>
                  <a:pt x="251" y="79"/>
                  <a:pt x="251" y="104"/>
                </a:cubicBezTo>
                <a:cubicBezTo>
                  <a:pt x="251" y="154"/>
                  <a:pt x="299" y="195"/>
                  <a:pt x="358" y="195"/>
                </a:cubicBezTo>
                <a:cubicBezTo>
                  <a:pt x="417" y="195"/>
                  <a:pt x="465" y="154"/>
                  <a:pt x="465" y="104"/>
                </a:cubicBezTo>
                <a:cubicBezTo>
                  <a:pt x="465" y="79"/>
                  <a:pt x="442" y="36"/>
                  <a:pt x="440" y="31"/>
                </a:cubicBezTo>
                <a:cubicBezTo>
                  <a:pt x="437" y="25"/>
                  <a:pt x="434" y="17"/>
                  <a:pt x="438" y="10"/>
                </a:cubicBezTo>
                <a:cubicBezTo>
                  <a:pt x="442" y="5"/>
                  <a:pt x="449" y="1"/>
                  <a:pt x="458" y="0"/>
                </a:cubicBezTo>
                <a:cubicBezTo>
                  <a:pt x="458" y="0"/>
                  <a:pt x="458" y="0"/>
                  <a:pt x="458" y="0"/>
                </a:cubicBezTo>
                <a:cubicBezTo>
                  <a:pt x="460" y="0"/>
                  <a:pt x="462" y="0"/>
                  <a:pt x="465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98" y="0"/>
                  <a:pt x="698" y="0"/>
                  <a:pt x="698" y="0"/>
                </a:cubicBezTo>
                <a:cubicBezTo>
                  <a:pt x="735" y="0"/>
                  <a:pt x="735" y="0"/>
                  <a:pt x="735" y="0"/>
                </a:cubicBezTo>
                <a:cubicBezTo>
                  <a:pt x="735" y="235"/>
                  <a:pt x="735" y="235"/>
                  <a:pt x="735" y="235"/>
                </a:cubicBezTo>
                <a:cubicBezTo>
                  <a:pt x="735" y="240"/>
                  <a:pt x="735" y="240"/>
                  <a:pt x="735" y="240"/>
                </a:cubicBezTo>
                <a:cubicBezTo>
                  <a:pt x="734" y="247"/>
                  <a:pt x="731" y="264"/>
                  <a:pt x="716" y="264"/>
                </a:cubicBezTo>
                <a:cubicBezTo>
                  <a:pt x="711" y="264"/>
                  <a:pt x="707" y="262"/>
                  <a:pt x="702" y="260"/>
                </a:cubicBezTo>
                <a:cubicBezTo>
                  <a:pt x="697" y="258"/>
                  <a:pt x="651" y="237"/>
                  <a:pt x="624" y="237"/>
                </a:cubicBezTo>
                <a:cubicBezTo>
                  <a:pt x="571" y="237"/>
                  <a:pt x="527" y="282"/>
                  <a:pt x="527" y="338"/>
                </a:cubicBezTo>
                <a:cubicBezTo>
                  <a:pt x="527" y="393"/>
                  <a:pt x="571" y="438"/>
                  <a:pt x="624" y="438"/>
                </a:cubicBezTo>
                <a:cubicBezTo>
                  <a:pt x="651" y="438"/>
                  <a:pt x="697" y="418"/>
                  <a:pt x="702" y="415"/>
                </a:cubicBezTo>
                <a:cubicBezTo>
                  <a:pt x="707" y="413"/>
                  <a:pt x="711" y="412"/>
                  <a:pt x="716" y="412"/>
                </a:cubicBezTo>
                <a:cubicBezTo>
                  <a:pt x="731" y="412"/>
                  <a:pt x="734" y="427"/>
                  <a:pt x="735" y="434"/>
                </a:cubicBezTo>
                <a:cubicBezTo>
                  <a:pt x="735" y="436"/>
                  <a:pt x="735" y="437"/>
                  <a:pt x="735" y="440"/>
                </a:cubicBezTo>
                <a:cubicBezTo>
                  <a:pt x="735" y="694"/>
                  <a:pt x="735" y="694"/>
                  <a:pt x="735" y="694"/>
                </a:cubicBezTo>
                <a:cubicBezTo>
                  <a:pt x="719" y="694"/>
                  <a:pt x="694" y="694"/>
                  <a:pt x="691" y="69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93" name="Oval 44">
            <a:extLst>
              <a:ext uri="{FF2B5EF4-FFF2-40B4-BE49-F238E27FC236}">
                <a16:creationId xmlns="" xmlns:a16="http://schemas.microsoft.com/office/drawing/2014/main" id="{66DB235F-CADC-434C-8D16-8B4347BA8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14" y="1446566"/>
            <a:ext cx="135000" cy="135000"/>
          </a:xfrm>
          <a:prstGeom prst="ellipse">
            <a:avLst/>
          </a:prstGeom>
          <a:solidFill>
            <a:srgbClr val="0046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94" name="Oval 45">
            <a:extLst>
              <a:ext uri="{FF2B5EF4-FFF2-40B4-BE49-F238E27FC236}">
                <a16:creationId xmlns="" xmlns:a16="http://schemas.microsoft.com/office/drawing/2014/main" id="{7FBC5B1B-E499-49EC-A560-C928AA67C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14" y="2200465"/>
            <a:ext cx="135000" cy="135000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95" name="Oval 46">
            <a:extLst>
              <a:ext uri="{FF2B5EF4-FFF2-40B4-BE49-F238E27FC236}">
                <a16:creationId xmlns="" xmlns:a16="http://schemas.microsoft.com/office/drawing/2014/main" id="{A38C3920-5850-4098-BD8C-F2FA7536A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14" y="3014374"/>
            <a:ext cx="135000" cy="135000"/>
          </a:xfrm>
          <a:prstGeom prst="ellipse">
            <a:avLst/>
          </a:prstGeom>
          <a:solidFill>
            <a:srgbClr val="0099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96" name="Oval 47">
            <a:extLst>
              <a:ext uri="{FF2B5EF4-FFF2-40B4-BE49-F238E27FC236}">
                <a16:creationId xmlns="" xmlns:a16="http://schemas.microsoft.com/office/drawing/2014/main" id="{1C346469-B34F-48EF-9F24-078E7DF91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14" y="3849887"/>
            <a:ext cx="135000" cy="135000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7D7734D5-BF22-41F6-B1EA-6DED6D73A491}"/>
              </a:ext>
            </a:extLst>
          </p:cNvPr>
          <p:cNvSpPr txBox="1"/>
          <p:nvPr/>
        </p:nvSpPr>
        <p:spPr>
          <a:xfrm>
            <a:off x="645605" y="1339100"/>
            <a:ext cx="202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Golos Text" panose="020B0503020202020204" pitchFamily="34" charset="0"/>
                <a:cs typeface="Golos Text" panose="020B0503020202020204" pitchFamily="34" charset="0"/>
              </a:rPr>
              <a:t>Поиск по производимой или закупаемой</a:t>
            </a:r>
          </a:p>
          <a:p>
            <a:r>
              <a:rPr lang="ru-RU" sz="1200" dirty="0">
                <a:latin typeface="Golos Text" panose="020B0503020202020204" pitchFamily="34" charset="0"/>
                <a:cs typeface="Golos Text" panose="020B0503020202020204" pitchFamily="34" charset="0"/>
              </a:rPr>
              <a:t>номенклатуре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B18618FE-2CEB-402C-9688-52D766AA714D}"/>
              </a:ext>
            </a:extLst>
          </p:cNvPr>
          <p:cNvSpPr txBox="1"/>
          <p:nvPr/>
        </p:nvSpPr>
        <p:spPr>
          <a:xfrm>
            <a:off x="645604" y="2097033"/>
            <a:ext cx="202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Golos Text" panose="020B0503020202020204" pitchFamily="34" charset="0"/>
                <a:cs typeface="Golos Text" panose="020B0503020202020204" pitchFamily="34" charset="0"/>
              </a:rPr>
              <a:t>Поиск по заявкам</a:t>
            </a:r>
          </a:p>
          <a:p>
            <a:r>
              <a:rPr lang="ru-RU" sz="1200" dirty="0">
                <a:latin typeface="Golos Text" panose="020B0503020202020204" pitchFamily="34" charset="0"/>
                <a:cs typeface="Golos Text" panose="020B0503020202020204" pitchFamily="34" charset="0"/>
              </a:rPr>
              <a:t>промышленных предприятий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9EE05C45-575E-4439-AA1D-DC60158E129F}"/>
              </a:ext>
            </a:extLst>
          </p:cNvPr>
          <p:cNvSpPr txBox="1"/>
          <p:nvPr/>
        </p:nvSpPr>
        <p:spPr>
          <a:xfrm>
            <a:off x="645605" y="2922704"/>
            <a:ext cx="208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Golos Text" panose="020B0503020202020204" pitchFamily="34" charset="0"/>
                <a:cs typeface="Golos Text" panose="020B0503020202020204" pitchFamily="34" charset="0"/>
              </a:rPr>
              <a:t>Поиск по планам закупок госкорпораций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3E4BEC15-1ACF-4F74-A777-E3E29A881E92}"/>
              </a:ext>
            </a:extLst>
          </p:cNvPr>
          <p:cNvSpPr txBox="1"/>
          <p:nvPr/>
        </p:nvSpPr>
        <p:spPr>
          <a:xfrm>
            <a:off x="645604" y="3750664"/>
            <a:ext cx="2213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Golos Text" panose="020B0503020202020204" pitchFamily="34" charset="0"/>
                <a:cs typeface="Golos Text" panose="020B0503020202020204" pitchFamily="34" charset="0"/>
              </a:rPr>
              <a:t>Поиск промышленных предприятий</a:t>
            </a:r>
          </a:p>
          <a:p>
            <a:r>
              <a:rPr lang="ru-RU" sz="1200" dirty="0">
                <a:latin typeface="Golos Text" panose="020B0503020202020204" pitchFamily="34" charset="0"/>
                <a:cs typeface="Golos Text" panose="020B0503020202020204" pitchFamily="34" charset="0"/>
              </a:rPr>
              <a:t>по различным критериям</a:t>
            </a:r>
          </a:p>
        </p:txBody>
      </p:sp>
      <p:sp>
        <p:nvSpPr>
          <p:cNvPr id="105" name="Oval 56">
            <a:extLst>
              <a:ext uri="{FF2B5EF4-FFF2-40B4-BE49-F238E27FC236}">
                <a16:creationId xmlns="" xmlns:a16="http://schemas.microsoft.com/office/drawing/2014/main" id="{300D4A6D-62BF-4BC5-960A-168B05E9A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71" y="1439276"/>
            <a:ext cx="135000" cy="135000"/>
          </a:xfrm>
          <a:prstGeom prst="ellipse">
            <a:avLst/>
          </a:prstGeom>
          <a:solidFill>
            <a:srgbClr val="0834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06" name="Oval 57">
            <a:extLst>
              <a:ext uri="{FF2B5EF4-FFF2-40B4-BE49-F238E27FC236}">
                <a16:creationId xmlns="" xmlns:a16="http://schemas.microsoft.com/office/drawing/2014/main" id="{2C193C55-931F-435B-A700-E3A164B84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71" y="2193175"/>
            <a:ext cx="135000" cy="135000"/>
          </a:xfrm>
          <a:prstGeom prst="ellipse">
            <a:avLst/>
          </a:prstGeom>
          <a:solidFill>
            <a:srgbClr val="0046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07" name="Oval 58">
            <a:extLst>
              <a:ext uri="{FF2B5EF4-FFF2-40B4-BE49-F238E27FC236}">
                <a16:creationId xmlns="" xmlns:a16="http://schemas.microsoft.com/office/drawing/2014/main" id="{92E626AB-039A-4AA1-B1D5-90692E404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71" y="3007084"/>
            <a:ext cx="135000" cy="135000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08" name="Oval 59">
            <a:extLst>
              <a:ext uri="{FF2B5EF4-FFF2-40B4-BE49-F238E27FC236}">
                <a16:creationId xmlns="" xmlns:a16="http://schemas.microsoft.com/office/drawing/2014/main" id="{9CC5C624-0ED8-4A04-AF27-0C41974E9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71" y="3842597"/>
            <a:ext cx="135000" cy="135000"/>
          </a:xfrm>
          <a:prstGeom prst="ellipse">
            <a:avLst/>
          </a:prstGeom>
          <a:solidFill>
            <a:srgbClr val="0046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849B3F4D-87D0-4D1B-ACA5-6D9BBB776EAB}"/>
              </a:ext>
            </a:extLst>
          </p:cNvPr>
          <p:cNvSpPr txBox="1"/>
          <p:nvPr/>
        </p:nvSpPr>
        <p:spPr>
          <a:xfrm>
            <a:off x="6627063" y="1331810"/>
            <a:ext cx="2252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altLang="ko-KR" sz="1200" dirty="0">
                <a:solidFill>
                  <a:schemeClr val="bg2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Поиск по объектам бюджетного строительства на территории МО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57D96E0B-2E85-4B33-A6C1-842250D83CBE}"/>
              </a:ext>
            </a:extLst>
          </p:cNvPr>
          <p:cNvSpPr txBox="1"/>
          <p:nvPr/>
        </p:nvSpPr>
        <p:spPr>
          <a:xfrm>
            <a:off x="6627063" y="2089743"/>
            <a:ext cx="2252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altLang="ko-KR" sz="1200" dirty="0">
                <a:solidFill>
                  <a:schemeClr val="bg2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Поиск по промышленным предприятиям</a:t>
            </a:r>
          </a:p>
          <a:p>
            <a:pPr lvl="0"/>
            <a:r>
              <a:rPr lang="ru-RU" altLang="ko-KR" sz="1200" dirty="0">
                <a:solidFill>
                  <a:schemeClr val="bg2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г. Москвы</a:t>
            </a:r>
            <a:endParaRPr lang="ru-RU" sz="1200" dirty="0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2B38A7C7-9260-42EE-8726-D0B757AFD553}"/>
              </a:ext>
            </a:extLst>
          </p:cNvPr>
          <p:cNvSpPr txBox="1"/>
          <p:nvPr/>
        </p:nvSpPr>
        <p:spPr>
          <a:xfrm>
            <a:off x="6627062" y="2915414"/>
            <a:ext cx="225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altLang="ko-KR" sz="1200" dirty="0">
                <a:solidFill>
                  <a:schemeClr val="bg2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Поиск по свободным ресурсам предприятий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697111EB-ECA2-4639-BD6C-4978477D780A}"/>
              </a:ext>
            </a:extLst>
          </p:cNvPr>
          <p:cNvSpPr txBox="1"/>
          <p:nvPr/>
        </p:nvSpPr>
        <p:spPr>
          <a:xfrm>
            <a:off x="6627062" y="3743374"/>
            <a:ext cx="203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altLang="ko-KR" sz="1200" dirty="0">
                <a:solidFill>
                  <a:schemeClr val="bg2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Получение всех актуальных новостей от Мининвеста МО</a:t>
            </a:r>
          </a:p>
        </p:txBody>
      </p:sp>
      <p:sp>
        <p:nvSpPr>
          <p:cNvPr id="118" name="Freeform 76">
            <a:extLst>
              <a:ext uri="{FF2B5EF4-FFF2-40B4-BE49-F238E27FC236}">
                <a16:creationId xmlns="" xmlns:a16="http://schemas.microsoft.com/office/drawing/2014/main" id="{7874EFF9-2A0F-4413-AB3C-0532AD821A2C}"/>
              </a:ext>
            </a:extLst>
          </p:cNvPr>
          <p:cNvSpPr>
            <a:spLocks noEditPoints="1"/>
          </p:cNvSpPr>
          <p:nvPr/>
        </p:nvSpPr>
        <p:spPr bwMode="auto">
          <a:xfrm>
            <a:off x="3110400" y="2760532"/>
            <a:ext cx="290058" cy="287845"/>
          </a:xfrm>
          <a:custGeom>
            <a:avLst/>
            <a:gdLst>
              <a:gd name="T0" fmla="*/ 186733 w 336"/>
              <a:gd name="T1" fmla="*/ 103536 h 336"/>
              <a:gd name="T2" fmla="*/ 207070 w 336"/>
              <a:gd name="T3" fmla="*/ 73338 h 336"/>
              <a:gd name="T4" fmla="*/ 198442 w 336"/>
              <a:gd name="T5" fmla="*/ 53000 h 336"/>
              <a:gd name="T6" fmla="*/ 165163 w 336"/>
              <a:gd name="T7" fmla="*/ 41907 h 336"/>
              <a:gd name="T8" fmla="*/ 156535 w 336"/>
              <a:gd name="T9" fmla="*/ 8628 h 336"/>
              <a:gd name="T10" fmla="*/ 136198 w 336"/>
              <a:gd name="T11" fmla="*/ 0 h 336"/>
              <a:gd name="T12" fmla="*/ 103535 w 336"/>
              <a:gd name="T13" fmla="*/ 19721 h 336"/>
              <a:gd name="T14" fmla="*/ 70872 w 336"/>
              <a:gd name="T15" fmla="*/ 0 h 336"/>
              <a:gd name="T16" fmla="*/ 49919 w 336"/>
              <a:gd name="T17" fmla="*/ 8628 h 336"/>
              <a:gd name="T18" fmla="*/ 41907 w 336"/>
              <a:gd name="T19" fmla="*/ 41907 h 336"/>
              <a:gd name="T20" fmla="*/ 8628 w 336"/>
              <a:gd name="T21" fmla="*/ 53000 h 336"/>
              <a:gd name="T22" fmla="*/ 0 w 336"/>
              <a:gd name="T23" fmla="*/ 73338 h 336"/>
              <a:gd name="T24" fmla="*/ 19721 w 336"/>
              <a:gd name="T25" fmla="*/ 103536 h 336"/>
              <a:gd name="T26" fmla="*/ 0 w 336"/>
              <a:gd name="T27" fmla="*/ 136198 h 336"/>
              <a:gd name="T28" fmla="*/ 8628 w 336"/>
              <a:gd name="T29" fmla="*/ 156536 h 336"/>
              <a:gd name="T30" fmla="*/ 41907 w 336"/>
              <a:gd name="T31" fmla="*/ 165164 h 336"/>
              <a:gd name="T32" fmla="*/ 49919 w 336"/>
              <a:gd name="T33" fmla="*/ 198443 h 336"/>
              <a:gd name="T34" fmla="*/ 70872 w 336"/>
              <a:gd name="T35" fmla="*/ 207071 h 336"/>
              <a:gd name="T36" fmla="*/ 103535 w 336"/>
              <a:gd name="T37" fmla="*/ 187350 h 336"/>
              <a:gd name="T38" fmla="*/ 136198 w 336"/>
              <a:gd name="T39" fmla="*/ 207071 h 336"/>
              <a:gd name="T40" fmla="*/ 156535 w 336"/>
              <a:gd name="T41" fmla="*/ 198443 h 336"/>
              <a:gd name="T42" fmla="*/ 165163 w 336"/>
              <a:gd name="T43" fmla="*/ 165164 h 336"/>
              <a:gd name="T44" fmla="*/ 198442 w 336"/>
              <a:gd name="T45" fmla="*/ 154071 h 336"/>
              <a:gd name="T46" fmla="*/ 207070 w 336"/>
              <a:gd name="T47" fmla="*/ 133733 h 336"/>
              <a:gd name="T48" fmla="*/ 186733 w 336"/>
              <a:gd name="T49" fmla="*/ 103536 h 336"/>
              <a:gd name="T50" fmla="*/ 103535 w 336"/>
              <a:gd name="T51" fmla="*/ 148524 h 336"/>
              <a:gd name="T52" fmla="*/ 58547 w 336"/>
              <a:gd name="T53" fmla="*/ 103536 h 336"/>
              <a:gd name="T54" fmla="*/ 103535 w 336"/>
              <a:gd name="T55" fmla="*/ 58547 h 336"/>
              <a:gd name="T56" fmla="*/ 148523 w 336"/>
              <a:gd name="T57" fmla="*/ 103536 h 336"/>
              <a:gd name="T58" fmla="*/ 103535 w 336"/>
              <a:gd name="T59" fmla="*/ 148524 h 3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36" h="336">
                <a:moveTo>
                  <a:pt x="303" y="168"/>
                </a:moveTo>
                <a:cubicBezTo>
                  <a:pt x="303" y="147"/>
                  <a:pt x="316" y="130"/>
                  <a:pt x="336" y="119"/>
                </a:cubicBezTo>
                <a:cubicBezTo>
                  <a:pt x="332" y="107"/>
                  <a:pt x="328" y="96"/>
                  <a:pt x="322" y="86"/>
                </a:cubicBezTo>
                <a:cubicBezTo>
                  <a:pt x="300" y="91"/>
                  <a:pt x="283" y="83"/>
                  <a:pt x="268" y="68"/>
                </a:cubicBezTo>
                <a:cubicBezTo>
                  <a:pt x="253" y="53"/>
                  <a:pt x="248" y="36"/>
                  <a:pt x="254" y="14"/>
                </a:cubicBezTo>
                <a:cubicBezTo>
                  <a:pt x="244" y="8"/>
                  <a:pt x="232" y="3"/>
                  <a:pt x="221" y="0"/>
                </a:cubicBezTo>
                <a:cubicBezTo>
                  <a:pt x="209" y="19"/>
                  <a:pt x="189" y="32"/>
                  <a:pt x="168" y="32"/>
                </a:cubicBezTo>
                <a:cubicBezTo>
                  <a:pt x="147" y="32"/>
                  <a:pt x="126" y="19"/>
                  <a:pt x="115" y="0"/>
                </a:cubicBezTo>
                <a:cubicBezTo>
                  <a:pt x="103" y="3"/>
                  <a:pt x="92" y="8"/>
                  <a:pt x="81" y="14"/>
                </a:cubicBezTo>
                <a:cubicBezTo>
                  <a:pt x="87" y="36"/>
                  <a:pt x="83" y="53"/>
                  <a:pt x="68" y="68"/>
                </a:cubicBezTo>
                <a:cubicBezTo>
                  <a:pt x="53" y="83"/>
                  <a:pt x="35" y="91"/>
                  <a:pt x="14" y="86"/>
                </a:cubicBezTo>
                <a:cubicBezTo>
                  <a:pt x="8" y="96"/>
                  <a:pt x="3" y="107"/>
                  <a:pt x="0" y="119"/>
                </a:cubicBezTo>
                <a:cubicBezTo>
                  <a:pt x="19" y="130"/>
                  <a:pt x="32" y="147"/>
                  <a:pt x="32" y="168"/>
                </a:cubicBezTo>
                <a:cubicBezTo>
                  <a:pt x="32" y="189"/>
                  <a:pt x="19" y="209"/>
                  <a:pt x="0" y="221"/>
                </a:cubicBezTo>
                <a:cubicBezTo>
                  <a:pt x="3" y="232"/>
                  <a:pt x="8" y="244"/>
                  <a:pt x="14" y="254"/>
                </a:cubicBezTo>
                <a:cubicBezTo>
                  <a:pt x="35" y="248"/>
                  <a:pt x="53" y="253"/>
                  <a:pt x="68" y="268"/>
                </a:cubicBezTo>
                <a:cubicBezTo>
                  <a:pt x="83" y="283"/>
                  <a:pt x="87" y="300"/>
                  <a:pt x="81" y="322"/>
                </a:cubicBezTo>
                <a:cubicBezTo>
                  <a:pt x="92" y="328"/>
                  <a:pt x="103" y="332"/>
                  <a:pt x="115" y="336"/>
                </a:cubicBezTo>
                <a:cubicBezTo>
                  <a:pt x="126" y="316"/>
                  <a:pt x="147" y="304"/>
                  <a:pt x="168" y="304"/>
                </a:cubicBezTo>
                <a:cubicBezTo>
                  <a:pt x="189" y="304"/>
                  <a:pt x="209" y="316"/>
                  <a:pt x="221" y="336"/>
                </a:cubicBezTo>
                <a:cubicBezTo>
                  <a:pt x="232" y="332"/>
                  <a:pt x="244" y="328"/>
                  <a:pt x="254" y="322"/>
                </a:cubicBezTo>
                <a:cubicBezTo>
                  <a:pt x="248" y="300"/>
                  <a:pt x="253" y="283"/>
                  <a:pt x="268" y="268"/>
                </a:cubicBezTo>
                <a:cubicBezTo>
                  <a:pt x="283" y="253"/>
                  <a:pt x="300" y="244"/>
                  <a:pt x="322" y="250"/>
                </a:cubicBezTo>
                <a:cubicBezTo>
                  <a:pt x="328" y="240"/>
                  <a:pt x="332" y="228"/>
                  <a:pt x="336" y="217"/>
                </a:cubicBezTo>
                <a:cubicBezTo>
                  <a:pt x="316" y="205"/>
                  <a:pt x="303" y="189"/>
                  <a:pt x="303" y="168"/>
                </a:cubicBezTo>
                <a:close/>
                <a:moveTo>
                  <a:pt x="168" y="241"/>
                </a:moveTo>
                <a:cubicBezTo>
                  <a:pt x="127" y="241"/>
                  <a:pt x="95" y="208"/>
                  <a:pt x="95" y="168"/>
                </a:cubicBezTo>
                <a:cubicBezTo>
                  <a:pt x="95" y="128"/>
                  <a:pt x="127" y="95"/>
                  <a:pt x="168" y="95"/>
                </a:cubicBezTo>
                <a:cubicBezTo>
                  <a:pt x="208" y="95"/>
                  <a:pt x="241" y="128"/>
                  <a:pt x="241" y="168"/>
                </a:cubicBezTo>
                <a:cubicBezTo>
                  <a:pt x="241" y="208"/>
                  <a:pt x="208" y="241"/>
                  <a:pt x="168" y="2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120" name="Group 668">
            <a:extLst>
              <a:ext uri="{FF2B5EF4-FFF2-40B4-BE49-F238E27FC236}">
                <a16:creationId xmlns="" xmlns:a16="http://schemas.microsoft.com/office/drawing/2014/main" id="{23492D89-508A-4ACD-8FD9-9854FF3E342A}"/>
              </a:ext>
            </a:extLst>
          </p:cNvPr>
          <p:cNvGrpSpPr/>
          <p:nvPr/>
        </p:nvGrpSpPr>
        <p:grpSpPr>
          <a:xfrm>
            <a:off x="3127411" y="1578226"/>
            <a:ext cx="254694" cy="285450"/>
            <a:chOff x="4608513" y="6291263"/>
            <a:chExt cx="420688" cy="471488"/>
          </a:xfrm>
          <a:solidFill>
            <a:schemeClr val="bg1"/>
          </a:solidFill>
        </p:grpSpPr>
        <p:sp>
          <p:nvSpPr>
            <p:cNvPr id="121" name="Freeform 218">
              <a:extLst>
                <a:ext uri="{FF2B5EF4-FFF2-40B4-BE49-F238E27FC236}">
                  <a16:creationId xmlns="" xmlns:a16="http://schemas.microsoft.com/office/drawing/2014/main" id="{F639A3AB-1549-4BFD-8971-4F5D3B91B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550" y="6627813"/>
              <a:ext cx="80963" cy="84138"/>
            </a:xfrm>
            <a:custGeom>
              <a:avLst/>
              <a:gdLst>
                <a:gd name="T0" fmla="*/ 13 w 105"/>
                <a:gd name="T1" fmla="*/ 20 h 108"/>
                <a:gd name="T2" fmla="*/ 27 w 105"/>
                <a:gd name="T3" fmla="*/ 9 h 108"/>
                <a:gd name="T4" fmla="*/ 65 w 105"/>
                <a:gd name="T5" fmla="*/ 13 h 108"/>
                <a:gd name="T6" fmla="*/ 105 w 105"/>
                <a:gd name="T7" fmla="*/ 64 h 108"/>
                <a:gd name="T8" fmla="*/ 49 w 105"/>
                <a:gd name="T9" fmla="*/ 108 h 108"/>
                <a:gd name="T10" fmla="*/ 9 w 105"/>
                <a:gd name="T11" fmla="*/ 57 h 108"/>
                <a:gd name="T12" fmla="*/ 13 w 105"/>
                <a:gd name="T13" fmla="*/ 2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08">
                  <a:moveTo>
                    <a:pt x="13" y="20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39" y="0"/>
                    <a:pt x="56" y="2"/>
                    <a:pt x="65" y="13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0" y="46"/>
                    <a:pt x="2" y="29"/>
                    <a:pt x="13" y="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2" name="Freeform 219">
              <a:extLst>
                <a:ext uri="{FF2B5EF4-FFF2-40B4-BE49-F238E27FC236}">
                  <a16:creationId xmlns="" xmlns:a16="http://schemas.microsoft.com/office/drawing/2014/main" id="{DC4CEEDA-1C65-479D-A797-E47A5CEBC7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8513" y="6291263"/>
              <a:ext cx="403225" cy="401638"/>
            </a:xfrm>
            <a:custGeom>
              <a:avLst/>
              <a:gdLst>
                <a:gd name="T0" fmla="*/ 445 w 524"/>
                <a:gd name="T1" fmla="*/ 119 h 523"/>
                <a:gd name="T2" fmla="*/ 119 w 524"/>
                <a:gd name="T3" fmla="*/ 79 h 523"/>
                <a:gd name="T4" fmla="*/ 79 w 524"/>
                <a:gd name="T5" fmla="*/ 404 h 523"/>
                <a:gd name="T6" fmla="*/ 405 w 524"/>
                <a:gd name="T7" fmla="*/ 444 h 523"/>
                <a:gd name="T8" fmla="*/ 445 w 524"/>
                <a:gd name="T9" fmla="*/ 119 h 523"/>
                <a:gd name="T10" fmla="*/ 373 w 524"/>
                <a:gd name="T11" fmla="*/ 404 h 523"/>
                <a:gd name="T12" fmla="*/ 119 w 524"/>
                <a:gd name="T13" fmla="*/ 373 h 523"/>
                <a:gd name="T14" fmla="*/ 151 w 524"/>
                <a:gd name="T15" fmla="*/ 119 h 523"/>
                <a:gd name="T16" fmla="*/ 404 w 524"/>
                <a:gd name="T17" fmla="*/ 150 h 523"/>
                <a:gd name="T18" fmla="*/ 373 w 524"/>
                <a:gd name="T19" fmla="*/ 40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" h="523">
                  <a:moveTo>
                    <a:pt x="445" y="119"/>
                  </a:moveTo>
                  <a:cubicBezTo>
                    <a:pt x="366" y="18"/>
                    <a:pt x="220" y="0"/>
                    <a:pt x="119" y="79"/>
                  </a:cubicBezTo>
                  <a:cubicBezTo>
                    <a:pt x="18" y="157"/>
                    <a:pt x="0" y="303"/>
                    <a:pt x="79" y="404"/>
                  </a:cubicBezTo>
                  <a:cubicBezTo>
                    <a:pt x="158" y="505"/>
                    <a:pt x="304" y="523"/>
                    <a:pt x="405" y="444"/>
                  </a:cubicBezTo>
                  <a:cubicBezTo>
                    <a:pt x="506" y="366"/>
                    <a:pt x="524" y="220"/>
                    <a:pt x="445" y="119"/>
                  </a:cubicBezTo>
                  <a:close/>
                  <a:moveTo>
                    <a:pt x="373" y="404"/>
                  </a:moveTo>
                  <a:cubicBezTo>
                    <a:pt x="294" y="465"/>
                    <a:pt x="181" y="451"/>
                    <a:pt x="119" y="373"/>
                  </a:cubicBezTo>
                  <a:cubicBezTo>
                    <a:pt x="58" y="294"/>
                    <a:pt x="72" y="180"/>
                    <a:pt x="151" y="119"/>
                  </a:cubicBezTo>
                  <a:cubicBezTo>
                    <a:pt x="229" y="58"/>
                    <a:pt x="343" y="72"/>
                    <a:pt x="404" y="150"/>
                  </a:cubicBezTo>
                  <a:cubicBezTo>
                    <a:pt x="466" y="229"/>
                    <a:pt x="452" y="343"/>
                    <a:pt x="373" y="40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3" name="Freeform 220">
              <a:extLst>
                <a:ext uri="{FF2B5EF4-FFF2-40B4-BE49-F238E27FC236}">
                  <a16:creationId xmlns="" xmlns:a16="http://schemas.microsoft.com/office/drawing/2014/main" id="{6DDF9CA2-F704-40DD-8765-2CC9C4003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763" y="6691313"/>
              <a:ext cx="71438" cy="71438"/>
            </a:xfrm>
            <a:custGeom>
              <a:avLst/>
              <a:gdLst>
                <a:gd name="T0" fmla="*/ 78 w 92"/>
                <a:gd name="T1" fmla="*/ 72 h 92"/>
                <a:gd name="T2" fmla="*/ 64 w 92"/>
                <a:gd name="T3" fmla="*/ 83 h 92"/>
                <a:gd name="T4" fmla="*/ 27 w 92"/>
                <a:gd name="T5" fmla="*/ 78 h 92"/>
                <a:gd name="T6" fmla="*/ 0 w 92"/>
                <a:gd name="T7" fmla="*/ 44 h 92"/>
                <a:gd name="T8" fmla="*/ 56 w 92"/>
                <a:gd name="T9" fmla="*/ 0 h 92"/>
                <a:gd name="T10" fmla="*/ 83 w 92"/>
                <a:gd name="T11" fmla="*/ 34 h 92"/>
                <a:gd name="T12" fmla="*/ 78 w 92"/>
                <a:gd name="T13" fmla="*/ 7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2">
                  <a:moveTo>
                    <a:pt x="78" y="72"/>
                  </a:moveTo>
                  <a:cubicBezTo>
                    <a:pt x="64" y="83"/>
                    <a:pt x="64" y="83"/>
                    <a:pt x="64" y="83"/>
                  </a:cubicBezTo>
                  <a:cubicBezTo>
                    <a:pt x="53" y="92"/>
                    <a:pt x="36" y="90"/>
                    <a:pt x="27" y="7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92" y="46"/>
                    <a:pt x="90" y="63"/>
                    <a:pt x="78" y="7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124" name="Group 448">
            <a:extLst>
              <a:ext uri="{FF2B5EF4-FFF2-40B4-BE49-F238E27FC236}">
                <a16:creationId xmlns="" xmlns:a16="http://schemas.microsoft.com/office/drawing/2014/main" id="{F7F1EB6C-16EA-475B-855C-1389DB10E7D9}"/>
              </a:ext>
            </a:extLst>
          </p:cNvPr>
          <p:cNvGrpSpPr/>
          <p:nvPr/>
        </p:nvGrpSpPr>
        <p:grpSpPr>
          <a:xfrm>
            <a:off x="4277238" y="1575644"/>
            <a:ext cx="287502" cy="269086"/>
            <a:chOff x="1200150" y="2085975"/>
            <a:chExt cx="446088" cy="417513"/>
          </a:xfrm>
          <a:solidFill>
            <a:schemeClr val="bg1"/>
          </a:solidFill>
        </p:grpSpPr>
        <p:sp>
          <p:nvSpPr>
            <p:cNvPr id="125" name="Freeform 13">
              <a:extLst>
                <a:ext uri="{FF2B5EF4-FFF2-40B4-BE49-F238E27FC236}">
                  <a16:creationId xmlns="" xmlns:a16="http://schemas.microsoft.com/office/drawing/2014/main" id="{E9C32729-947D-4298-BAA6-76E28668CB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150" y="2270125"/>
              <a:ext cx="446088" cy="233363"/>
            </a:xfrm>
            <a:custGeom>
              <a:avLst/>
              <a:gdLst>
                <a:gd name="T0" fmla="*/ 267 w 281"/>
                <a:gd name="T1" fmla="*/ 126 h 147"/>
                <a:gd name="T2" fmla="*/ 267 w 281"/>
                <a:gd name="T3" fmla="*/ 109 h 147"/>
                <a:gd name="T4" fmla="*/ 251 w 281"/>
                <a:gd name="T5" fmla="*/ 109 h 147"/>
                <a:gd name="T6" fmla="*/ 251 w 281"/>
                <a:gd name="T7" fmla="*/ 19 h 147"/>
                <a:gd name="T8" fmla="*/ 267 w 281"/>
                <a:gd name="T9" fmla="*/ 19 h 147"/>
                <a:gd name="T10" fmla="*/ 267 w 281"/>
                <a:gd name="T11" fmla="*/ 0 h 147"/>
                <a:gd name="T12" fmla="*/ 14 w 281"/>
                <a:gd name="T13" fmla="*/ 0 h 147"/>
                <a:gd name="T14" fmla="*/ 14 w 281"/>
                <a:gd name="T15" fmla="*/ 19 h 147"/>
                <a:gd name="T16" fmla="*/ 30 w 281"/>
                <a:gd name="T17" fmla="*/ 19 h 147"/>
                <a:gd name="T18" fmla="*/ 30 w 281"/>
                <a:gd name="T19" fmla="*/ 109 h 147"/>
                <a:gd name="T20" fmla="*/ 14 w 281"/>
                <a:gd name="T21" fmla="*/ 109 h 147"/>
                <a:gd name="T22" fmla="*/ 14 w 281"/>
                <a:gd name="T23" fmla="*/ 126 h 147"/>
                <a:gd name="T24" fmla="*/ 0 w 281"/>
                <a:gd name="T25" fmla="*/ 126 h 147"/>
                <a:gd name="T26" fmla="*/ 0 w 281"/>
                <a:gd name="T27" fmla="*/ 147 h 147"/>
                <a:gd name="T28" fmla="*/ 281 w 281"/>
                <a:gd name="T29" fmla="*/ 147 h 147"/>
                <a:gd name="T30" fmla="*/ 281 w 281"/>
                <a:gd name="T31" fmla="*/ 126 h 147"/>
                <a:gd name="T32" fmla="*/ 267 w 281"/>
                <a:gd name="T33" fmla="*/ 126 h 147"/>
                <a:gd name="T34" fmla="*/ 92 w 281"/>
                <a:gd name="T35" fmla="*/ 109 h 147"/>
                <a:gd name="T36" fmla="*/ 62 w 281"/>
                <a:gd name="T37" fmla="*/ 109 h 147"/>
                <a:gd name="T38" fmla="*/ 62 w 281"/>
                <a:gd name="T39" fmla="*/ 19 h 147"/>
                <a:gd name="T40" fmla="*/ 92 w 281"/>
                <a:gd name="T41" fmla="*/ 19 h 147"/>
                <a:gd name="T42" fmla="*/ 92 w 281"/>
                <a:gd name="T43" fmla="*/ 109 h 147"/>
                <a:gd name="T44" fmla="*/ 155 w 281"/>
                <a:gd name="T45" fmla="*/ 109 h 147"/>
                <a:gd name="T46" fmla="*/ 125 w 281"/>
                <a:gd name="T47" fmla="*/ 109 h 147"/>
                <a:gd name="T48" fmla="*/ 125 w 281"/>
                <a:gd name="T49" fmla="*/ 19 h 147"/>
                <a:gd name="T50" fmla="*/ 155 w 281"/>
                <a:gd name="T51" fmla="*/ 19 h 147"/>
                <a:gd name="T52" fmla="*/ 155 w 281"/>
                <a:gd name="T53" fmla="*/ 109 h 147"/>
                <a:gd name="T54" fmla="*/ 218 w 281"/>
                <a:gd name="T55" fmla="*/ 109 h 147"/>
                <a:gd name="T56" fmla="*/ 188 w 281"/>
                <a:gd name="T57" fmla="*/ 109 h 147"/>
                <a:gd name="T58" fmla="*/ 188 w 281"/>
                <a:gd name="T59" fmla="*/ 19 h 147"/>
                <a:gd name="T60" fmla="*/ 218 w 281"/>
                <a:gd name="T61" fmla="*/ 19 h 147"/>
                <a:gd name="T62" fmla="*/ 218 w 281"/>
                <a:gd name="T63" fmla="*/ 10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1" h="147">
                  <a:moveTo>
                    <a:pt x="267" y="126"/>
                  </a:moveTo>
                  <a:lnTo>
                    <a:pt x="267" y="109"/>
                  </a:lnTo>
                  <a:lnTo>
                    <a:pt x="251" y="109"/>
                  </a:lnTo>
                  <a:lnTo>
                    <a:pt x="251" y="19"/>
                  </a:lnTo>
                  <a:lnTo>
                    <a:pt x="267" y="19"/>
                  </a:lnTo>
                  <a:lnTo>
                    <a:pt x="267" y="0"/>
                  </a:lnTo>
                  <a:lnTo>
                    <a:pt x="14" y="0"/>
                  </a:lnTo>
                  <a:lnTo>
                    <a:pt x="14" y="19"/>
                  </a:lnTo>
                  <a:lnTo>
                    <a:pt x="30" y="19"/>
                  </a:lnTo>
                  <a:lnTo>
                    <a:pt x="30" y="109"/>
                  </a:lnTo>
                  <a:lnTo>
                    <a:pt x="14" y="109"/>
                  </a:lnTo>
                  <a:lnTo>
                    <a:pt x="14" y="126"/>
                  </a:lnTo>
                  <a:lnTo>
                    <a:pt x="0" y="126"/>
                  </a:lnTo>
                  <a:lnTo>
                    <a:pt x="0" y="147"/>
                  </a:lnTo>
                  <a:lnTo>
                    <a:pt x="281" y="147"/>
                  </a:lnTo>
                  <a:lnTo>
                    <a:pt x="281" y="126"/>
                  </a:lnTo>
                  <a:lnTo>
                    <a:pt x="267" y="126"/>
                  </a:lnTo>
                  <a:close/>
                  <a:moveTo>
                    <a:pt x="92" y="109"/>
                  </a:moveTo>
                  <a:lnTo>
                    <a:pt x="62" y="109"/>
                  </a:lnTo>
                  <a:lnTo>
                    <a:pt x="62" y="19"/>
                  </a:lnTo>
                  <a:lnTo>
                    <a:pt x="92" y="19"/>
                  </a:lnTo>
                  <a:lnTo>
                    <a:pt x="92" y="109"/>
                  </a:lnTo>
                  <a:close/>
                  <a:moveTo>
                    <a:pt x="155" y="109"/>
                  </a:moveTo>
                  <a:lnTo>
                    <a:pt x="125" y="109"/>
                  </a:lnTo>
                  <a:lnTo>
                    <a:pt x="125" y="19"/>
                  </a:lnTo>
                  <a:lnTo>
                    <a:pt x="155" y="19"/>
                  </a:lnTo>
                  <a:lnTo>
                    <a:pt x="155" y="109"/>
                  </a:lnTo>
                  <a:close/>
                  <a:moveTo>
                    <a:pt x="218" y="109"/>
                  </a:moveTo>
                  <a:lnTo>
                    <a:pt x="188" y="109"/>
                  </a:lnTo>
                  <a:lnTo>
                    <a:pt x="188" y="19"/>
                  </a:lnTo>
                  <a:lnTo>
                    <a:pt x="218" y="19"/>
                  </a:lnTo>
                  <a:lnTo>
                    <a:pt x="218" y="10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="" xmlns:a16="http://schemas.microsoft.com/office/drawing/2014/main" id="{986AE4EF-233F-4A34-A6A8-9DEE72A6A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150" y="2085975"/>
              <a:ext cx="446088" cy="163513"/>
            </a:xfrm>
            <a:custGeom>
              <a:avLst/>
              <a:gdLst>
                <a:gd name="T0" fmla="*/ 140 w 281"/>
                <a:gd name="T1" fmla="*/ 0 h 103"/>
                <a:gd name="T2" fmla="*/ 0 w 281"/>
                <a:gd name="T3" fmla="*/ 95 h 103"/>
                <a:gd name="T4" fmla="*/ 0 w 281"/>
                <a:gd name="T5" fmla="*/ 103 h 103"/>
                <a:gd name="T6" fmla="*/ 281 w 281"/>
                <a:gd name="T7" fmla="*/ 103 h 103"/>
                <a:gd name="T8" fmla="*/ 281 w 281"/>
                <a:gd name="T9" fmla="*/ 95 h 103"/>
                <a:gd name="T10" fmla="*/ 140 w 281"/>
                <a:gd name="T11" fmla="*/ 0 h 103"/>
                <a:gd name="T12" fmla="*/ 190 w 281"/>
                <a:gd name="T13" fmla="*/ 74 h 103"/>
                <a:gd name="T14" fmla="*/ 91 w 281"/>
                <a:gd name="T15" fmla="*/ 74 h 103"/>
                <a:gd name="T16" fmla="*/ 91 w 281"/>
                <a:gd name="T17" fmla="*/ 71 h 103"/>
                <a:gd name="T18" fmla="*/ 140 w 281"/>
                <a:gd name="T19" fmla="*/ 38 h 103"/>
                <a:gd name="T20" fmla="*/ 190 w 281"/>
                <a:gd name="T21" fmla="*/ 71 h 103"/>
                <a:gd name="T22" fmla="*/ 190 w 281"/>
                <a:gd name="T23" fmla="*/ 7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103">
                  <a:moveTo>
                    <a:pt x="140" y="0"/>
                  </a:moveTo>
                  <a:lnTo>
                    <a:pt x="0" y="95"/>
                  </a:lnTo>
                  <a:lnTo>
                    <a:pt x="0" y="103"/>
                  </a:lnTo>
                  <a:lnTo>
                    <a:pt x="281" y="103"/>
                  </a:lnTo>
                  <a:lnTo>
                    <a:pt x="281" y="95"/>
                  </a:lnTo>
                  <a:lnTo>
                    <a:pt x="140" y="0"/>
                  </a:lnTo>
                  <a:close/>
                  <a:moveTo>
                    <a:pt x="190" y="74"/>
                  </a:moveTo>
                  <a:lnTo>
                    <a:pt x="91" y="74"/>
                  </a:lnTo>
                  <a:lnTo>
                    <a:pt x="91" y="71"/>
                  </a:lnTo>
                  <a:lnTo>
                    <a:pt x="140" y="38"/>
                  </a:lnTo>
                  <a:lnTo>
                    <a:pt x="190" y="71"/>
                  </a:lnTo>
                  <a:lnTo>
                    <a:pt x="190" y="7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127" name="Group 650">
            <a:extLst>
              <a:ext uri="{FF2B5EF4-FFF2-40B4-BE49-F238E27FC236}">
                <a16:creationId xmlns="" xmlns:a16="http://schemas.microsoft.com/office/drawing/2014/main" id="{87FB75E1-C69E-4EC5-8373-1CC6785D45B3}"/>
              </a:ext>
            </a:extLst>
          </p:cNvPr>
          <p:cNvGrpSpPr/>
          <p:nvPr/>
        </p:nvGrpSpPr>
        <p:grpSpPr>
          <a:xfrm>
            <a:off x="5397597" y="1567047"/>
            <a:ext cx="321390" cy="296937"/>
            <a:chOff x="2900363" y="5486400"/>
            <a:chExt cx="438150" cy="404813"/>
          </a:xfrm>
          <a:solidFill>
            <a:schemeClr val="bg1"/>
          </a:solidFill>
        </p:grpSpPr>
        <p:sp>
          <p:nvSpPr>
            <p:cNvPr id="128" name="Freeform 203">
              <a:extLst>
                <a:ext uri="{FF2B5EF4-FFF2-40B4-BE49-F238E27FC236}">
                  <a16:creationId xmlns="" xmlns:a16="http://schemas.microsoft.com/office/drawing/2014/main" id="{4EA6B9F7-2CC5-4C6E-AFD8-603DFAFFB3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1188" y="5486400"/>
              <a:ext cx="187325" cy="195263"/>
            </a:xfrm>
            <a:custGeom>
              <a:avLst/>
              <a:gdLst>
                <a:gd name="T0" fmla="*/ 240 w 245"/>
                <a:gd name="T1" fmla="*/ 155 h 254"/>
                <a:gd name="T2" fmla="*/ 211 w 245"/>
                <a:gd name="T3" fmla="*/ 137 h 254"/>
                <a:gd name="T4" fmla="*/ 211 w 245"/>
                <a:gd name="T5" fmla="*/ 118 h 254"/>
                <a:gd name="T6" fmla="*/ 207 w 245"/>
                <a:gd name="T7" fmla="*/ 100 h 254"/>
                <a:gd name="T8" fmla="*/ 231 w 245"/>
                <a:gd name="T9" fmla="*/ 76 h 254"/>
                <a:gd name="T10" fmla="*/ 232 w 245"/>
                <a:gd name="T11" fmla="*/ 64 h 254"/>
                <a:gd name="T12" fmla="*/ 217 w 245"/>
                <a:gd name="T13" fmla="*/ 43 h 254"/>
                <a:gd name="T14" fmla="*/ 205 w 245"/>
                <a:gd name="T15" fmla="*/ 40 h 254"/>
                <a:gd name="T16" fmla="*/ 175 w 245"/>
                <a:gd name="T17" fmla="*/ 55 h 254"/>
                <a:gd name="T18" fmla="*/ 141 w 245"/>
                <a:gd name="T19" fmla="*/ 40 h 254"/>
                <a:gd name="T20" fmla="*/ 133 w 245"/>
                <a:gd name="T21" fmla="*/ 7 h 254"/>
                <a:gd name="T22" fmla="*/ 123 w 245"/>
                <a:gd name="T23" fmla="*/ 1 h 254"/>
                <a:gd name="T24" fmla="*/ 96 w 245"/>
                <a:gd name="T25" fmla="*/ 3 h 254"/>
                <a:gd name="T26" fmla="*/ 88 w 245"/>
                <a:gd name="T27" fmla="*/ 12 h 254"/>
                <a:gd name="T28" fmla="*/ 86 w 245"/>
                <a:gd name="T29" fmla="*/ 46 h 254"/>
                <a:gd name="T30" fmla="*/ 57 w 245"/>
                <a:gd name="T31" fmla="*/ 68 h 254"/>
                <a:gd name="T32" fmla="*/ 24 w 245"/>
                <a:gd name="T33" fmla="*/ 59 h 254"/>
                <a:gd name="T34" fmla="*/ 13 w 245"/>
                <a:gd name="T35" fmla="*/ 64 h 254"/>
                <a:gd name="T36" fmla="*/ 2 w 245"/>
                <a:gd name="T37" fmla="*/ 88 h 254"/>
                <a:gd name="T38" fmla="*/ 6 w 245"/>
                <a:gd name="T39" fmla="*/ 99 h 254"/>
                <a:gd name="T40" fmla="*/ 34 w 245"/>
                <a:gd name="T41" fmla="*/ 118 h 254"/>
                <a:gd name="T42" fmla="*/ 34 w 245"/>
                <a:gd name="T43" fmla="*/ 136 h 254"/>
                <a:gd name="T44" fmla="*/ 38 w 245"/>
                <a:gd name="T45" fmla="*/ 155 h 254"/>
                <a:gd name="T46" fmla="*/ 14 w 245"/>
                <a:gd name="T47" fmla="*/ 179 h 254"/>
                <a:gd name="T48" fmla="*/ 13 w 245"/>
                <a:gd name="T49" fmla="*/ 190 h 254"/>
                <a:gd name="T50" fmla="*/ 28 w 245"/>
                <a:gd name="T51" fmla="*/ 212 h 254"/>
                <a:gd name="T52" fmla="*/ 40 w 245"/>
                <a:gd name="T53" fmla="*/ 215 h 254"/>
                <a:gd name="T54" fmla="*/ 70 w 245"/>
                <a:gd name="T55" fmla="*/ 199 h 254"/>
                <a:gd name="T56" fmla="*/ 104 w 245"/>
                <a:gd name="T57" fmla="*/ 214 h 254"/>
                <a:gd name="T58" fmla="*/ 113 w 245"/>
                <a:gd name="T59" fmla="*/ 247 h 254"/>
                <a:gd name="T60" fmla="*/ 122 w 245"/>
                <a:gd name="T61" fmla="*/ 254 h 254"/>
                <a:gd name="T62" fmla="*/ 149 w 245"/>
                <a:gd name="T63" fmla="*/ 251 h 254"/>
                <a:gd name="T64" fmla="*/ 157 w 245"/>
                <a:gd name="T65" fmla="*/ 243 h 254"/>
                <a:gd name="T66" fmla="*/ 159 w 245"/>
                <a:gd name="T67" fmla="*/ 209 h 254"/>
                <a:gd name="T68" fmla="*/ 188 w 245"/>
                <a:gd name="T69" fmla="*/ 187 h 254"/>
                <a:gd name="T70" fmla="*/ 221 w 245"/>
                <a:gd name="T71" fmla="*/ 196 h 254"/>
                <a:gd name="T72" fmla="*/ 232 w 245"/>
                <a:gd name="T73" fmla="*/ 191 h 254"/>
                <a:gd name="T74" fmla="*/ 243 w 245"/>
                <a:gd name="T75" fmla="*/ 167 h 254"/>
                <a:gd name="T76" fmla="*/ 240 w 245"/>
                <a:gd name="T77" fmla="*/ 155 h 254"/>
                <a:gd name="T78" fmla="*/ 127 w 245"/>
                <a:gd name="T79" fmla="*/ 174 h 254"/>
                <a:gd name="T80" fmla="*/ 76 w 245"/>
                <a:gd name="T81" fmla="*/ 132 h 254"/>
                <a:gd name="T82" fmla="*/ 118 w 245"/>
                <a:gd name="T83" fmla="*/ 80 h 254"/>
                <a:gd name="T84" fmla="*/ 170 w 245"/>
                <a:gd name="T85" fmla="*/ 123 h 254"/>
                <a:gd name="T86" fmla="*/ 127 w 245"/>
                <a:gd name="T87" fmla="*/ 17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" h="254">
                  <a:moveTo>
                    <a:pt x="240" y="155"/>
                  </a:moveTo>
                  <a:cubicBezTo>
                    <a:pt x="211" y="137"/>
                    <a:pt x="211" y="137"/>
                    <a:pt x="211" y="137"/>
                  </a:cubicBezTo>
                  <a:cubicBezTo>
                    <a:pt x="212" y="131"/>
                    <a:pt x="212" y="124"/>
                    <a:pt x="211" y="118"/>
                  </a:cubicBezTo>
                  <a:cubicBezTo>
                    <a:pt x="210" y="112"/>
                    <a:pt x="209" y="106"/>
                    <a:pt x="207" y="100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4" y="73"/>
                    <a:pt x="235" y="68"/>
                    <a:pt x="232" y="64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4" y="39"/>
                    <a:pt x="209" y="38"/>
                    <a:pt x="205" y="40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65" y="48"/>
                    <a:pt x="154" y="43"/>
                    <a:pt x="141" y="40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2" y="3"/>
                    <a:pt x="127" y="0"/>
                    <a:pt x="123" y="1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2" y="4"/>
                    <a:pt x="89" y="8"/>
                    <a:pt x="88" y="12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75" y="51"/>
                    <a:pt x="65" y="59"/>
                    <a:pt x="57" y="68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0" y="58"/>
                    <a:pt x="15" y="60"/>
                    <a:pt x="13" y="64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0" y="92"/>
                    <a:pt x="2" y="97"/>
                    <a:pt x="6" y="9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24"/>
                    <a:pt x="34" y="130"/>
                    <a:pt x="34" y="136"/>
                  </a:cubicBezTo>
                  <a:cubicBezTo>
                    <a:pt x="35" y="143"/>
                    <a:pt x="36" y="149"/>
                    <a:pt x="38" y="155"/>
                  </a:cubicBezTo>
                  <a:cubicBezTo>
                    <a:pt x="14" y="179"/>
                    <a:pt x="14" y="179"/>
                    <a:pt x="14" y="179"/>
                  </a:cubicBezTo>
                  <a:cubicBezTo>
                    <a:pt x="11" y="182"/>
                    <a:pt x="10" y="187"/>
                    <a:pt x="13" y="190"/>
                  </a:cubicBezTo>
                  <a:cubicBezTo>
                    <a:pt x="28" y="212"/>
                    <a:pt x="28" y="212"/>
                    <a:pt x="28" y="212"/>
                  </a:cubicBezTo>
                  <a:cubicBezTo>
                    <a:pt x="31" y="215"/>
                    <a:pt x="36" y="217"/>
                    <a:pt x="40" y="215"/>
                  </a:cubicBezTo>
                  <a:cubicBezTo>
                    <a:pt x="70" y="199"/>
                    <a:pt x="70" y="199"/>
                    <a:pt x="70" y="199"/>
                  </a:cubicBezTo>
                  <a:cubicBezTo>
                    <a:pt x="80" y="206"/>
                    <a:pt x="92" y="212"/>
                    <a:pt x="104" y="214"/>
                  </a:cubicBezTo>
                  <a:cubicBezTo>
                    <a:pt x="113" y="247"/>
                    <a:pt x="113" y="247"/>
                    <a:pt x="113" y="247"/>
                  </a:cubicBezTo>
                  <a:cubicBezTo>
                    <a:pt x="114" y="251"/>
                    <a:pt x="118" y="254"/>
                    <a:pt x="122" y="254"/>
                  </a:cubicBezTo>
                  <a:cubicBezTo>
                    <a:pt x="149" y="251"/>
                    <a:pt x="149" y="251"/>
                    <a:pt x="149" y="251"/>
                  </a:cubicBezTo>
                  <a:cubicBezTo>
                    <a:pt x="153" y="251"/>
                    <a:pt x="157" y="247"/>
                    <a:pt x="157" y="243"/>
                  </a:cubicBezTo>
                  <a:cubicBezTo>
                    <a:pt x="159" y="209"/>
                    <a:pt x="159" y="209"/>
                    <a:pt x="159" y="209"/>
                  </a:cubicBezTo>
                  <a:cubicBezTo>
                    <a:pt x="170" y="203"/>
                    <a:pt x="180" y="196"/>
                    <a:pt x="188" y="187"/>
                  </a:cubicBezTo>
                  <a:cubicBezTo>
                    <a:pt x="221" y="196"/>
                    <a:pt x="221" y="196"/>
                    <a:pt x="221" y="196"/>
                  </a:cubicBezTo>
                  <a:cubicBezTo>
                    <a:pt x="226" y="197"/>
                    <a:pt x="230" y="195"/>
                    <a:pt x="232" y="191"/>
                  </a:cubicBezTo>
                  <a:cubicBezTo>
                    <a:pt x="243" y="167"/>
                    <a:pt x="243" y="167"/>
                    <a:pt x="243" y="167"/>
                  </a:cubicBezTo>
                  <a:cubicBezTo>
                    <a:pt x="245" y="163"/>
                    <a:pt x="243" y="158"/>
                    <a:pt x="240" y="155"/>
                  </a:cubicBezTo>
                  <a:close/>
                  <a:moveTo>
                    <a:pt x="127" y="174"/>
                  </a:moveTo>
                  <a:cubicBezTo>
                    <a:pt x="102" y="177"/>
                    <a:pt x="78" y="158"/>
                    <a:pt x="76" y="132"/>
                  </a:cubicBezTo>
                  <a:cubicBezTo>
                    <a:pt x="73" y="106"/>
                    <a:pt x="92" y="83"/>
                    <a:pt x="118" y="80"/>
                  </a:cubicBezTo>
                  <a:cubicBezTo>
                    <a:pt x="144" y="78"/>
                    <a:pt x="167" y="97"/>
                    <a:pt x="170" y="123"/>
                  </a:cubicBezTo>
                  <a:cubicBezTo>
                    <a:pt x="172" y="148"/>
                    <a:pt x="153" y="172"/>
                    <a:pt x="127" y="17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29" name="Freeform 204">
              <a:extLst>
                <a:ext uri="{FF2B5EF4-FFF2-40B4-BE49-F238E27FC236}">
                  <a16:creationId xmlns="" xmlns:a16="http://schemas.microsoft.com/office/drawing/2014/main" id="{BF22F8FF-7D9D-4CD0-94FA-7744075361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5572125"/>
              <a:ext cx="317500" cy="319088"/>
            </a:xfrm>
            <a:custGeom>
              <a:avLst/>
              <a:gdLst>
                <a:gd name="T0" fmla="*/ 413 w 414"/>
                <a:gd name="T1" fmla="*/ 171 h 415"/>
                <a:gd name="T2" fmla="*/ 398 w 414"/>
                <a:gd name="T3" fmla="*/ 124 h 415"/>
                <a:gd name="T4" fmla="*/ 385 w 414"/>
                <a:gd name="T5" fmla="*/ 116 h 415"/>
                <a:gd name="T6" fmla="*/ 331 w 414"/>
                <a:gd name="T7" fmla="*/ 125 h 415"/>
                <a:gd name="T8" fmla="*/ 312 w 414"/>
                <a:gd name="T9" fmla="*/ 102 h 415"/>
                <a:gd name="T10" fmla="*/ 332 w 414"/>
                <a:gd name="T11" fmla="*/ 51 h 415"/>
                <a:gd name="T12" fmla="*/ 327 w 414"/>
                <a:gd name="T13" fmla="*/ 36 h 415"/>
                <a:gd name="T14" fmla="*/ 283 w 414"/>
                <a:gd name="T15" fmla="*/ 13 h 415"/>
                <a:gd name="T16" fmla="*/ 268 w 414"/>
                <a:gd name="T17" fmla="*/ 17 h 415"/>
                <a:gd name="T18" fmla="*/ 236 w 414"/>
                <a:gd name="T19" fmla="*/ 62 h 415"/>
                <a:gd name="T20" fmla="*/ 207 w 414"/>
                <a:gd name="T21" fmla="*/ 59 h 415"/>
                <a:gd name="T22" fmla="*/ 184 w 414"/>
                <a:gd name="T23" fmla="*/ 8 h 415"/>
                <a:gd name="T24" fmla="*/ 171 w 414"/>
                <a:gd name="T25" fmla="*/ 2 h 415"/>
                <a:gd name="T26" fmla="*/ 124 w 414"/>
                <a:gd name="T27" fmla="*/ 16 h 415"/>
                <a:gd name="T28" fmla="*/ 116 w 414"/>
                <a:gd name="T29" fmla="*/ 29 h 415"/>
                <a:gd name="T30" fmla="*/ 125 w 414"/>
                <a:gd name="T31" fmla="*/ 84 h 415"/>
                <a:gd name="T32" fmla="*/ 102 w 414"/>
                <a:gd name="T33" fmla="*/ 102 h 415"/>
                <a:gd name="T34" fmla="*/ 50 w 414"/>
                <a:gd name="T35" fmla="*/ 83 h 415"/>
                <a:gd name="T36" fmla="*/ 36 w 414"/>
                <a:gd name="T37" fmla="*/ 88 h 415"/>
                <a:gd name="T38" fmla="*/ 13 w 414"/>
                <a:gd name="T39" fmla="*/ 131 h 415"/>
                <a:gd name="T40" fmla="*/ 16 w 414"/>
                <a:gd name="T41" fmla="*/ 146 h 415"/>
                <a:gd name="T42" fmla="*/ 61 w 414"/>
                <a:gd name="T43" fmla="*/ 178 h 415"/>
                <a:gd name="T44" fmla="*/ 58 w 414"/>
                <a:gd name="T45" fmla="*/ 208 h 415"/>
                <a:gd name="T46" fmla="*/ 8 w 414"/>
                <a:gd name="T47" fmla="*/ 230 h 415"/>
                <a:gd name="T48" fmla="*/ 2 w 414"/>
                <a:gd name="T49" fmla="*/ 244 h 415"/>
                <a:gd name="T50" fmla="*/ 16 w 414"/>
                <a:gd name="T51" fmla="*/ 291 h 415"/>
                <a:gd name="T52" fmla="*/ 29 w 414"/>
                <a:gd name="T53" fmla="*/ 299 h 415"/>
                <a:gd name="T54" fmla="*/ 83 w 414"/>
                <a:gd name="T55" fmla="*/ 290 h 415"/>
                <a:gd name="T56" fmla="*/ 102 w 414"/>
                <a:gd name="T57" fmla="*/ 313 h 415"/>
                <a:gd name="T58" fmla="*/ 82 w 414"/>
                <a:gd name="T59" fmla="*/ 364 h 415"/>
                <a:gd name="T60" fmla="*/ 88 w 414"/>
                <a:gd name="T61" fmla="*/ 379 h 415"/>
                <a:gd name="T62" fmla="*/ 131 w 414"/>
                <a:gd name="T63" fmla="*/ 402 h 415"/>
                <a:gd name="T64" fmla="*/ 146 w 414"/>
                <a:gd name="T65" fmla="*/ 398 h 415"/>
                <a:gd name="T66" fmla="*/ 178 w 414"/>
                <a:gd name="T67" fmla="*/ 353 h 415"/>
                <a:gd name="T68" fmla="*/ 207 w 414"/>
                <a:gd name="T69" fmla="*/ 356 h 415"/>
                <a:gd name="T70" fmla="*/ 230 w 414"/>
                <a:gd name="T71" fmla="*/ 407 h 415"/>
                <a:gd name="T72" fmla="*/ 244 w 414"/>
                <a:gd name="T73" fmla="*/ 413 h 415"/>
                <a:gd name="T74" fmla="*/ 291 w 414"/>
                <a:gd name="T75" fmla="*/ 399 h 415"/>
                <a:gd name="T76" fmla="*/ 299 w 414"/>
                <a:gd name="T77" fmla="*/ 386 h 415"/>
                <a:gd name="T78" fmla="*/ 290 w 414"/>
                <a:gd name="T79" fmla="*/ 331 h 415"/>
                <a:gd name="T80" fmla="*/ 312 w 414"/>
                <a:gd name="T81" fmla="*/ 312 h 415"/>
                <a:gd name="T82" fmla="*/ 364 w 414"/>
                <a:gd name="T83" fmla="*/ 332 h 415"/>
                <a:gd name="T84" fmla="*/ 378 w 414"/>
                <a:gd name="T85" fmla="*/ 327 h 415"/>
                <a:gd name="T86" fmla="*/ 401 w 414"/>
                <a:gd name="T87" fmla="*/ 284 h 415"/>
                <a:gd name="T88" fmla="*/ 398 w 414"/>
                <a:gd name="T89" fmla="*/ 269 h 415"/>
                <a:gd name="T90" fmla="*/ 353 w 414"/>
                <a:gd name="T91" fmla="*/ 237 h 415"/>
                <a:gd name="T92" fmla="*/ 356 w 414"/>
                <a:gd name="T93" fmla="*/ 207 h 415"/>
                <a:gd name="T94" fmla="*/ 406 w 414"/>
                <a:gd name="T95" fmla="*/ 185 h 415"/>
                <a:gd name="T96" fmla="*/ 413 w 414"/>
                <a:gd name="T97" fmla="*/ 171 h 415"/>
                <a:gd name="T98" fmla="*/ 233 w 414"/>
                <a:gd name="T99" fmla="*/ 293 h 415"/>
                <a:gd name="T100" fmla="*/ 122 w 414"/>
                <a:gd name="T101" fmla="*/ 233 h 415"/>
                <a:gd name="T102" fmla="*/ 181 w 414"/>
                <a:gd name="T103" fmla="*/ 122 h 415"/>
                <a:gd name="T104" fmla="*/ 293 w 414"/>
                <a:gd name="T105" fmla="*/ 182 h 415"/>
                <a:gd name="T106" fmla="*/ 233 w 414"/>
                <a:gd name="T107" fmla="*/ 293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4" h="415">
                  <a:moveTo>
                    <a:pt x="413" y="171"/>
                  </a:moveTo>
                  <a:cubicBezTo>
                    <a:pt x="398" y="124"/>
                    <a:pt x="398" y="124"/>
                    <a:pt x="398" y="124"/>
                  </a:cubicBezTo>
                  <a:cubicBezTo>
                    <a:pt x="397" y="119"/>
                    <a:pt x="391" y="115"/>
                    <a:pt x="385" y="116"/>
                  </a:cubicBezTo>
                  <a:cubicBezTo>
                    <a:pt x="331" y="125"/>
                    <a:pt x="331" y="125"/>
                    <a:pt x="331" y="125"/>
                  </a:cubicBezTo>
                  <a:cubicBezTo>
                    <a:pt x="325" y="117"/>
                    <a:pt x="319" y="109"/>
                    <a:pt x="312" y="102"/>
                  </a:cubicBezTo>
                  <a:cubicBezTo>
                    <a:pt x="332" y="51"/>
                    <a:pt x="332" y="51"/>
                    <a:pt x="332" y="51"/>
                  </a:cubicBezTo>
                  <a:cubicBezTo>
                    <a:pt x="334" y="45"/>
                    <a:pt x="332" y="39"/>
                    <a:pt x="327" y="36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78" y="10"/>
                    <a:pt x="272" y="12"/>
                    <a:pt x="268" y="17"/>
                  </a:cubicBezTo>
                  <a:cubicBezTo>
                    <a:pt x="236" y="62"/>
                    <a:pt x="236" y="62"/>
                    <a:pt x="236" y="62"/>
                  </a:cubicBezTo>
                  <a:cubicBezTo>
                    <a:pt x="227" y="60"/>
                    <a:pt x="217" y="59"/>
                    <a:pt x="207" y="59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82" y="3"/>
                    <a:pt x="176" y="0"/>
                    <a:pt x="171" y="2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18" y="18"/>
                    <a:pt x="115" y="24"/>
                    <a:pt x="116" y="29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116" y="89"/>
                    <a:pt x="109" y="95"/>
                    <a:pt x="102" y="10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5" y="81"/>
                    <a:pt x="39" y="83"/>
                    <a:pt x="36" y="88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0" y="136"/>
                    <a:pt x="12" y="143"/>
                    <a:pt x="16" y="146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9" y="188"/>
                    <a:pt x="58" y="198"/>
                    <a:pt x="58" y="208"/>
                  </a:cubicBezTo>
                  <a:cubicBezTo>
                    <a:pt x="8" y="230"/>
                    <a:pt x="8" y="230"/>
                    <a:pt x="8" y="230"/>
                  </a:cubicBezTo>
                  <a:cubicBezTo>
                    <a:pt x="3" y="232"/>
                    <a:pt x="0" y="239"/>
                    <a:pt x="2" y="244"/>
                  </a:cubicBezTo>
                  <a:cubicBezTo>
                    <a:pt x="16" y="291"/>
                    <a:pt x="16" y="291"/>
                    <a:pt x="16" y="291"/>
                  </a:cubicBezTo>
                  <a:cubicBezTo>
                    <a:pt x="18" y="296"/>
                    <a:pt x="23" y="300"/>
                    <a:pt x="29" y="299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9" y="298"/>
                    <a:pt x="95" y="306"/>
                    <a:pt x="102" y="313"/>
                  </a:cubicBezTo>
                  <a:cubicBezTo>
                    <a:pt x="82" y="364"/>
                    <a:pt x="82" y="364"/>
                    <a:pt x="82" y="364"/>
                  </a:cubicBezTo>
                  <a:cubicBezTo>
                    <a:pt x="80" y="370"/>
                    <a:pt x="83" y="376"/>
                    <a:pt x="88" y="379"/>
                  </a:cubicBezTo>
                  <a:cubicBezTo>
                    <a:pt x="131" y="402"/>
                    <a:pt x="131" y="402"/>
                    <a:pt x="131" y="402"/>
                  </a:cubicBezTo>
                  <a:cubicBezTo>
                    <a:pt x="136" y="404"/>
                    <a:pt x="143" y="403"/>
                    <a:pt x="146" y="398"/>
                  </a:cubicBezTo>
                  <a:cubicBezTo>
                    <a:pt x="178" y="353"/>
                    <a:pt x="178" y="353"/>
                    <a:pt x="178" y="353"/>
                  </a:cubicBezTo>
                  <a:cubicBezTo>
                    <a:pt x="187" y="355"/>
                    <a:pt x="197" y="356"/>
                    <a:pt x="207" y="356"/>
                  </a:cubicBezTo>
                  <a:cubicBezTo>
                    <a:pt x="230" y="407"/>
                    <a:pt x="230" y="407"/>
                    <a:pt x="230" y="407"/>
                  </a:cubicBezTo>
                  <a:cubicBezTo>
                    <a:pt x="232" y="412"/>
                    <a:pt x="238" y="415"/>
                    <a:pt x="244" y="413"/>
                  </a:cubicBezTo>
                  <a:cubicBezTo>
                    <a:pt x="291" y="399"/>
                    <a:pt x="291" y="399"/>
                    <a:pt x="291" y="399"/>
                  </a:cubicBezTo>
                  <a:cubicBezTo>
                    <a:pt x="296" y="397"/>
                    <a:pt x="300" y="391"/>
                    <a:pt x="299" y="386"/>
                  </a:cubicBezTo>
                  <a:cubicBezTo>
                    <a:pt x="290" y="331"/>
                    <a:pt x="290" y="331"/>
                    <a:pt x="290" y="331"/>
                  </a:cubicBezTo>
                  <a:cubicBezTo>
                    <a:pt x="298" y="326"/>
                    <a:pt x="306" y="319"/>
                    <a:pt x="312" y="312"/>
                  </a:cubicBezTo>
                  <a:cubicBezTo>
                    <a:pt x="364" y="332"/>
                    <a:pt x="364" y="332"/>
                    <a:pt x="364" y="332"/>
                  </a:cubicBezTo>
                  <a:cubicBezTo>
                    <a:pt x="369" y="334"/>
                    <a:pt x="376" y="332"/>
                    <a:pt x="378" y="327"/>
                  </a:cubicBezTo>
                  <a:cubicBezTo>
                    <a:pt x="401" y="284"/>
                    <a:pt x="401" y="284"/>
                    <a:pt x="401" y="284"/>
                  </a:cubicBezTo>
                  <a:cubicBezTo>
                    <a:pt x="404" y="279"/>
                    <a:pt x="403" y="272"/>
                    <a:pt x="398" y="269"/>
                  </a:cubicBezTo>
                  <a:cubicBezTo>
                    <a:pt x="353" y="237"/>
                    <a:pt x="353" y="237"/>
                    <a:pt x="353" y="237"/>
                  </a:cubicBezTo>
                  <a:cubicBezTo>
                    <a:pt x="355" y="227"/>
                    <a:pt x="356" y="217"/>
                    <a:pt x="356" y="207"/>
                  </a:cubicBezTo>
                  <a:cubicBezTo>
                    <a:pt x="406" y="185"/>
                    <a:pt x="406" y="185"/>
                    <a:pt x="406" y="185"/>
                  </a:cubicBezTo>
                  <a:cubicBezTo>
                    <a:pt x="411" y="182"/>
                    <a:pt x="414" y="176"/>
                    <a:pt x="413" y="171"/>
                  </a:cubicBezTo>
                  <a:close/>
                  <a:moveTo>
                    <a:pt x="233" y="293"/>
                  </a:moveTo>
                  <a:cubicBezTo>
                    <a:pt x="186" y="307"/>
                    <a:pt x="136" y="280"/>
                    <a:pt x="122" y="233"/>
                  </a:cubicBezTo>
                  <a:cubicBezTo>
                    <a:pt x="108" y="186"/>
                    <a:pt x="134" y="136"/>
                    <a:pt x="181" y="122"/>
                  </a:cubicBezTo>
                  <a:cubicBezTo>
                    <a:pt x="228" y="108"/>
                    <a:pt x="278" y="134"/>
                    <a:pt x="293" y="182"/>
                  </a:cubicBezTo>
                  <a:cubicBezTo>
                    <a:pt x="307" y="229"/>
                    <a:pt x="280" y="278"/>
                    <a:pt x="233" y="29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pic>
        <p:nvPicPr>
          <p:cNvPr id="130" name="Рисунок 129">
            <a:extLst>
              <a:ext uri="{FF2B5EF4-FFF2-40B4-BE49-F238E27FC236}">
                <a16:creationId xmlns="" xmlns:a16="http://schemas.microsoft.com/office/drawing/2014/main" id="{77F90FEA-AAF8-48CD-99F8-40B17EC1C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5" r="69671"/>
          <a:stretch/>
        </p:blipFill>
        <p:spPr>
          <a:xfrm>
            <a:off x="5423749" y="3951908"/>
            <a:ext cx="295238" cy="320319"/>
          </a:xfrm>
          <a:prstGeom prst="rect">
            <a:avLst/>
          </a:prstGeom>
        </p:spPr>
      </p:pic>
      <p:grpSp>
        <p:nvGrpSpPr>
          <p:cNvPr id="131" name="Group 682">
            <a:extLst>
              <a:ext uri="{FF2B5EF4-FFF2-40B4-BE49-F238E27FC236}">
                <a16:creationId xmlns="" xmlns:a16="http://schemas.microsoft.com/office/drawing/2014/main" id="{55E58407-282C-4002-9B59-B5C281CA0067}"/>
              </a:ext>
            </a:extLst>
          </p:cNvPr>
          <p:cNvGrpSpPr/>
          <p:nvPr/>
        </p:nvGrpSpPr>
        <p:grpSpPr>
          <a:xfrm>
            <a:off x="3145581" y="4023916"/>
            <a:ext cx="274291" cy="254769"/>
            <a:chOff x="3767138" y="6329363"/>
            <a:chExt cx="446087" cy="414338"/>
          </a:xfrm>
          <a:solidFill>
            <a:schemeClr val="bg1"/>
          </a:solidFill>
        </p:grpSpPr>
        <p:sp>
          <p:nvSpPr>
            <p:cNvPr id="132" name="Freeform 229">
              <a:extLst>
                <a:ext uri="{FF2B5EF4-FFF2-40B4-BE49-F238E27FC236}">
                  <a16:creationId xmlns="" xmlns:a16="http://schemas.microsoft.com/office/drawing/2014/main" id="{7522459F-AFBC-46A6-ACBD-2D1D4A8DD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8" y="6329363"/>
              <a:ext cx="382588" cy="414338"/>
            </a:xfrm>
            <a:custGeom>
              <a:avLst/>
              <a:gdLst>
                <a:gd name="T0" fmla="*/ 476 w 497"/>
                <a:gd name="T1" fmla="*/ 422 h 538"/>
                <a:gd name="T2" fmla="*/ 497 w 497"/>
                <a:gd name="T3" fmla="*/ 440 h 538"/>
                <a:gd name="T4" fmla="*/ 497 w 497"/>
                <a:gd name="T5" fmla="*/ 470 h 538"/>
                <a:gd name="T6" fmla="*/ 430 w 497"/>
                <a:gd name="T7" fmla="*/ 538 h 538"/>
                <a:gd name="T8" fmla="*/ 67 w 497"/>
                <a:gd name="T9" fmla="*/ 538 h 538"/>
                <a:gd name="T10" fmla="*/ 0 w 497"/>
                <a:gd name="T11" fmla="*/ 470 h 538"/>
                <a:gd name="T12" fmla="*/ 0 w 497"/>
                <a:gd name="T13" fmla="*/ 125 h 538"/>
                <a:gd name="T14" fmla="*/ 0 w 497"/>
                <a:gd name="T15" fmla="*/ 125 h 538"/>
                <a:gd name="T16" fmla="*/ 5 w 497"/>
                <a:gd name="T17" fmla="*/ 113 h 538"/>
                <a:gd name="T18" fmla="*/ 107 w 497"/>
                <a:gd name="T19" fmla="*/ 6 h 538"/>
                <a:gd name="T20" fmla="*/ 120 w 497"/>
                <a:gd name="T21" fmla="*/ 0 h 538"/>
                <a:gd name="T22" fmla="*/ 120 w 497"/>
                <a:gd name="T23" fmla="*/ 0 h 538"/>
                <a:gd name="T24" fmla="*/ 430 w 497"/>
                <a:gd name="T25" fmla="*/ 0 h 538"/>
                <a:gd name="T26" fmla="*/ 497 w 497"/>
                <a:gd name="T27" fmla="*/ 68 h 538"/>
                <a:gd name="T28" fmla="*/ 497 w 497"/>
                <a:gd name="T29" fmla="*/ 137 h 538"/>
                <a:gd name="T30" fmla="*/ 475 w 497"/>
                <a:gd name="T31" fmla="*/ 134 h 538"/>
                <a:gd name="T32" fmla="*/ 462 w 497"/>
                <a:gd name="T33" fmla="*/ 135 h 538"/>
                <a:gd name="T34" fmla="*/ 462 w 497"/>
                <a:gd name="T35" fmla="*/ 68 h 538"/>
                <a:gd name="T36" fmla="*/ 430 w 497"/>
                <a:gd name="T37" fmla="*/ 35 h 538"/>
                <a:gd name="T38" fmla="*/ 137 w 497"/>
                <a:gd name="T39" fmla="*/ 35 h 538"/>
                <a:gd name="T40" fmla="*/ 137 w 497"/>
                <a:gd name="T41" fmla="*/ 75 h 538"/>
                <a:gd name="T42" fmla="*/ 70 w 497"/>
                <a:gd name="T43" fmla="*/ 143 h 538"/>
                <a:gd name="T44" fmla="*/ 35 w 497"/>
                <a:gd name="T45" fmla="*/ 143 h 538"/>
                <a:gd name="T46" fmla="*/ 35 w 497"/>
                <a:gd name="T47" fmla="*/ 470 h 538"/>
                <a:gd name="T48" fmla="*/ 67 w 497"/>
                <a:gd name="T49" fmla="*/ 503 h 538"/>
                <a:gd name="T50" fmla="*/ 430 w 497"/>
                <a:gd name="T51" fmla="*/ 503 h 538"/>
                <a:gd name="T52" fmla="*/ 462 w 497"/>
                <a:gd name="T53" fmla="*/ 470 h 538"/>
                <a:gd name="T54" fmla="*/ 462 w 497"/>
                <a:gd name="T55" fmla="*/ 433 h 538"/>
                <a:gd name="T56" fmla="*/ 476 w 497"/>
                <a:gd name="T57" fmla="*/ 42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7" h="538">
                  <a:moveTo>
                    <a:pt x="476" y="422"/>
                  </a:moveTo>
                  <a:cubicBezTo>
                    <a:pt x="497" y="440"/>
                    <a:pt x="497" y="440"/>
                    <a:pt x="497" y="440"/>
                  </a:cubicBezTo>
                  <a:cubicBezTo>
                    <a:pt x="497" y="470"/>
                    <a:pt x="497" y="470"/>
                    <a:pt x="497" y="470"/>
                  </a:cubicBezTo>
                  <a:cubicBezTo>
                    <a:pt x="497" y="507"/>
                    <a:pt x="467" y="538"/>
                    <a:pt x="430" y="538"/>
                  </a:cubicBezTo>
                  <a:cubicBezTo>
                    <a:pt x="67" y="538"/>
                    <a:pt x="67" y="538"/>
                    <a:pt x="67" y="538"/>
                  </a:cubicBezTo>
                  <a:cubicBezTo>
                    <a:pt x="30" y="538"/>
                    <a:pt x="0" y="507"/>
                    <a:pt x="0" y="470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1"/>
                    <a:pt x="2" y="117"/>
                    <a:pt x="5" y="113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11" y="2"/>
                    <a:pt x="115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430" y="0"/>
                    <a:pt x="430" y="0"/>
                    <a:pt x="430" y="0"/>
                  </a:cubicBezTo>
                  <a:cubicBezTo>
                    <a:pt x="467" y="0"/>
                    <a:pt x="497" y="31"/>
                    <a:pt x="497" y="68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0" y="135"/>
                    <a:pt x="483" y="134"/>
                    <a:pt x="475" y="134"/>
                  </a:cubicBezTo>
                  <a:cubicBezTo>
                    <a:pt x="471" y="134"/>
                    <a:pt x="467" y="135"/>
                    <a:pt x="462" y="135"/>
                  </a:cubicBezTo>
                  <a:cubicBezTo>
                    <a:pt x="462" y="68"/>
                    <a:pt x="462" y="68"/>
                    <a:pt x="462" y="68"/>
                  </a:cubicBezTo>
                  <a:cubicBezTo>
                    <a:pt x="462" y="50"/>
                    <a:pt x="448" y="35"/>
                    <a:pt x="430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7" y="75"/>
                    <a:pt x="137" y="75"/>
                    <a:pt x="137" y="75"/>
                  </a:cubicBezTo>
                  <a:cubicBezTo>
                    <a:pt x="137" y="113"/>
                    <a:pt x="107" y="143"/>
                    <a:pt x="70" y="143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35" y="470"/>
                    <a:pt x="35" y="470"/>
                    <a:pt x="35" y="470"/>
                  </a:cubicBezTo>
                  <a:cubicBezTo>
                    <a:pt x="35" y="488"/>
                    <a:pt x="50" y="503"/>
                    <a:pt x="67" y="503"/>
                  </a:cubicBezTo>
                  <a:cubicBezTo>
                    <a:pt x="430" y="503"/>
                    <a:pt x="430" y="503"/>
                    <a:pt x="430" y="503"/>
                  </a:cubicBezTo>
                  <a:cubicBezTo>
                    <a:pt x="448" y="503"/>
                    <a:pt x="462" y="488"/>
                    <a:pt x="462" y="470"/>
                  </a:cubicBezTo>
                  <a:cubicBezTo>
                    <a:pt x="462" y="433"/>
                    <a:pt x="462" y="433"/>
                    <a:pt x="462" y="433"/>
                  </a:cubicBezTo>
                  <a:lnTo>
                    <a:pt x="476" y="42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3" name="Freeform 230">
              <a:extLst>
                <a:ext uri="{FF2B5EF4-FFF2-40B4-BE49-F238E27FC236}">
                  <a16:creationId xmlns="" xmlns:a16="http://schemas.microsoft.com/office/drawing/2014/main" id="{B866A71B-98AF-4D1F-BFD9-F257775C1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446838"/>
              <a:ext cx="187325" cy="22225"/>
            </a:xfrm>
            <a:custGeom>
              <a:avLst/>
              <a:gdLst>
                <a:gd name="T0" fmla="*/ 229 w 243"/>
                <a:gd name="T1" fmla="*/ 0 h 28"/>
                <a:gd name="T2" fmla="*/ 14 w 243"/>
                <a:gd name="T3" fmla="*/ 0 h 28"/>
                <a:gd name="T4" fmla="*/ 0 w 243"/>
                <a:gd name="T5" fmla="*/ 14 h 28"/>
                <a:gd name="T6" fmla="*/ 14 w 243"/>
                <a:gd name="T7" fmla="*/ 28 h 28"/>
                <a:gd name="T8" fmla="*/ 229 w 243"/>
                <a:gd name="T9" fmla="*/ 28 h 28"/>
                <a:gd name="T10" fmla="*/ 243 w 243"/>
                <a:gd name="T11" fmla="*/ 14 h 28"/>
                <a:gd name="T12" fmla="*/ 229 w 24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8">
                  <a:moveTo>
                    <a:pt x="22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29" y="28"/>
                    <a:pt x="229" y="28"/>
                    <a:pt x="229" y="28"/>
                  </a:cubicBezTo>
                  <a:cubicBezTo>
                    <a:pt x="237" y="28"/>
                    <a:pt x="243" y="22"/>
                    <a:pt x="243" y="14"/>
                  </a:cubicBezTo>
                  <a:cubicBezTo>
                    <a:pt x="243" y="6"/>
                    <a:pt x="237" y="0"/>
                    <a:pt x="229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4" name="Freeform 231">
              <a:extLst>
                <a:ext uri="{FF2B5EF4-FFF2-40B4-BE49-F238E27FC236}">
                  <a16:creationId xmlns="" xmlns:a16="http://schemas.microsoft.com/office/drawing/2014/main" id="{99FA3575-F9DB-4851-9935-568D1A051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497638"/>
              <a:ext cx="187325" cy="22225"/>
            </a:xfrm>
            <a:custGeom>
              <a:avLst/>
              <a:gdLst>
                <a:gd name="T0" fmla="*/ 14 w 243"/>
                <a:gd name="T1" fmla="*/ 29 h 29"/>
                <a:gd name="T2" fmla="*/ 229 w 243"/>
                <a:gd name="T3" fmla="*/ 29 h 29"/>
                <a:gd name="T4" fmla="*/ 243 w 243"/>
                <a:gd name="T5" fmla="*/ 15 h 29"/>
                <a:gd name="T6" fmla="*/ 229 w 243"/>
                <a:gd name="T7" fmla="*/ 0 h 29"/>
                <a:gd name="T8" fmla="*/ 14 w 243"/>
                <a:gd name="T9" fmla="*/ 0 h 29"/>
                <a:gd name="T10" fmla="*/ 0 w 243"/>
                <a:gd name="T11" fmla="*/ 15 h 29"/>
                <a:gd name="T12" fmla="*/ 14 w 243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9">
                  <a:moveTo>
                    <a:pt x="14" y="29"/>
                  </a:moveTo>
                  <a:cubicBezTo>
                    <a:pt x="229" y="29"/>
                    <a:pt x="229" y="29"/>
                    <a:pt x="229" y="29"/>
                  </a:cubicBezTo>
                  <a:cubicBezTo>
                    <a:pt x="237" y="29"/>
                    <a:pt x="243" y="22"/>
                    <a:pt x="243" y="15"/>
                  </a:cubicBezTo>
                  <a:cubicBezTo>
                    <a:pt x="243" y="7"/>
                    <a:pt x="237" y="0"/>
                    <a:pt x="2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22"/>
                    <a:pt x="6" y="29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5" name="Freeform 232">
              <a:extLst>
                <a:ext uri="{FF2B5EF4-FFF2-40B4-BE49-F238E27FC236}">
                  <a16:creationId xmlns="" xmlns:a16="http://schemas.microsoft.com/office/drawing/2014/main" id="{2671FD8C-C81D-4EA7-A74C-DB9BA07B1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550025"/>
              <a:ext cx="187325" cy="22225"/>
            </a:xfrm>
            <a:custGeom>
              <a:avLst/>
              <a:gdLst>
                <a:gd name="T0" fmla="*/ 14 w 243"/>
                <a:gd name="T1" fmla="*/ 28 h 28"/>
                <a:gd name="T2" fmla="*/ 229 w 243"/>
                <a:gd name="T3" fmla="*/ 28 h 28"/>
                <a:gd name="T4" fmla="*/ 243 w 243"/>
                <a:gd name="T5" fmla="*/ 14 h 28"/>
                <a:gd name="T6" fmla="*/ 229 w 243"/>
                <a:gd name="T7" fmla="*/ 0 h 28"/>
                <a:gd name="T8" fmla="*/ 14 w 243"/>
                <a:gd name="T9" fmla="*/ 0 h 28"/>
                <a:gd name="T10" fmla="*/ 0 w 243"/>
                <a:gd name="T11" fmla="*/ 14 h 28"/>
                <a:gd name="T12" fmla="*/ 14 w 24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8">
                  <a:moveTo>
                    <a:pt x="14" y="28"/>
                  </a:moveTo>
                  <a:cubicBezTo>
                    <a:pt x="229" y="28"/>
                    <a:pt x="229" y="28"/>
                    <a:pt x="229" y="28"/>
                  </a:cubicBezTo>
                  <a:cubicBezTo>
                    <a:pt x="237" y="28"/>
                    <a:pt x="243" y="22"/>
                    <a:pt x="243" y="14"/>
                  </a:cubicBezTo>
                  <a:cubicBezTo>
                    <a:pt x="243" y="6"/>
                    <a:pt x="237" y="0"/>
                    <a:pt x="2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6" name="Freeform 233">
              <a:extLst>
                <a:ext uri="{FF2B5EF4-FFF2-40B4-BE49-F238E27FC236}">
                  <a16:creationId xmlns="" xmlns:a16="http://schemas.microsoft.com/office/drawing/2014/main" id="{0EC818B7-23A4-4DC0-A7AF-28E3D9AE0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602413"/>
              <a:ext cx="225425" cy="22225"/>
            </a:xfrm>
            <a:custGeom>
              <a:avLst/>
              <a:gdLst>
                <a:gd name="T0" fmla="*/ 279 w 293"/>
                <a:gd name="T1" fmla="*/ 0 h 29"/>
                <a:gd name="T2" fmla="*/ 14 w 293"/>
                <a:gd name="T3" fmla="*/ 0 h 29"/>
                <a:gd name="T4" fmla="*/ 0 w 293"/>
                <a:gd name="T5" fmla="*/ 15 h 29"/>
                <a:gd name="T6" fmla="*/ 14 w 293"/>
                <a:gd name="T7" fmla="*/ 29 h 29"/>
                <a:gd name="T8" fmla="*/ 279 w 293"/>
                <a:gd name="T9" fmla="*/ 29 h 29"/>
                <a:gd name="T10" fmla="*/ 293 w 293"/>
                <a:gd name="T11" fmla="*/ 15 h 29"/>
                <a:gd name="T12" fmla="*/ 279 w 293"/>
                <a:gd name="T1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9">
                  <a:moveTo>
                    <a:pt x="27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22"/>
                    <a:pt x="6" y="29"/>
                    <a:pt x="14" y="29"/>
                  </a:cubicBezTo>
                  <a:cubicBezTo>
                    <a:pt x="279" y="29"/>
                    <a:pt x="279" y="29"/>
                    <a:pt x="279" y="29"/>
                  </a:cubicBezTo>
                  <a:cubicBezTo>
                    <a:pt x="287" y="29"/>
                    <a:pt x="293" y="22"/>
                    <a:pt x="293" y="15"/>
                  </a:cubicBezTo>
                  <a:cubicBezTo>
                    <a:pt x="293" y="7"/>
                    <a:pt x="287" y="0"/>
                    <a:pt x="279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7" name="Freeform 234">
              <a:extLst>
                <a:ext uri="{FF2B5EF4-FFF2-40B4-BE49-F238E27FC236}">
                  <a16:creationId xmlns="" xmlns:a16="http://schemas.microsoft.com/office/drawing/2014/main" id="{01AFB2C0-E130-4D1C-ADAE-7EDC7BB0B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925" y="6654800"/>
              <a:ext cx="225425" cy="20638"/>
            </a:xfrm>
            <a:custGeom>
              <a:avLst/>
              <a:gdLst>
                <a:gd name="T0" fmla="*/ 279 w 293"/>
                <a:gd name="T1" fmla="*/ 0 h 28"/>
                <a:gd name="T2" fmla="*/ 14 w 293"/>
                <a:gd name="T3" fmla="*/ 0 h 28"/>
                <a:gd name="T4" fmla="*/ 0 w 293"/>
                <a:gd name="T5" fmla="*/ 14 h 28"/>
                <a:gd name="T6" fmla="*/ 14 w 293"/>
                <a:gd name="T7" fmla="*/ 28 h 28"/>
                <a:gd name="T8" fmla="*/ 279 w 293"/>
                <a:gd name="T9" fmla="*/ 28 h 28"/>
                <a:gd name="T10" fmla="*/ 293 w 293"/>
                <a:gd name="T11" fmla="*/ 14 h 28"/>
                <a:gd name="T12" fmla="*/ 279 w 29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8">
                  <a:moveTo>
                    <a:pt x="279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79" y="28"/>
                    <a:pt x="279" y="28"/>
                    <a:pt x="279" y="28"/>
                  </a:cubicBezTo>
                  <a:cubicBezTo>
                    <a:pt x="287" y="28"/>
                    <a:pt x="293" y="22"/>
                    <a:pt x="293" y="14"/>
                  </a:cubicBezTo>
                  <a:cubicBezTo>
                    <a:pt x="293" y="6"/>
                    <a:pt x="287" y="0"/>
                    <a:pt x="279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38" name="Freeform 235">
              <a:extLst>
                <a:ext uri="{FF2B5EF4-FFF2-40B4-BE49-F238E27FC236}">
                  <a16:creationId xmlns="" xmlns:a16="http://schemas.microsoft.com/office/drawing/2014/main" id="{A2E8E302-4223-49C5-8A60-7C301637DD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1300" y="6445250"/>
              <a:ext cx="161925" cy="227013"/>
            </a:xfrm>
            <a:custGeom>
              <a:avLst/>
              <a:gdLst>
                <a:gd name="T0" fmla="*/ 105 w 211"/>
                <a:gd name="T1" fmla="*/ 0 h 296"/>
                <a:gd name="T2" fmla="*/ 0 w 211"/>
                <a:gd name="T3" fmla="*/ 106 h 296"/>
                <a:gd name="T4" fmla="*/ 52 w 211"/>
                <a:gd name="T5" fmla="*/ 197 h 296"/>
                <a:gd name="T6" fmla="*/ 52 w 211"/>
                <a:gd name="T7" fmla="*/ 296 h 296"/>
                <a:gd name="T8" fmla="*/ 106 w 211"/>
                <a:gd name="T9" fmla="*/ 254 h 296"/>
                <a:gd name="T10" fmla="*/ 159 w 211"/>
                <a:gd name="T11" fmla="*/ 296 h 296"/>
                <a:gd name="T12" fmla="*/ 159 w 211"/>
                <a:gd name="T13" fmla="*/ 197 h 296"/>
                <a:gd name="T14" fmla="*/ 211 w 211"/>
                <a:gd name="T15" fmla="*/ 106 h 296"/>
                <a:gd name="T16" fmla="*/ 105 w 211"/>
                <a:gd name="T17" fmla="*/ 0 h 296"/>
                <a:gd name="T18" fmla="*/ 105 w 211"/>
                <a:gd name="T19" fmla="*/ 196 h 296"/>
                <a:gd name="T20" fmla="*/ 15 w 211"/>
                <a:gd name="T21" fmla="*/ 106 h 296"/>
                <a:gd name="T22" fmla="*/ 105 w 211"/>
                <a:gd name="T23" fmla="*/ 16 h 296"/>
                <a:gd name="T24" fmla="*/ 195 w 211"/>
                <a:gd name="T25" fmla="*/ 106 h 296"/>
                <a:gd name="T26" fmla="*/ 105 w 211"/>
                <a:gd name="T27" fmla="*/ 1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1" h="296">
                  <a:moveTo>
                    <a:pt x="105" y="0"/>
                  </a:moveTo>
                  <a:cubicBezTo>
                    <a:pt x="47" y="0"/>
                    <a:pt x="0" y="48"/>
                    <a:pt x="0" y="106"/>
                  </a:cubicBezTo>
                  <a:cubicBezTo>
                    <a:pt x="0" y="145"/>
                    <a:pt x="21" y="179"/>
                    <a:pt x="52" y="197"/>
                  </a:cubicBezTo>
                  <a:cubicBezTo>
                    <a:pt x="52" y="296"/>
                    <a:pt x="52" y="296"/>
                    <a:pt x="52" y="296"/>
                  </a:cubicBezTo>
                  <a:cubicBezTo>
                    <a:pt x="106" y="254"/>
                    <a:pt x="106" y="254"/>
                    <a:pt x="106" y="254"/>
                  </a:cubicBezTo>
                  <a:cubicBezTo>
                    <a:pt x="159" y="296"/>
                    <a:pt x="159" y="296"/>
                    <a:pt x="159" y="296"/>
                  </a:cubicBezTo>
                  <a:cubicBezTo>
                    <a:pt x="159" y="197"/>
                    <a:pt x="159" y="197"/>
                    <a:pt x="159" y="197"/>
                  </a:cubicBezTo>
                  <a:cubicBezTo>
                    <a:pt x="190" y="179"/>
                    <a:pt x="211" y="145"/>
                    <a:pt x="211" y="106"/>
                  </a:cubicBezTo>
                  <a:cubicBezTo>
                    <a:pt x="211" y="48"/>
                    <a:pt x="164" y="0"/>
                    <a:pt x="105" y="0"/>
                  </a:cubicBezTo>
                  <a:close/>
                  <a:moveTo>
                    <a:pt x="105" y="196"/>
                  </a:moveTo>
                  <a:cubicBezTo>
                    <a:pt x="56" y="196"/>
                    <a:pt x="16" y="156"/>
                    <a:pt x="15" y="106"/>
                  </a:cubicBezTo>
                  <a:cubicBezTo>
                    <a:pt x="16" y="56"/>
                    <a:pt x="56" y="16"/>
                    <a:pt x="105" y="16"/>
                  </a:cubicBezTo>
                  <a:cubicBezTo>
                    <a:pt x="155" y="16"/>
                    <a:pt x="195" y="56"/>
                    <a:pt x="195" y="106"/>
                  </a:cubicBezTo>
                  <a:cubicBezTo>
                    <a:pt x="195" y="156"/>
                    <a:pt x="155" y="196"/>
                    <a:pt x="105" y="19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139" name="Group 444">
            <a:extLst>
              <a:ext uri="{FF2B5EF4-FFF2-40B4-BE49-F238E27FC236}">
                <a16:creationId xmlns="" xmlns:a16="http://schemas.microsoft.com/office/drawing/2014/main" id="{DEA81B4A-250C-4BE9-BCC4-F50A4F184BA0}"/>
              </a:ext>
            </a:extLst>
          </p:cNvPr>
          <p:cNvGrpSpPr/>
          <p:nvPr/>
        </p:nvGrpSpPr>
        <p:grpSpPr>
          <a:xfrm>
            <a:off x="4310945" y="3971998"/>
            <a:ext cx="233099" cy="294624"/>
            <a:chOff x="1971676" y="3683000"/>
            <a:chExt cx="427038" cy="539751"/>
          </a:xfrm>
          <a:solidFill>
            <a:schemeClr val="bg1"/>
          </a:solidFill>
        </p:grpSpPr>
        <p:sp>
          <p:nvSpPr>
            <p:cNvPr id="140" name="Freeform 29">
              <a:extLst>
                <a:ext uri="{FF2B5EF4-FFF2-40B4-BE49-F238E27FC236}">
                  <a16:creationId xmlns="" xmlns:a16="http://schemas.microsoft.com/office/drawing/2014/main" id="{D3A0D1C3-93E9-4024-9863-9F32C524D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6" y="3751263"/>
              <a:ext cx="427038" cy="471488"/>
            </a:xfrm>
            <a:custGeom>
              <a:avLst/>
              <a:gdLst>
                <a:gd name="T0" fmla="*/ 195 w 202"/>
                <a:gd name="T1" fmla="*/ 0 h 223"/>
                <a:gd name="T2" fmla="*/ 160 w 202"/>
                <a:gd name="T3" fmla="*/ 0 h 223"/>
                <a:gd name="T4" fmla="*/ 158 w 202"/>
                <a:gd name="T5" fmla="*/ 1 h 223"/>
                <a:gd name="T6" fmla="*/ 157 w 202"/>
                <a:gd name="T7" fmla="*/ 13 h 223"/>
                <a:gd name="T8" fmla="*/ 158 w 202"/>
                <a:gd name="T9" fmla="*/ 14 h 223"/>
                <a:gd name="T10" fmla="*/ 181 w 202"/>
                <a:gd name="T11" fmla="*/ 14 h 223"/>
                <a:gd name="T12" fmla="*/ 188 w 202"/>
                <a:gd name="T13" fmla="*/ 21 h 223"/>
                <a:gd name="T14" fmla="*/ 188 w 202"/>
                <a:gd name="T15" fmla="*/ 202 h 223"/>
                <a:gd name="T16" fmla="*/ 181 w 202"/>
                <a:gd name="T17" fmla="*/ 209 h 223"/>
                <a:gd name="T18" fmla="*/ 21 w 202"/>
                <a:gd name="T19" fmla="*/ 209 h 223"/>
                <a:gd name="T20" fmla="*/ 14 w 202"/>
                <a:gd name="T21" fmla="*/ 202 h 223"/>
                <a:gd name="T22" fmla="*/ 14 w 202"/>
                <a:gd name="T23" fmla="*/ 21 h 223"/>
                <a:gd name="T24" fmla="*/ 21 w 202"/>
                <a:gd name="T25" fmla="*/ 14 h 223"/>
                <a:gd name="T26" fmla="*/ 45 w 202"/>
                <a:gd name="T27" fmla="*/ 14 h 223"/>
                <a:gd name="T28" fmla="*/ 46 w 202"/>
                <a:gd name="T29" fmla="*/ 13 h 223"/>
                <a:gd name="T30" fmla="*/ 44 w 202"/>
                <a:gd name="T31" fmla="*/ 1 h 223"/>
                <a:gd name="T32" fmla="*/ 43 w 202"/>
                <a:gd name="T33" fmla="*/ 0 h 223"/>
                <a:gd name="T34" fmla="*/ 7 w 202"/>
                <a:gd name="T35" fmla="*/ 0 h 223"/>
                <a:gd name="T36" fmla="*/ 0 w 202"/>
                <a:gd name="T37" fmla="*/ 7 h 223"/>
                <a:gd name="T38" fmla="*/ 0 w 202"/>
                <a:gd name="T39" fmla="*/ 216 h 223"/>
                <a:gd name="T40" fmla="*/ 7 w 202"/>
                <a:gd name="T41" fmla="*/ 223 h 223"/>
                <a:gd name="T42" fmla="*/ 195 w 202"/>
                <a:gd name="T43" fmla="*/ 223 h 223"/>
                <a:gd name="T44" fmla="*/ 202 w 202"/>
                <a:gd name="T45" fmla="*/ 216 h 223"/>
                <a:gd name="T46" fmla="*/ 202 w 202"/>
                <a:gd name="T47" fmla="*/ 7 h 223"/>
                <a:gd name="T48" fmla="*/ 195 w 202"/>
                <a:gd name="T4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2" h="223">
                  <a:moveTo>
                    <a:pt x="195" y="0"/>
                  </a:moveTo>
                  <a:cubicBezTo>
                    <a:pt x="195" y="0"/>
                    <a:pt x="171" y="0"/>
                    <a:pt x="160" y="0"/>
                  </a:cubicBezTo>
                  <a:cubicBezTo>
                    <a:pt x="158" y="0"/>
                    <a:pt x="158" y="1"/>
                    <a:pt x="158" y="1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3"/>
                    <a:pt x="156" y="14"/>
                    <a:pt x="158" y="14"/>
                  </a:cubicBezTo>
                  <a:cubicBezTo>
                    <a:pt x="166" y="14"/>
                    <a:pt x="181" y="14"/>
                    <a:pt x="181" y="14"/>
                  </a:cubicBezTo>
                  <a:cubicBezTo>
                    <a:pt x="185" y="14"/>
                    <a:pt x="188" y="17"/>
                    <a:pt x="188" y="21"/>
                  </a:cubicBezTo>
                  <a:cubicBezTo>
                    <a:pt x="188" y="202"/>
                    <a:pt x="188" y="202"/>
                    <a:pt x="188" y="202"/>
                  </a:cubicBezTo>
                  <a:cubicBezTo>
                    <a:pt x="188" y="206"/>
                    <a:pt x="185" y="209"/>
                    <a:pt x="181" y="209"/>
                  </a:cubicBezTo>
                  <a:cubicBezTo>
                    <a:pt x="21" y="209"/>
                    <a:pt x="21" y="209"/>
                    <a:pt x="21" y="209"/>
                  </a:cubicBezTo>
                  <a:cubicBezTo>
                    <a:pt x="17" y="209"/>
                    <a:pt x="14" y="206"/>
                    <a:pt x="14" y="20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21" y="14"/>
                    <a:pt x="37" y="14"/>
                    <a:pt x="45" y="14"/>
                  </a:cubicBezTo>
                  <a:cubicBezTo>
                    <a:pt x="46" y="14"/>
                    <a:pt x="46" y="13"/>
                    <a:pt x="46" y="13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0"/>
                    <a:pt x="43" y="0"/>
                  </a:cubicBezTo>
                  <a:cubicBezTo>
                    <a:pt x="32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20"/>
                    <a:pt x="3" y="223"/>
                    <a:pt x="7" y="223"/>
                  </a:cubicBezTo>
                  <a:cubicBezTo>
                    <a:pt x="195" y="223"/>
                    <a:pt x="195" y="223"/>
                    <a:pt x="195" y="223"/>
                  </a:cubicBezTo>
                  <a:cubicBezTo>
                    <a:pt x="199" y="223"/>
                    <a:pt x="202" y="220"/>
                    <a:pt x="202" y="216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2" y="3"/>
                    <a:pt x="199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41" name="Freeform 30">
              <a:extLst>
                <a:ext uri="{FF2B5EF4-FFF2-40B4-BE49-F238E27FC236}">
                  <a16:creationId xmlns="" xmlns:a16="http://schemas.microsoft.com/office/drawing/2014/main" id="{83D9A151-2C64-4446-8C7A-369BA7C50E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3683000"/>
              <a:ext cx="182563" cy="115888"/>
            </a:xfrm>
            <a:custGeom>
              <a:avLst/>
              <a:gdLst>
                <a:gd name="T0" fmla="*/ 82 w 86"/>
                <a:gd name="T1" fmla="*/ 21 h 55"/>
                <a:gd name="T2" fmla="*/ 68 w 86"/>
                <a:gd name="T3" fmla="*/ 21 h 55"/>
                <a:gd name="T4" fmla="*/ 67 w 86"/>
                <a:gd name="T5" fmla="*/ 19 h 55"/>
                <a:gd name="T6" fmla="*/ 43 w 86"/>
                <a:gd name="T7" fmla="*/ 0 h 55"/>
                <a:gd name="T8" fmla="*/ 20 w 86"/>
                <a:gd name="T9" fmla="*/ 18 h 55"/>
                <a:gd name="T10" fmla="*/ 18 w 86"/>
                <a:gd name="T11" fmla="*/ 21 h 55"/>
                <a:gd name="T12" fmla="*/ 4 w 86"/>
                <a:gd name="T13" fmla="*/ 21 h 55"/>
                <a:gd name="T14" fmla="*/ 0 w 86"/>
                <a:gd name="T15" fmla="*/ 25 h 55"/>
                <a:gd name="T16" fmla="*/ 4 w 86"/>
                <a:gd name="T17" fmla="*/ 51 h 55"/>
                <a:gd name="T18" fmla="*/ 9 w 86"/>
                <a:gd name="T19" fmla="*/ 55 h 55"/>
                <a:gd name="T20" fmla="*/ 77 w 86"/>
                <a:gd name="T21" fmla="*/ 55 h 55"/>
                <a:gd name="T22" fmla="*/ 82 w 86"/>
                <a:gd name="T23" fmla="*/ 51 h 55"/>
                <a:gd name="T24" fmla="*/ 86 w 86"/>
                <a:gd name="T25" fmla="*/ 25 h 55"/>
                <a:gd name="T26" fmla="*/ 82 w 86"/>
                <a:gd name="T27" fmla="*/ 21 h 55"/>
                <a:gd name="T28" fmla="*/ 43 w 86"/>
                <a:gd name="T29" fmla="*/ 27 h 55"/>
                <a:gd name="T30" fmla="*/ 36 w 86"/>
                <a:gd name="T31" fmla="*/ 19 h 55"/>
                <a:gd name="T32" fmla="*/ 43 w 86"/>
                <a:gd name="T33" fmla="*/ 12 h 55"/>
                <a:gd name="T34" fmla="*/ 50 w 86"/>
                <a:gd name="T35" fmla="*/ 19 h 55"/>
                <a:gd name="T36" fmla="*/ 43 w 86"/>
                <a:gd name="T3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" h="55">
                  <a:moveTo>
                    <a:pt x="82" y="21"/>
                  </a:moveTo>
                  <a:cubicBezTo>
                    <a:pt x="68" y="21"/>
                    <a:pt x="68" y="21"/>
                    <a:pt x="68" y="21"/>
                  </a:cubicBezTo>
                  <a:cubicBezTo>
                    <a:pt x="67" y="21"/>
                    <a:pt x="67" y="19"/>
                    <a:pt x="67" y="19"/>
                  </a:cubicBezTo>
                  <a:cubicBezTo>
                    <a:pt x="64" y="8"/>
                    <a:pt x="55" y="0"/>
                    <a:pt x="43" y="0"/>
                  </a:cubicBezTo>
                  <a:cubicBezTo>
                    <a:pt x="32" y="0"/>
                    <a:pt x="22" y="8"/>
                    <a:pt x="20" y="18"/>
                  </a:cubicBezTo>
                  <a:cubicBezTo>
                    <a:pt x="19" y="19"/>
                    <a:pt x="20" y="21"/>
                    <a:pt x="1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23"/>
                    <a:pt x="0" y="25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4"/>
                    <a:pt x="6" y="55"/>
                    <a:pt x="9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0" y="55"/>
                    <a:pt x="82" y="54"/>
                    <a:pt x="82" y="51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23"/>
                    <a:pt x="85" y="21"/>
                    <a:pt x="82" y="21"/>
                  </a:cubicBezTo>
                  <a:close/>
                  <a:moveTo>
                    <a:pt x="43" y="27"/>
                  </a:moveTo>
                  <a:cubicBezTo>
                    <a:pt x="39" y="27"/>
                    <a:pt x="36" y="23"/>
                    <a:pt x="36" y="19"/>
                  </a:cubicBezTo>
                  <a:cubicBezTo>
                    <a:pt x="36" y="15"/>
                    <a:pt x="39" y="12"/>
                    <a:pt x="43" y="12"/>
                  </a:cubicBezTo>
                  <a:cubicBezTo>
                    <a:pt x="47" y="12"/>
                    <a:pt x="50" y="15"/>
                    <a:pt x="50" y="19"/>
                  </a:cubicBezTo>
                  <a:cubicBezTo>
                    <a:pt x="50" y="23"/>
                    <a:pt x="47" y="27"/>
                    <a:pt x="43" y="2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42" name="Freeform 31">
              <a:extLst>
                <a:ext uri="{FF2B5EF4-FFF2-40B4-BE49-F238E27FC236}">
                  <a16:creationId xmlns="" xmlns:a16="http://schemas.microsoft.com/office/drawing/2014/main" id="{2B5380CF-875F-4CAE-93F6-DEAFF55CE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701" y="3867150"/>
              <a:ext cx="174625" cy="23813"/>
            </a:xfrm>
            <a:custGeom>
              <a:avLst/>
              <a:gdLst>
                <a:gd name="T0" fmla="*/ 82 w 82"/>
                <a:gd name="T1" fmla="*/ 8 h 11"/>
                <a:gd name="T2" fmla="*/ 79 w 82"/>
                <a:gd name="T3" fmla="*/ 11 h 11"/>
                <a:gd name="T4" fmla="*/ 3 w 82"/>
                <a:gd name="T5" fmla="*/ 11 h 11"/>
                <a:gd name="T6" fmla="*/ 0 w 82"/>
                <a:gd name="T7" fmla="*/ 8 h 11"/>
                <a:gd name="T8" fmla="*/ 0 w 82"/>
                <a:gd name="T9" fmla="*/ 2 h 11"/>
                <a:gd name="T10" fmla="*/ 3 w 82"/>
                <a:gd name="T11" fmla="*/ 0 h 11"/>
                <a:gd name="T12" fmla="*/ 79 w 82"/>
                <a:gd name="T13" fmla="*/ 0 h 11"/>
                <a:gd name="T14" fmla="*/ 82 w 82"/>
                <a:gd name="T15" fmla="*/ 2 h 11"/>
                <a:gd name="T16" fmla="*/ 82 w 82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1">
                  <a:moveTo>
                    <a:pt x="82" y="8"/>
                  </a:moveTo>
                  <a:cubicBezTo>
                    <a:pt x="82" y="10"/>
                    <a:pt x="81" y="11"/>
                    <a:pt x="79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10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1"/>
                    <a:pt x="82" y="2"/>
                  </a:cubicBezTo>
                  <a:cubicBezTo>
                    <a:pt x="82" y="8"/>
                    <a:pt x="82" y="8"/>
                    <a:pt x="82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43" name="Freeform 32">
              <a:extLst>
                <a:ext uri="{FF2B5EF4-FFF2-40B4-BE49-F238E27FC236}">
                  <a16:creationId xmlns="" xmlns:a16="http://schemas.microsoft.com/office/drawing/2014/main" id="{60C7F885-9ECD-43CA-AB85-EF0BCE168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776" y="3849688"/>
              <a:ext cx="71438" cy="55563"/>
            </a:xfrm>
            <a:custGeom>
              <a:avLst/>
              <a:gdLst>
                <a:gd name="T0" fmla="*/ 16 w 34"/>
                <a:gd name="T1" fmla="*/ 25 h 26"/>
                <a:gd name="T2" fmla="*/ 12 w 34"/>
                <a:gd name="T3" fmla="*/ 25 h 26"/>
                <a:gd name="T4" fmla="*/ 1 w 34"/>
                <a:gd name="T5" fmla="*/ 14 h 26"/>
                <a:gd name="T6" fmla="*/ 1 w 34"/>
                <a:gd name="T7" fmla="*/ 10 h 26"/>
                <a:gd name="T8" fmla="*/ 4 w 34"/>
                <a:gd name="T9" fmla="*/ 7 h 26"/>
                <a:gd name="T10" fmla="*/ 8 w 34"/>
                <a:gd name="T11" fmla="*/ 7 h 26"/>
                <a:gd name="T12" fmla="*/ 12 w 34"/>
                <a:gd name="T13" fmla="*/ 11 h 26"/>
                <a:gd name="T14" fmla="*/ 16 w 34"/>
                <a:gd name="T15" fmla="*/ 11 h 26"/>
                <a:gd name="T16" fmla="*/ 26 w 34"/>
                <a:gd name="T17" fmla="*/ 2 h 26"/>
                <a:gd name="T18" fmla="*/ 30 w 34"/>
                <a:gd name="T19" fmla="*/ 2 h 26"/>
                <a:gd name="T20" fmla="*/ 33 w 34"/>
                <a:gd name="T21" fmla="*/ 4 h 26"/>
                <a:gd name="T22" fmla="*/ 33 w 34"/>
                <a:gd name="T23" fmla="*/ 9 h 26"/>
                <a:gd name="T24" fmla="*/ 16 w 34"/>
                <a:gd name="T2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6">
                  <a:moveTo>
                    <a:pt x="16" y="25"/>
                  </a:moveTo>
                  <a:cubicBezTo>
                    <a:pt x="15" y="26"/>
                    <a:pt x="13" y="26"/>
                    <a:pt x="12" y="2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2"/>
                    <a:pt x="15" y="12"/>
                    <a:pt x="16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0"/>
                    <a:pt x="29" y="0"/>
                    <a:pt x="30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6"/>
                    <a:pt x="34" y="8"/>
                    <a:pt x="33" y="9"/>
                  </a:cubicBezTo>
                  <a:lnTo>
                    <a:pt x="16" y="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44" name="Freeform 33">
              <a:extLst>
                <a:ext uri="{FF2B5EF4-FFF2-40B4-BE49-F238E27FC236}">
                  <a16:creationId xmlns="" xmlns:a16="http://schemas.microsoft.com/office/drawing/2014/main" id="{4385E8EC-1A6F-42B2-A7A0-E8E89B3BC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701" y="3949700"/>
              <a:ext cx="174625" cy="25400"/>
            </a:xfrm>
            <a:custGeom>
              <a:avLst/>
              <a:gdLst>
                <a:gd name="T0" fmla="*/ 82 w 82"/>
                <a:gd name="T1" fmla="*/ 9 h 12"/>
                <a:gd name="T2" fmla="*/ 79 w 82"/>
                <a:gd name="T3" fmla="*/ 12 h 12"/>
                <a:gd name="T4" fmla="*/ 3 w 82"/>
                <a:gd name="T5" fmla="*/ 12 h 12"/>
                <a:gd name="T6" fmla="*/ 0 w 82"/>
                <a:gd name="T7" fmla="*/ 9 h 12"/>
                <a:gd name="T8" fmla="*/ 0 w 82"/>
                <a:gd name="T9" fmla="*/ 3 h 12"/>
                <a:gd name="T10" fmla="*/ 3 w 82"/>
                <a:gd name="T11" fmla="*/ 0 h 12"/>
                <a:gd name="T12" fmla="*/ 79 w 82"/>
                <a:gd name="T13" fmla="*/ 0 h 12"/>
                <a:gd name="T14" fmla="*/ 82 w 82"/>
                <a:gd name="T15" fmla="*/ 3 h 12"/>
                <a:gd name="T16" fmla="*/ 82 w 82"/>
                <a:gd name="T1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">
                  <a:moveTo>
                    <a:pt x="82" y="9"/>
                  </a:moveTo>
                  <a:cubicBezTo>
                    <a:pt x="82" y="10"/>
                    <a:pt x="81" y="12"/>
                    <a:pt x="79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0"/>
                    <a:pt x="0" y="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1"/>
                    <a:pt x="82" y="3"/>
                  </a:cubicBezTo>
                  <a:cubicBezTo>
                    <a:pt x="82" y="9"/>
                    <a:pt x="82" y="9"/>
                    <a:pt x="82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45" name="Freeform 34">
              <a:extLst>
                <a:ext uri="{FF2B5EF4-FFF2-40B4-BE49-F238E27FC236}">
                  <a16:creationId xmlns="" xmlns:a16="http://schemas.microsoft.com/office/drawing/2014/main" id="{394C5EBF-1325-4D04-848C-49C2D240A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776" y="3935413"/>
              <a:ext cx="71438" cy="55563"/>
            </a:xfrm>
            <a:custGeom>
              <a:avLst/>
              <a:gdLst>
                <a:gd name="T0" fmla="*/ 16 w 34"/>
                <a:gd name="T1" fmla="*/ 25 h 26"/>
                <a:gd name="T2" fmla="*/ 12 w 34"/>
                <a:gd name="T3" fmla="*/ 25 h 26"/>
                <a:gd name="T4" fmla="*/ 1 w 34"/>
                <a:gd name="T5" fmla="*/ 14 h 26"/>
                <a:gd name="T6" fmla="*/ 1 w 34"/>
                <a:gd name="T7" fmla="*/ 9 h 26"/>
                <a:gd name="T8" fmla="*/ 4 w 34"/>
                <a:gd name="T9" fmla="*/ 6 h 26"/>
                <a:gd name="T10" fmla="*/ 8 w 34"/>
                <a:gd name="T11" fmla="*/ 6 h 26"/>
                <a:gd name="T12" fmla="*/ 12 w 34"/>
                <a:gd name="T13" fmla="*/ 10 h 26"/>
                <a:gd name="T14" fmla="*/ 16 w 34"/>
                <a:gd name="T15" fmla="*/ 10 h 26"/>
                <a:gd name="T16" fmla="*/ 26 w 34"/>
                <a:gd name="T17" fmla="*/ 1 h 26"/>
                <a:gd name="T18" fmla="*/ 30 w 34"/>
                <a:gd name="T19" fmla="*/ 1 h 26"/>
                <a:gd name="T20" fmla="*/ 33 w 34"/>
                <a:gd name="T21" fmla="*/ 4 h 26"/>
                <a:gd name="T22" fmla="*/ 33 w 34"/>
                <a:gd name="T23" fmla="*/ 8 h 26"/>
                <a:gd name="T24" fmla="*/ 16 w 34"/>
                <a:gd name="T2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6">
                  <a:moveTo>
                    <a:pt x="16" y="25"/>
                  </a:moveTo>
                  <a:cubicBezTo>
                    <a:pt x="15" y="26"/>
                    <a:pt x="13" y="26"/>
                    <a:pt x="12" y="2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0" y="11"/>
                    <a:pt x="1" y="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7" y="5"/>
                    <a:pt x="8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2"/>
                    <a:pt x="15" y="12"/>
                    <a:pt x="16" y="1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29" y="0"/>
                    <a:pt x="30" y="1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5"/>
                    <a:pt x="34" y="7"/>
                    <a:pt x="33" y="8"/>
                  </a:cubicBezTo>
                  <a:lnTo>
                    <a:pt x="16" y="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46" name="Freeform 35">
              <a:extLst>
                <a:ext uri="{FF2B5EF4-FFF2-40B4-BE49-F238E27FC236}">
                  <a16:creationId xmlns="" xmlns:a16="http://schemas.microsoft.com/office/drawing/2014/main" id="{576FC339-C727-4202-999B-5B8BBE2FE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701" y="4035425"/>
              <a:ext cx="125413" cy="22225"/>
            </a:xfrm>
            <a:custGeom>
              <a:avLst/>
              <a:gdLst>
                <a:gd name="T0" fmla="*/ 59 w 59"/>
                <a:gd name="T1" fmla="*/ 8 h 11"/>
                <a:gd name="T2" fmla="*/ 56 w 59"/>
                <a:gd name="T3" fmla="*/ 11 h 11"/>
                <a:gd name="T4" fmla="*/ 3 w 59"/>
                <a:gd name="T5" fmla="*/ 11 h 11"/>
                <a:gd name="T6" fmla="*/ 0 w 59"/>
                <a:gd name="T7" fmla="*/ 8 h 11"/>
                <a:gd name="T8" fmla="*/ 0 w 59"/>
                <a:gd name="T9" fmla="*/ 2 h 11"/>
                <a:gd name="T10" fmla="*/ 3 w 59"/>
                <a:gd name="T11" fmla="*/ 0 h 11"/>
                <a:gd name="T12" fmla="*/ 56 w 59"/>
                <a:gd name="T13" fmla="*/ 0 h 11"/>
                <a:gd name="T14" fmla="*/ 59 w 59"/>
                <a:gd name="T15" fmla="*/ 2 h 11"/>
                <a:gd name="T16" fmla="*/ 59 w 59"/>
                <a:gd name="T1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1">
                  <a:moveTo>
                    <a:pt x="59" y="8"/>
                  </a:moveTo>
                  <a:cubicBezTo>
                    <a:pt x="59" y="10"/>
                    <a:pt x="58" y="11"/>
                    <a:pt x="56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10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59" y="1"/>
                    <a:pt x="59" y="2"/>
                  </a:cubicBezTo>
                  <a:cubicBezTo>
                    <a:pt x="59" y="8"/>
                    <a:pt x="59" y="8"/>
                    <a:pt x="59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  <p:sp>
          <p:nvSpPr>
            <p:cNvPr id="147" name="Freeform 36">
              <a:extLst>
                <a:ext uri="{FF2B5EF4-FFF2-40B4-BE49-F238E27FC236}">
                  <a16:creationId xmlns="" xmlns:a16="http://schemas.microsoft.com/office/drawing/2014/main" id="{FA72DA2B-72DB-4C47-9E48-263C80B80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776" y="4017963"/>
              <a:ext cx="71438" cy="55563"/>
            </a:xfrm>
            <a:custGeom>
              <a:avLst/>
              <a:gdLst>
                <a:gd name="T0" fmla="*/ 16 w 34"/>
                <a:gd name="T1" fmla="*/ 25 h 26"/>
                <a:gd name="T2" fmla="*/ 12 w 34"/>
                <a:gd name="T3" fmla="*/ 25 h 26"/>
                <a:gd name="T4" fmla="*/ 1 w 34"/>
                <a:gd name="T5" fmla="*/ 14 h 26"/>
                <a:gd name="T6" fmla="*/ 1 w 34"/>
                <a:gd name="T7" fmla="*/ 10 h 26"/>
                <a:gd name="T8" fmla="*/ 4 w 34"/>
                <a:gd name="T9" fmla="*/ 7 h 26"/>
                <a:gd name="T10" fmla="*/ 8 w 34"/>
                <a:gd name="T11" fmla="*/ 7 h 26"/>
                <a:gd name="T12" fmla="*/ 12 w 34"/>
                <a:gd name="T13" fmla="*/ 11 h 26"/>
                <a:gd name="T14" fmla="*/ 16 w 34"/>
                <a:gd name="T15" fmla="*/ 11 h 26"/>
                <a:gd name="T16" fmla="*/ 26 w 34"/>
                <a:gd name="T17" fmla="*/ 2 h 26"/>
                <a:gd name="T18" fmla="*/ 30 w 34"/>
                <a:gd name="T19" fmla="*/ 2 h 26"/>
                <a:gd name="T20" fmla="*/ 33 w 34"/>
                <a:gd name="T21" fmla="*/ 4 h 26"/>
                <a:gd name="T22" fmla="*/ 33 w 34"/>
                <a:gd name="T23" fmla="*/ 9 h 26"/>
                <a:gd name="T24" fmla="*/ 16 w 34"/>
                <a:gd name="T2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6">
                  <a:moveTo>
                    <a:pt x="16" y="25"/>
                  </a:moveTo>
                  <a:cubicBezTo>
                    <a:pt x="15" y="26"/>
                    <a:pt x="13" y="26"/>
                    <a:pt x="12" y="2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2"/>
                    <a:pt x="15" y="12"/>
                    <a:pt x="16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0"/>
                    <a:pt x="29" y="0"/>
                    <a:pt x="30" y="2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6"/>
                    <a:pt x="34" y="7"/>
                    <a:pt x="33" y="9"/>
                  </a:cubicBezTo>
                  <a:lnTo>
                    <a:pt x="16" y="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</a:endParaRPr>
            </a:p>
          </p:txBody>
        </p:sp>
      </p:grpSp>
      <p:grpSp>
        <p:nvGrpSpPr>
          <p:cNvPr id="148" name="Group 2">
            <a:extLst>
              <a:ext uri="{FF2B5EF4-FFF2-40B4-BE49-F238E27FC236}">
                <a16:creationId xmlns="" xmlns:a16="http://schemas.microsoft.com/office/drawing/2014/main" id="{6A58366D-D78A-4FAD-AED5-0A1756424201}"/>
              </a:ext>
            </a:extLst>
          </p:cNvPr>
          <p:cNvGrpSpPr/>
          <p:nvPr/>
        </p:nvGrpSpPr>
        <p:grpSpPr>
          <a:xfrm>
            <a:off x="3769777" y="2267965"/>
            <a:ext cx="1298972" cy="1297781"/>
            <a:chOff x="5258594" y="3390900"/>
            <a:chExt cx="1731963" cy="1730375"/>
          </a:xfrm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grpSpPr>
        <p:sp>
          <p:nvSpPr>
            <p:cNvPr id="149" name="Freeform 9">
              <a:extLst>
                <a:ext uri="{FF2B5EF4-FFF2-40B4-BE49-F238E27FC236}">
                  <a16:creationId xmlns="" xmlns:a16="http://schemas.microsoft.com/office/drawing/2014/main" id="{F429134D-99DB-4468-8314-85F5FE46F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8594" y="3390900"/>
              <a:ext cx="1731963" cy="1730375"/>
            </a:xfrm>
            <a:custGeom>
              <a:avLst/>
              <a:gdLst>
                <a:gd name="T0" fmla="*/ 1033 w 1112"/>
                <a:gd name="T1" fmla="*/ 458 h 1111"/>
                <a:gd name="T2" fmla="*/ 966 w 1112"/>
                <a:gd name="T3" fmla="*/ 480 h 1111"/>
                <a:gd name="T4" fmla="*/ 916 w 1112"/>
                <a:gd name="T5" fmla="*/ 449 h 1111"/>
                <a:gd name="T6" fmla="*/ 916 w 1112"/>
                <a:gd name="T7" fmla="*/ 444 h 1111"/>
                <a:gd name="T8" fmla="*/ 916 w 1112"/>
                <a:gd name="T9" fmla="*/ 196 h 1111"/>
                <a:gd name="T10" fmla="*/ 869 w 1112"/>
                <a:gd name="T11" fmla="*/ 196 h 1111"/>
                <a:gd name="T12" fmla="*/ 869 w 1112"/>
                <a:gd name="T13" fmla="*/ 196 h 1111"/>
                <a:gd name="T14" fmla="*/ 649 w 1112"/>
                <a:gd name="T15" fmla="*/ 196 h 1111"/>
                <a:gd name="T16" fmla="*/ 642 w 1112"/>
                <a:gd name="T17" fmla="*/ 196 h 1111"/>
                <a:gd name="T18" fmla="*/ 645 w 1112"/>
                <a:gd name="T19" fmla="*/ 196 h 1111"/>
                <a:gd name="T20" fmla="*/ 613 w 1112"/>
                <a:gd name="T21" fmla="*/ 146 h 1111"/>
                <a:gd name="T22" fmla="*/ 635 w 1112"/>
                <a:gd name="T23" fmla="*/ 78 h 1111"/>
                <a:gd name="T24" fmla="*/ 547 w 1112"/>
                <a:gd name="T25" fmla="*/ 0 h 1111"/>
                <a:gd name="T26" fmla="*/ 459 w 1112"/>
                <a:gd name="T27" fmla="*/ 78 h 1111"/>
                <a:gd name="T28" fmla="*/ 481 w 1112"/>
                <a:gd name="T29" fmla="*/ 146 h 1111"/>
                <a:gd name="T30" fmla="*/ 449 w 1112"/>
                <a:gd name="T31" fmla="*/ 196 h 1111"/>
                <a:gd name="T32" fmla="*/ 444 w 1112"/>
                <a:gd name="T33" fmla="*/ 196 h 1111"/>
                <a:gd name="T34" fmla="*/ 354 w 1112"/>
                <a:gd name="T35" fmla="*/ 196 h 1111"/>
                <a:gd name="T36" fmla="*/ 354 w 1112"/>
                <a:gd name="T37" fmla="*/ 196 h 1111"/>
                <a:gd name="T38" fmla="*/ 196 w 1112"/>
                <a:gd name="T39" fmla="*/ 196 h 1111"/>
                <a:gd name="T40" fmla="*/ 196 w 1112"/>
                <a:gd name="T41" fmla="*/ 444 h 1111"/>
                <a:gd name="T42" fmla="*/ 196 w 1112"/>
                <a:gd name="T43" fmla="*/ 448 h 1111"/>
                <a:gd name="T44" fmla="*/ 146 w 1112"/>
                <a:gd name="T45" fmla="*/ 480 h 1111"/>
                <a:gd name="T46" fmla="*/ 79 w 1112"/>
                <a:gd name="T47" fmla="*/ 458 h 1111"/>
                <a:gd name="T48" fmla="*/ 0 w 1112"/>
                <a:gd name="T49" fmla="*/ 546 h 1111"/>
                <a:gd name="T50" fmla="*/ 79 w 1112"/>
                <a:gd name="T51" fmla="*/ 634 h 1111"/>
                <a:gd name="T52" fmla="*/ 146 w 1112"/>
                <a:gd name="T53" fmla="*/ 612 h 1111"/>
                <a:gd name="T54" fmla="*/ 196 w 1112"/>
                <a:gd name="T55" fmla="*/ 644 h 1111"/>
                <a:gd name="T56" fmla="*/ 196 w 1112"/>
                <a:gd name="T57" fmla="*/ 641 h 1111"/>
                <a:gd name="T58" fmla="*/ 196 w 1112"/>
                <a:gd name="T59" fmla="*/ 648 h 1111"/>
                <a:gd name="T60" fmla="*/ 196 w 1112"/>
                <a:gd name="T61" fmla="*/ 915 h 1111"/>
                <a:gd name="T62" fmla="*/ 240 w 1112"/>
                <a:gd name="T63" fmla="*/ 915 h 1111"/>
                <a:gd name="T64" fmla="*/ 445 w 1112"/>
                <a:gd name="T65" fmla="*/ 915 h 1111"/>
                <a:gd name="T66" fmla="*/ 452 w 1112"/>
                <a:gd name="T67" fmla="*/ 915 h 1111"/>
                <a:gd name="T68" fmla="*/ 449 w 1112"/>
                <a:gd name="T69" fmla="*/ 915 h 1111"/>
                <a:gd name="T70" fmla="*/ 481 w 1112"/>
                <a:gd name="T71" fmla="*/ 965 h 1111"/>
                <a:gd name="T72" fmla="*/ 459 w 1112"/>
                <a:gd name="T73" fmla="*/ 1032 h 1111"/>
                <a:gd name="T74" fmla="*/ 547 w 1112"/>
                <a:gd name="T75" fmla="*/ 1111 h 1111"/>
                <a:gd name="T76" fmla="*/ 635 w 1112"/>
                <a:gd name="T77" fmla="*/ 1032 h 1111"/>
                <a:gd name="T78" fmla="*/ 613 w 1112"/>
                <a:gd name="T79" fmla="*/ 965 h 1111"/>
                <a:gd name="T80" fmla="*/ 645 w 1112"/>
                <a:gd name="T81" fmla="*/ 915 h 1111"/>
                <a:gd name="T82" fmla="*/ 650 w 1112"/>
                <a:gd name="T83" fmla="*/ 915 h 1111"/>
                <a:gd name="T84" fmla="*/ 758 w 1112"/>
                <a:gd name="T85" fmla="*/ 915 h 1111"/>
                <a:gd name="T86" fmla="*/ 758 w 1112"/>
                <a:gd name="T87" fmla="*/ 915 h 1111"/>
                <a:gd name="T88" fmla="*/ 861 w 1112"/>
                <a:gd name="T89" fmla="*/ 915 h 1111"/>
                <a:gd name="T90" fmla="*/ 916 w 1112"/>
                <a:gd name="T91" fmla="*/ 915 h 1111"/>
                <a:gd name="T92" fmla="*/ 916 w 1112"/>
                <a:gd name="T93" fmla="*/ 648 h 1111"/>
                <a:gd name="T94" fmla="*/ 916 w 1112"/>
                <a:gd name="T95" fmla="*/ 641 h 1111"/>
                <a:gd name="T96" fmla="*/ 916 w 1112"/>
                <a:gd name="T97" fmla="*/ 644 h 1111"/>
                <a:gd name="T98" fmla="*/ 966 w 1112"/>
                <a:gd name="T99" fmla="*/ 612 h 1111"/>
                <a:gd name="T100" fmla="*/ 1033 w 1112"/>
                <a:gd name="T101" fmla="*/ 634 h 1111"/>
                <a:gd name="T102" fmla="*/ 1112 w 1112"/>
                <a:gd name="T103" fmla="*/ 546 h 1111"/>
                <a:gd name="T104" fmla="*/ 1033 w 1112"/>
                <a:gd name="T105" fmla="*/ 458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12" h="1111">
                  <a:moveTo>
                    <a:pt x="1033" y="458"/>
                  </a:moveTo>
                  <a:cubicBezTo>
                    <a:pt x="1011" y="458"/>
                    <a:pt x="966" y="480"/>
                    <a:pt x="966" y="480"/>
                  </a:cubicBezTo>
                  <a:cubicBezTo>
                    <a:pt x="940" y="493"/>
                    <a:pt x="918" y="479"/>
                    <a:pt x="916" y="449"/>
                  </a:cubicBezTo>
                  <a:cubicBezTo>
                    <a:pt x="916" y="444"/>
                    <a:pt x="916" y="444"/>
                    <a:pt x="916" y="444"/>
                  </a:cubicBezTo>
                  <a:cubicBezTo>
                    <a:pt x="916" y="196"/>
                    <a:pt x="916" y="196"/>
                    <a:pt x="916" y="196"/>
                  </a:cubicBezTo>
                  <a:cubicBezTo>
                    <a:pt x="869" y="196"/>
                    <a:pt x="869" y="196"/>
                    <a:pt x="869" y="196"/>
                  </a:cubicBezTo>
                  <a:cubicBezTo>
                    <a:pt x="869" y="196"/>
                    <a:pt x="869" y="196"/>
                    <a:pt x="869" y="196"/>
                  </a:cubicBezTo>
                  <a:cubicBezTo>
                    <a:pt x="649" y="196"/>
                    <a:pt x="649" y="196"/>
                    <a:pt x="649" y="196"/>
                  </a:cubicBezTo>
                  <a:cubicBezTo>
                    <a:pt x="645" y="196"/>
                    <a:pt x="643" y="196"/>
                    <a:pt x="642" y="196"/>
                  </a:cubicBezTo>
                  <a:cubicBezTo>
                    <a:pt x="642" y="196"/>
                    <a:pt x="643" y="196"/>
                    <a:pt x="645" y="196"/>
                  </a:cubicBezTo>
                  <a:cubicBezTo>
                    <a:pt x="614" y="194"/>
                    <a:pt x="600" y="172"/>
                    <a:pt x="613" y="146"/>
                  </a:cubicBezTo>
                  <a:cubicBezTo>
                    <a:pt x="613" y="146"/>
                    <a:pt x="635" y="101"/>
                    <a:pt x="635" y="78"/>
                  </a:cubicBezTo>
                  <a:cubicBezTo>
                    <a:pt x="635" y="35"/>
                    <a:pt x="595" y="0"/>
                    <a:pt x="547" y="0"/>
                  </a:cubicBezTo>
                  <a:cubicBezTo>
                    <a:pt x="498" y="0"/>
                    <a:pt x="459" y="35"/>
                    <a:pt x="459" y="78"/>
                  </a:cubicBezTo>
                  <a:cubicBezTo>
                    <a:pt x="459" y="101"/>
                    <a:pt x="481" y="146"/>
                    <a:pt x="481" y="146"/>
                  </a:cubicBezTo>
                  <a:cubicBezTo>
                    <a:pt x="494" y="172"/>
                    <a:pt x="479" y="194"/>
                    <a:pt x="449" y="196"/>
                  </a:cubicBezTo>
                  <a:cubicBezTo>
                    <a:pt x="444" y="196"/>
                    <a:pt x="444" y="196"/>
                    <a:pt x="444" y="196"/>
                  </a:cubicBezTo>
                  <a:cubicBezTo>
                    <a:pt x="354" y="196"/>
                    <a:pt x="354" y="196"/>
                    <a:pt x="354" y="196"/>
                  </a:cubicBezTo>
                  <a:cubicBezTo>
                    <a:pt x="354" y="196"/>
                    <a:pt x="354" y="196"/>
                    <a:pt x="354" y="196"/>
                  </a:cubicBezTo>
                  <a:cubicBezTo>
                    <a:pt x="196" y="196"/>
                    <a:pt x="196" y="196"/>
                    <a:pt x="196" y="196"/>
                  </a:cubicBezTo>
                  <a:cubicBezTo>
                    <a:pt x="196" y="444"/>
                    <a:pt x="196" y="444"/>
                    <a:pt x="196" y="444"/>
                  </a:cubicBezTo>
                  <a:cubicBezTo>
                    <a:pt x="196" y="448"/>
                    <a:pt x="196" y="448"/>
                    <a:pt x="196" y="448"/>
                  </a:cubicBezTo>
                  <a:cubicBezTo>
                    <a:pt x="194" y="479"/>
                    <a:pt x="172" y="493"/>
                    <a:pt x="146" y="480"/>
                  </a:cubicBezTo>
                  <a:cubicBezTo>
                    <a:pt x="146" y="480"/>
                    <a:pt x="101" y="458"/>
                    <a:pt x="79" y="458"/>
                  </a:cubicBezTo>
                  <a:cubicBezTo>
                    <a:pt x="35" y="458"/>
                    <a:pt x="0" y="498"/>
                    <a:pt x="0" y="546"/>
                  </a:cubicBezTo>
                  <a:cubicBezTo>
                    <a:pt x="0" y="595"/>
                    <a:pt x="35" y="634"/>
                    <a:pt x="79" y="634"/>
                  </a:cubicBezTo>
                  <a:cubicBezTo>
                    <a:pt x="101" y="634"/>
                    <a:pt x="146" y="612"/>
                    <a:pt x="146" y="612"/>
                  </a:cubicBezTo>
                  <a:cubicBezTo>
                    <a:pt x="172" y="599"/>
                    <a:pt x="194" y="614"/>
                    <a:pt x="196" y="644"/>
                  </a:cubicBezTo>
                  <a:cubicBezTo>
                    <a:pt x="196" y="643"/>
                    <a:pt x="196" y="642"/>
                    <a:pt x="196" y="641"/>
                  </a:cubicBezTo>
                  <a:cubicBezTo>
                    <a:pt x="196" y="642"/>
                    <a:pt x="196" y="645"/>
                    <a:pt x="196" y="648"/>
                  </a:cubicBezTo>
                  <a:cubicBezTo>
                    <a:pt x="196" y="915"/>
                    <a:pt x="196" y="915"/>
                    <a:pt x="196" y="915"/>
                  </a:cubicBezTo>
                  <a:cubicBezTo>
                    <a:pt x="196" y="915"/>
                    <a:pt x="224" y="915"/>
                    <a:pt x="240" y="915"/>
                  </a:cubicBezTo>
                  <a:cubicBezTo>
                    <a:pt x="445" y="915"/>
                    <a:pt x="445" y="915"/>
                    <a:pt x="445" y="915"/>
                  </a:cubicBezTo>
                  <a:cubicBezTo>
                    <a:pt x="448" y="915"/>
                    <a:pt x="451" y="915"/>
                    <a:pt x="452" y="915"/>
                  </a:cubicBezTo>
                  <a:cubicBezTo>
                    <a:pt x="451" y="915"/>
                    <a:pt x="450" y="915"/>
                    <a:pt x="449" y="915"/>
                  </a:cubicBezTo>
                  <a:cubicBezTo>
                    <a:pt x="479" y="917"/>
                    <a:pt x="494" y="939"/>
                    <a:pt x="481" y="965"/>
                  </a:cubicBezTo>
                  <a:cubicBezTo>
                    <a:pt x="481" y="965"/>
                    <a:pt x="459" y="1010"/>
                    <a:pt x="459" y="1032"/>
                  </a:cubicBezTo>
                  <a:cubicBezTo>
                    <a:pt x="459" y="1076"/>
                    <a:pt x="498" y="1111"/>
                    <a:pt x="547" y="1111"/>
                  </a:cubicBezTo>
                  <a:cubicBezTo>
                    <a:pt x="595" y="1111"/>
                    <a:pt x="635" y="1076"/>
                    <a:pt x="635" y="1032"/>
                  </a:cubicBezTo>
                  <a:cubicBezTo>
                    <a:pt x="635" y="1010"/>
                    <a:pt x="613" y="965"/>
                    <a:pt x="613" y="965"/>
                  </a:cubicBezTo>
                  <a:cubicBezTo>
                    <a:pt x="600" y="939"/>
                    <a:pt x="614" y="917"/>
                    <a:pt x="645" y="915"/>
                  </a:cubicBezTo>
                  <a:cubicBezTo>
                    <a:pt x="650" y="915"/>
                    <a:pt x="650" y="915"/>
                    <a:pt x="650" y="915"/>
                  </a:cubicBezTo>
                  <a:cubicBezTo>
                    <a:pt x="758" y="915"/>
                    <a:pt x="758" y="915"/>
                    <a:pt x="758" y="915"/>
                  </a:cubicBezTo>
                  <a:cubicBezTo>
                    <a:pt x="758" y="915"/>
                    <a:pt x="758" y="915"/>
                    <a:pt x="758" y="915"/>
                  </a:cubicBezTo>
                  <a:cubicBezTo>
                    <a:pt x="861" y="915"/>
                    <a:pt x="861" y="915"/>
                    <a:pt x="861" y="915"/>
                  </a:cubicBezTo>
                  <a:cubicBezTo>
                    <a:pt x="865" y="915"/>
                    <a:pt x="916" y="915"/>
                    <a:pt x="916" y="915"/>
                  </a:cubicBezTo>
                  <a:cubicBezTo>
                    <a:pt x="916" y="648"/>
                    <a:pt x="916" y="648"/>
                    <a:pt x="916" y="648"/>
                  </a:cubicBezTo>
                  <a:cubicBezTo>
                    <a:pt x="916" y="645"/>
                    <a:pt x="916" y="643"/>
                    <a:pt x="916" y="641"/>
                  </a:cubicBezTo>
                  <a:cubicBezTo>
                    <a:pt x="916" y="642"/>
                    <a:pt x="916" y="643"/>
                    <a:pt x="916" y="644"/>
                  </a:cubicBezTo>
                  <a:cubicBezTo>
                    <a:pt x="918" y="614"/>
                    <a:pt x="940" y="600"/>
                    <a:pt x="966" y="612"/>
                  </a:cubicBezTo>
                  <a:cubicBezTo>
                    <a:pt x="966" y="612"/>
                    <a:pt x="1011" y="634"/>
                    <a:pt x="1033" y="634"/>
                  </a:cubicBezTo>
                  <a:cubicBezTo>
                    <a:pt x="1077" y="634"/>
                    <a:pt x="1112" y="595"/>
                    <a:pt x="1112" y="546"/>
                  </a:cubicBezTo>
                  <a:cubicBezTo>
                    <a:pt x="1112" y="498"/>
                    <a:pt x="1077" y="458"/>
                    <a:pt x="1033" y="458"/>
                  </a:cubicBezTo>
                  <a:close/>
                </a:path>
              </a:pathLst>
            </a:custGeom>
            <a:solidFill>
              <a:srgbClr val="AC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C134207A-2E81-4AF0-B804-6B461C20A16F}"/>
                </a:ext>
              </a:extLst>
            </p:cNvPr>
            <p:cNvSpPr txBox="1"/>
            <p:nvPr/>
          </p:nvSpPr>
          <p:spPr>
            <a:xfrm>
              <a:off x="5998573" y="3863852"/>
              <a:ext cx="24630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05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0" name="Group 31">
            <a:extLst>
              <a:ext uri="{FF2B5EF4-FFF2-40B4-BE49-F238E27FC236}">
                <a16:creationId xmlns="" xmlns:a16="http://schemas.microsoft.com/office/drawing/2014/main" id="{654981C3-8049-4A60-AAA4-BAA1A60D8F0C}"/>
              </a:ext>
            </a:extLst>
          </p:cNvPr>
          <p:cNvGrpSpPr/>
          <p:nvPr/>
        </p:nvGrpSpPr>
        <p:grpSpPr>
          <a:xfrm>
            <a:off x="4225066" y="2742648"/>
            <a:ext cx="384119" cy="360111"/>
            <a:chOff x="6400800" y="2800350"/>
            <a:chExt cx="406400" cy="381000"/>
          </a:xfrm>
          <a:solidFill>
            <a:schemeClr val="bg1"/>
          </a:solidFill>
        </p:grpSpPr>
        <p:sp>
          <p:nvSpPr>
            <p:cNvPr id="161" name="Freeform 46">
              <a:extLst>
                <a:ext uri="{FF2B5EF4-FFF2-40B4-BE49-F238E27FC236}">
                  <a16:creationId xmlns="" xmlns:a16="http://schemas.microsoft.com/office/drawing/2014/main" id="{17F59954-843F-4275-82A5-2DF7D94D48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1600" y="2851150"/>
              <a:ext cx="304800" cy="20320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124"/>
                </a:cxn>
                <a:cxn ang="0">
                  <a:pos x="2" y="126"/>
                </a:cxn>
                <a:cxn ang="0">
                  <a:pos x="4" y="128"/>
                </a:cxn>
                <a:cxn ang="0">
                  <a:pos x="8" y="128"/>
                </a:cxn>
                <a:cxn ang="0">
                  <a:pos x="184" y="128"/>
                </a:cxn>
                <a:cxn ang="0">
                  <a:pos x="184" y="128"/>
                </a:cxn>
                <a:cxn ang="0">
                  <a:pos x="188" y="128"/>
                </a:cxn>
                <a:cxn ang="0">
                  <a:pos x="190" y="126"/>
                </a:cxn>
                <a:cxn ang="0">
                  <a:pos x="192" y="124"/>
                </a:cxn>
                <a:cxn ang="0">
                  <a:pos x="192" y="120"/>
                </a:cxn>
                <a:cxn ang="0">
                  <a:pos x="192" y="8"/>
                </a:cxn>
                <a:cxn ang="0">
                  <a:pos x="192" y="8"/>
                </a:cxn>
                <a:cxn ang="0">
                  <a:pos x="192" y="4"/>
                </a:cxn>
                <a:cxn ang="0">
                  <a:pos x="190" y="2"/>
                </a:cxn>
                <a:cxn ang="0">
                  <a:pos x="188" y="0"/>
                </a:cxn>
                <a:cxn ang="0">
                  <a:pos x="184" y="0"/>
                </a:cxn>
                <a:cxn ang="0">
                  <a:pos x="184" y="120"/>
                </a:cxn>
                <a:cxn ang="0">
                  <a:pos x="8" y="120"/>
                </a:cxn>
                <a:cxn ang="0">
                  <a:pos x="8" y="8"/>
                </a:cxn>
                <a:cxn ang="0">
                  <a:pos x="184" y="8"/>
                </a:cxn>
                <a:cxn ang="0">
                  <a:pos x="184" y="120"/>
                </a:cxn>
              </a:cxnLst>
              <a:rect l="0" t="0" r="r" b="b"/>
              <a:pathLst>
                <a:path w="192" h="128">
                  <a:moveTo>
                    <a:pt x="184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4"/>
                  </a:lnTo>
                  <a:lnTo>
                    <a:pt x="2" y="126"/>
                  </a:lnTo>
                  <a:lnTo>
                    <a:pt x="4" y="128"/>
                  </a:lnTo>
                  <a:lnTo>
                    <a:pt x="8" y="128"/>
                  </a:lnTo>
                  <a:lnTo>
                    <a:pt x="184" y="128"/>
                  </a:lnTo>
                  <a:lnTo>
                    <a:pt x="184" y="128"/>
                  </a:lnTo>
                  <a:lnTo>
                    <a:pt x="188" y="128"/>
                  </a:lnTo>
                  <a:lnTo>
                    <a:pt x="190" y="126"/>
                  </a:lnTo>
                  <a:lnTo>
                    <a:pt x="192" y="124"/>
                  </a:lnTo>
                  <a:lnTo>
                    <a:pt x="192" y="120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2" y="4"/>
                  </a:lnTo>
                  <a:lnTo>
                    <a:pt x="190" y="2"/>
                  </a:lnTo>
                  <a:lnTo>
                    <a:pt x="188" y="0"/>
                  </a:lnTo>
                  <a:lnTo>
                    <a:pt x="184" y="0"/>
                  </a:lnTo>
                  <a:close/>
                  <a:moveTo>
                    <a:pt x="184" y="120"/>
                  </a:moveTo>
                  <a:lnTo>
                    <a:pt x="8" y="120"/>
                  </a:lnTo>
                  <a:lnTo>
                    <a:pt x="8" y="8"/>
                  </a:lnTo>
                  <a:lnTo>
                    <a:pt x="184" y="8"/>
                  </a:lnTo>
                  <a:lnTo>
                    <a:pt x="184" y="1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</a:endParaRPr>
            </a:p>
          </p:txBody>
        </p:sp>
        <p:sp>
          <p:nvSpPr>
            <p:cNvPr id="162" name="Freeform 49">
              <a:extLst>
                <a:ext uri="{FF2B5EF4-FFF2-40B4-BE49-F238E27FC236}">
                  <a16:creationId xmlns="" xmlns:a16="http://schemas.microsoft.com/office/drawing/2014/main" id="{D9747BFD-2310-423F-854E-8B88EEAD36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0800" y="2800350"/>
              <a:ext cx="406400" cy="38100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4" y="2"/>
                </a:cxn>
                <a:cxn ang="0">
                  <a:pos x="2" y="14"/>
                </a:cxn>
                <a:cxn ang="0">
                  <a:pos x="0" y="184"/>
                </a:cxn>
                <a:cxn ang="0">
                  <a:pos x="2" y="194"/>
                </a:cxn>
                <a:cxn ang="0">
                  <a:pos x="14" y="206"/>
                </a:cxn>
                <a:cxn ang="0">
                  <a:pos x="104" y="208"/>
                </a:cxn>
                <a:cxn ang="0">
                  <a:pos x="54" y="224"/>
                </a:cxn>
                <a:cxn ang="0">
                  <a:pos x="50" y="228"/>
                </a:cxn>
                <a:cxn ang="0">
                  <a:pos x="48" y="232"/>
                </a:cxn>
                <a:cxn ang="0">
                  <a:pos x="50" y="238"/>
                </a:cxn>
                <a:cxn ang="0">
                  <a:pos x="56" y="240"/>
                </a:cxn>
                <a:cxn ang="0">
                  <a:pos x="200" y="240"/>
                </a:cxn>
                <a:cxn ang="0">
                  <a:pos x="206" y="238"/>
                </a:cxn>
                <a:cxn ang="0">
                  <a:pos x="208" y="232"/>
                </a:cxn>
                <a:cxn ang="0">
                  <a:pos x="206" y="228"/>
                </a:cxn>
                <a:cxn ang="0">
                  <a:pos x="152" y="218"/>
                </a:cxn>
                <a:cxn ang="0">
                  <a:pos x="232" y="208"/>
                </a:cxn>
                <a:cxn ang="0">
                  <a:pos x="242" y="206"/>
                </a:cxn>
                <a:cxn ang="0">
                  <a:pos x="254" y="194"/>
                </a:cxn>
                <a:cxn ang="0">
                  <a:pos x="256" y="24"/>
                </a:cxn>
                <a:cxn ang="0">
                  <a:pos x="254" y="14"/>
                </a:cxn>
                <a:cxn ang="0">
                  <a:pos x="242" y="2"/>
                </a:cxn>
                <a:cxn ang="0">
                  <a:pos x="240" y="184"/>
                </a:cxn>
                <a:cxn ang="0">
                  <a:pos x="240" y="188"/>
                </a:cxn>
                <a:cxn ang="0">
                  <a:pos x="236" y="192"/>
                </a:cxn>
                <a:cxn ang="0">
                  <a:pos x="160" y="192"/>
                </a:cxn>
                <a:cxn ang="0">
                  <a:pos x="24" y="192"/>
                </a:cxn>
                <a:cxn ang="0">
                  <a:pos x="20" y="192"/>
                </a:cxn>
                <a:cxn ang="0">
                  <a:pos x="16" y="188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20" y="16"/>
                </a:cxn>
                <a:cxn ang="0">
                  <a:pos x="232" y="16"/>
                </a:cxn>
                <a:cxn ang="0">
                  <a:pos x="236" y="16"/>
                </a:cxn>
                <a:cxn ang="0">
                  <a:pos x="240" y="20"/>
                </a:cxn>
                <a:cxn ang="0">
                  <a:pos x="240" y="184"/>
                </a:cxn>
              </a:cxnLst>
              <a:rect l="0" t="0" r="r" b="b"/>
              <a:pathLst>
                <a:path w="256" h="240">
                  <a:moveTo>
                    <a:pt x="232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8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2" y="194"/>
                  </a:lnTo>
                  <a:lnTo>
                    <a:pt x="8" y="200"/>
                  </a:lnTo>
                  <a:lnTo>
                    <a:pt x="14" y="206"/>
                  </a:lnTo>
                  <a:lnTo>
                    <a:pt x="24" y="208"/>
                  </a:lnTo>
                  <a:lnTo>
                    <a:pt x="104" y="208"/>
                  </a:lnTo>
                  <a:lnTo>
                    <a:pt x="104" y="218"/>
                  </a:lnTo>
                  <a:lnTo>
                    <a:pt x="54" y="224"/>
                  </a:lnTo>
                  <a:lnTo>
                    <a:pt x="54" y="224"/>
                  </a:lnTo>
                  <a:lnTo>
                    <a:pt x="50" y="228"/>
                  </a:lnTo>
                  <a:lnTo>
                    <a:pt x="48" y="232"/>
                  </a:lnTo>
                  <a:lnTo>
                    <a:pt x="48" y="232"/>
                  </a:lnTo>
                  <a:lnTo>
                    <a:pt x="48" y="236"/>
                  </a:lnTo>
                  <a:lnTo>
                    <a:pt x="50" y="238"/>
                  </a:lnTo>
                  <a:lnTo>
                    <a:pt x="52" y="240"/>
                  </a:lnTo>
                  <a:lnTo>
                    <a:pt x="56" y="240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204" y="240"/>
                  </a:lnTo>
                  <a:lnTo>
                    <a:pt x="206" y="238"/>
                  </a:lnTo>
                  <a:lnTo>
                    <a:pt x="208" y="236"/>
                  </a:lnTo>
                  <a:lnTo>
                    <a:pt x="208" y="232"/>
                  </a:lnTo>
                  <a:lnTo>
                    <a:pt x="208" y="232"/>
                  </a:lnTo>
                  <a:lnTo>
                    <a:pt x="206" y="228"/>
                  </a:lnTo>
                  <a:lnTo>
                    <a:pt x="202" y="224"/>
                  </a:lnTo>
                  <a:lnTo>
                    <a:pt x="152" y="218"/>
                  </a:lnTo>
                  <a:lnTo>
                    <a:pt x="152" y="208"/>
                  </a:lnTo>
                  <a:lnTo>
                    <a:pt x="232" y="208"/>
                  </a:lnTo>
                  <a:lnTo>
                    <a:pt x="232" y="208"/>
                  </a:lnTo>
                  <a:lnTo>
                    <a:pt x="242" y="206"/>
                  </a:lnTo>
                  <a:lnTo>
                    <a:pt x="248" y="200"/>
                  </a:lnTo>
                  <a:lnTo>
                    <a:pt x="254" y="194"/>
                  </a:lnTo>
                  <a:lnTo>
                    <a:pt x="256" y="184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54" y="14"/>
                  </a:lnTo>
                  <a:lnTo>
                    <a:pt x="248" y="8"/>
                  </a:lnTo>
                  <a:lnTo>
                    <a:pt x="242" y="2"/>
                  </a:lnTo>
                  <a:lnTo>
                    <a:pt x="232" y="0"/>
                  </a:lnTo>
                  <a:close/>
                  <a:moveTo>
                    <a:pt x="240" y="184"/>
                  </a:moveTo>
                  <a:lnTo>
                    <a:pt x="240" y="184"/>
                  </a:lnTo>
                  <a:lnTo>
                    <a:pt x="240" y="188"/>
                  </a:lnTo>
                  <a:lnTo>
                    <a:pt x="238" y="190"/>
                  </a:lnTo>
                  <a:lnTo>
                    <a:pt x="236" y="192"/>
                  </a:lnTo>
                  <a:lnTo>
                    <a:pt x="232" y="192"/>
                  </a:lnTo>
                  <a:lnTo>
                    <a:pt x="160" y="192"/>
                  </a:lnTo>
                  <a:lnTo>
                    <a:pt x="96" y="192"/>
                  </a:lnTo>
                  <a:lnTo>
                    <a:pt x="24" y="192"/>
                  </a:lnTo>
                  <a:lnTo>
                    <a:pt x="24" y="192"/>
                  </a:lnTo>
                  <a:lnTo>
                    <a:pt x="20" y="192"/>
                  </a:lnTo>
                  <a:lnTo>
                    <a:pt x="18" y="190"/>
                  </a:lnTo>
                  <a:lnTo>
                    <a:pt x="16" y="188"/>
                  </a:lnTo>
                  <a:lnTo>
                    <a:pt x="16" y="18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32" y="16"/>
                  </a:lnTo>
                  <a:lnTo>
                    <a:pt x="232" y="16"/>
                  </a:lnTo>
                  <a:lnTo>
                    <a:pt x="236" y="16"/>
                  </a:lnTo>
                  <a:lnTo>
                    <a:pt x="238" y="18"/>
                  </a:lnTo>
                  <a:lnTo>
                    <a:pt x="240" y="20"/>
                  </a:lnTo>
                  <a:lnTo>
                    <a:pt x="240" y="24"/>
                  </a:lnTo>
                  <a:lnTo>
                    <a:pt x="240" y="1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  <p:bldP spid="97" grpId="0"/>
      <p:bldP spid="99" grpId="0"/>
      <p:bldP spid="101" grpId="0"/>
      <p:bldP spid="103" grpId="0"/>
      <p:bldP spid="105" grpId="0" animBg="1"/>
      <p:bldP spid="106" grpId="0" animBg="1"/>
      <p:bldP spid="107" grpId="0" animBg="1"/>
      <p:bldP spid="108" grpId="0" animBg="1"/>
      <p:bldP spid="109" grpId="0"/>
      <p:bldP spid="111" grpId="0"/>
      <p:bldP spid="113" grpId="0"/>
      <p:bldP spid="1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4D454FB9-C2C2-4F61-86CF-9E06D729873D}"/>
              </a:ext>
            </a:extLst>
          </p:cNvPr>
          <p:cNvGrpSpPr/>
          <p:nvPr/>
        </p:nvGrpSpPr>
        <p:grpSpPr>
          <a:xfrm>
            <a:off x="3893994" y="987573"/>
            <a:ext cx="4762959" cy="3980185"/>
            <a:chOff x="4392059" y="1197317"/>
            <a:chExt cx="4267084" cy="3565806"/>
          </a:xfrm>
          <a:solidFill>
            <a:srgbClr val="EFF5FF">
              <a:alpha val="60000"/>
            </a:srgbClr>
          </a:solidFill>
        </p:grpSpPr>
        <p:grpSp>
          <p:nvGrpSpPr>
            <p:cNvPr id="35" name="Group 2">
              <a:extLst>
                <a:ext uri="{FF2B5EF4-FFF2-40B4-BE49-F238E27FC236}">
                  <a16:creationId xmlns="" xmlns:a16="http://schemas.microsoft.com/office/drawing/2014/main" id="{5B32B13C-630D-429B-86B7-C581F38BE124}"/>
                </a:ext>
              </a:extLst>
            </p:cNvPr>
            <p:cNvGrpSpPr/>
            <p:nvPr/>
          </p:nvGrpSpPr>
          <p:grpSpPr>
            <a:xfrm rot="20441731">
              <a:off x="4813799" y="1197317"/>
              <a:ext cx="1761087" cy="1762357"/>
              <a:chOff x="1455738" y="2371725"/>
              <a:chExt cx="2198688" cy="2200275"/>
            </a:xfrm>
            <a:grpFill/>
          </p:grpSpPr>
          <p:sp>
            <p:nvSpPr>
              <p:cNvPr id="70" name="Freeform 3">
                <a:extLst>
                  <a:ext uri="{FF2B5EF4-FFF2-40B4-BE49-F238E27FC236}">
                    <a16:creationId xmlns="" xmlns:a16="http://schemas.microsoft.com/office/drawing/2014/main" id="{34DB7EB9-8481-4880-A2EF-930A4F99A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4">
                <a:extLst>
                  <a:ext uri="{FF2B5EF4-FFF2-40B4-BE49-F238E27FC236}">
                    <a16:creationId xmlns="" xmlns:a16="http://schemas.microsoft.com/office/drawing/2014/main" id="{47FECA4A-19EE-4A54-8246-6569A49676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6" name="Group 5">
              <a:extLst>
                <a:ext uri="{FF2B5EF4-FFF2-40B4-BE49-F238E27FC236}">
                  <a16:creationId xmlns="" xmlns:a16="http://schemas.microsoft.com/office/drawing/2014/main" id="{A52E4D32-59E0-4B89-BD92-8580AFC208A3}"/>
                </a:ext>
              </a:extLst>
            </p:cNvPr>
            <p:cNvGrpSpPr/>
            <p:nvPr/>
          </p:nvGrpSpPr>
          <p:grpSpPr>
            <a:xfrm>
              <a:off x="6088808" y="2190932"/>
              <a:ext cx="2570335" cy="2572191"/>
              <a:chOff x="1455738" y="2371725"/>
              <a:chExt cx="2198688" cy="2200275"/>
            </a:xfrm>
            <a:grpFill/>
          </p:grpSpPr>
          <p:sp>
            <p:nvSpPr>
              <p:cNvPr id="64" name="Freeform 6">
                <a:extLst>
                  <a:ext uri="{FF2B5EF4-FFF2-40B4-BE49-F238E27FC236}">
                    <a16:creationId xmlns="" xmlns:a16="http://schemas.microsoft.com/office/drawing/2014/main" id="{92100894-A548-4C1F-9987-45011B999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="" xmlns:a16="http://schemas.microsoft.com/office/drawing/2014/main" id="{786EDE59-E2E9-41D9-A347-7E419BE46A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7" name="Group 11">
              <a:extLst>
                <a:ext uri="{FF2B5EF4-FFF2-40B4-BE49-F238E27FC236}">
                  <a16:creationId xmlns="" xmlns:a16="http://schemas.microsoft.com/office/drawing/2014/main" id="{945E0067-58AD-40DE-8888-C442663E99C8}"/>
                </a:ext>
              </a:extLst>
            </p:cNvPr>
            <p:cNvGrpSpPr/>
            <p:nvPr/>
          </p:nvGrpSpPr>
          <p:grpSpPr>
            <a:xfrm rot="20862303">
              <a:off x="4392059" y="2889326"/>
              <a:ext cx="1712939" cy="1714175"/>
              <a:chOff x="1455738" y="2371725"/>
              <a:chExt cx="2198688" cy="2200275"/>
            </a:xfrm>
            <a:grpFill/>
          </p:grpSpPr>
          <p:sp>
            <p:nvSpPr>
              <p:cNvPr id="50" name="Freeform 12">
                <a:extLst>
                  <a:ext uri="{FF2B5EF4-FFF2-40B4-BE49-F238E27FC236}">
                    <a16:creationId xmlns="" xmlns:a16="http://schemas.microsoft.com/office/drawing/2014/main" id="{6C347E7E-D9B2-4C61-9F37-AD37C27A8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2967038"/>
                <a:ext cx="1071563" cy="1009650"/>
              </a:xfrm>
              <a:custGeom>
                <a:avLst/>
                <a:gdLst>
                  <a:gd name="T0" fmla="*/ 277 w 570"/>
                  <a:gd name="T1" fmla="*/ 0 h 536"/>
                  <a:gd name="T2" fmla="*/ 217 w 570"/>
                  <a:gd name="T3" fmla="*/ 7 h 536"/>
                  <a:gd name="T4" fmla="*/ 50 w 570"/>
                  <a:gd name="T5" fmla="*/ 126 h 536"/>
                  <a:gd name="T6" fmla="*/ 16 w 570"/>
                  <a:gd name="T7" fmla="*/ 328 h 536"/>
                  <a:gd name="T8" fmla="*/ 276 w 570"/>
                  <a:gd name="T9" fmla="*/ 536 h 536"/>
                  <a:gd name="T10" fmla="*/ 336 w 570"/>
                  <a:gd name="T11" fmla="*/ 529 h 536"/>
                  <a:gd name="T12" fmla="*/ 538 w 570"/>
                  <a:gd name="T13" fmla="*/ 208 h 536"/>
                  <a:gd name="T14" fmla="*/ 277 w 570"/>
                  <a:gd name="T15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36">
                    <a:moveTo>
                      <a:pt x="277" y="0"/>
                    </a:moveTo>
                    <a:cubicBezTo>
                      <a:pt x="257" y="0"/>
                      <a:pt x="237" y="3"/>
                      <a:pt x="217" y="7"/>
                    </a:cubicBezTo>
                    <a:cubicBezTo>
                      <a:pt x="147" y="23"/>
                      <a:pt x="88" y="65"/>
                      <a:pt x="50" y="126"/>
                    </a:cubicBezTo>
                    <a:cubicBezTo>
                      <a:pt x="12" y="186"/>
                      <a:pt x="0" y="258"/>
                      <a:pt x="16" y="328"/>
                    </a:cubicBezTo>
                    <a:cubicBezTo>
                      <a:pt x="44" y="450"/>
                      <a:pt x="151" y="536"/>
                      <a:pt x="276" y="536"/>
                    </a:cubicBezTo>
                    <a:cubicBezTo>
                      <a:pt x="296" y="536"/>
                      <a:pt x="316" y="533"/>
                      <a:pt x="336" y="529"/>
                    </a:cubicBezTo>
                    <a:cubicBezTo>
                      <a:pt x="480" y="496"/>
                      <a:pt x="570" y="352"/>
                      <a:pt x="538" y="208"/>
                    </a:cubicBezTo>
                    <a:cubicBezTo>
                      <a:pt x="510" y="86"/>
                      <a:pt x="402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="" xmlns:a16="http://schemas.microsoft.com/office/drawing/2014/main" id="{360F025D-8DA3-43A8-A80F-3B152F9853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55738" y="2371725"/>
                <a:ext cx="2198688" cy="2200275"/>
              </a:xfrm>
              <a:custGeom>
                <a:avLst/>
                <a:gdLst>
                  <a:gd name="T0" fmla="*/ 1055 w 1169"/>
                  <a:gd name="T1" fmla="*/ 596 h 1170"/>
                  <a:gd name="T2" fmla="*/ 1169 w 1169"/>
                  <a:gd name="T3" fmla="*/ 551 h 1170"/>
                  <a:gd name="T4" fmla="*/ 1156 w 1169"/>
                  <a:gd name="T5" fmla="*/ 455 h 1170"/>
                  <a:gd name="T6" fmla="*/ 1153 w 1169"/>
                  <a:gd name="T7" fmla="*/ 446 h 1170"/>
                  <a:gd name="T8" fmla="*/ 1031 w 1169"/>
                  <a:gd name="T9" fmla="*/ 436 h 1170"/>
                  <a:gd name="T10" fmla="*/ 998 w 1169"/>
                  <a:gd name="T11" fmla="*/ 359 h 1170"/>
                  <a:gd name="T12" fmla="*/ 1074 w 1169"/>
                  <a:gd name="T13" fmla="*/ 263 h 1170"/>
                  <a:gd name="T14" fmla="*/ 1008 w 1169"/>
                  <a:gd name="T15" fmla="*/ 180 h 1170"/>
                  <a:gd name="T16" fmla="*/ 897 w 1169"/>
                  <a:gd name="T17" fmla="*/ 233 h 1170"/>
                  <a:gd name="T18" fmla="*/ 829 w 1169"/>
                  <a:gd name="T19" fmla="*/ 183 h 1170"/>
                  <a:gd name="T20" fmla="*/ 847 w 1169"/>
                  <a:gd name="T21" fmla="*/ 62 h 1170"/>
                  <a:gd name="T22" fmla="*/ 749 w 1169"/>
                  <a:gd name="T23" fmla="*/ 23 h 1170"/>
                  <a:gd name="T24" fmla="*/ 679 w 1169"/>
                  <a:gd name="T25" fmla="*/ 124 h 1170"/>
                  <a:gd name="T26" fmla="*/ 596 w 1169"/>
                  <a:gd name="T27" fmla="*/ 114 h 1170"/>
                  <a:gd name="T28" fmla="*/ 550 w 1169"/>
                  <a:gd name="T29" fmla="*/ 0 h 1170"/>
                  <a:gd name="T30" fmla="*/ 454 w 1169"/>
                  <a:gd name="T31" fmla="*/ 14 h 1170"/>
                  <a:gd name="T32" fmla="*/ 446 w 1169"/>
                  <a:gd name="T33" fmla="*/ 16 h 1170"/>
                  <a:gd name="T34" fmla="*/ 436 w 1169"/>
                  <a:gd name="T35" fmla="*/ 139 h 1170"/>
                  <a:gd name="T36" fmla="*/ 359 w 1169"/>
                  <a:gd name="T37" fmla="*/ 172 h 1170"/>
                  <a:gd name="T38" fmla="*/ 262 w 1169"/>
                  <a:gd name="T39" fmla="*/ 96 h 1170"/>
                  <a:gd name="T40" fmla="*/ 180 w 1169"/>
                  <a:gd name="T41" fmla="*/ 162 h 1170"/>
                  <a:gd name="T42" fmla="*/ 232 w 1169"/>
                  <a:gd name="T43" fmla="*/ 273 h 1170"/>
                  <a:gd name="T44" fmla="*/ 183 w 1169"/>
                  <a:gd name="T45" fmla="*/ 340 h 1170"/>
                  <a:gd name="T46" fmla="*/ 61 w 1169"/>
                  <a:gd name="T47" fmla="*/ 323 h 1170"/>
                  <a:gd name="T48" fmla="*/ 22 w 1169"/>
                  <a:gd name="T49" fmla="*/ 421 h 1170"/>
                  <a:gd name="T50" fmla="*/ 123 w 1169"/>
                  <a:gd name="T51" fmla="*/ 491 h 1170"/>
                  <a:gd name="T52" fmla="*/ 114 w 1169"/>
                  <a:gd name="T53" fmla="*/ 574 h 1170"/>
                  <a:gd name="T54" fmla="*/ 0 w 1169"/>
                  <a:gd name="T55" fmla="*/ 619 h 1170"/>
                  <a:gd name="T56" fmla="*/ 14 w 1169"/>
                  <a:gd name="T57" fmla="*/ 716 h 1170"/>
                  <a:gd name="T58" fmla="*/ 16 w 1169"/>
                  <a:gd name="T59" fmla="*/ 724 h 1170"/>
                  <a:gd name="T60" fmla="*/ 138 w 1169"/>
                  <a:gd name="T61" fmla="*/ 734 h 1170"/>
                  <a:gd name="T62" fmla="*/ 171 w 1169"/>
                  <a:gd name="T63" fmla="*/ 811 h 1170"/>
                  <a:gd name="T64" fmla="*/ 95 w 1169"/>
                  <a:gd name="T65" fmla="*/ 907 h 1170"/>
                  <a:gd name="T66" fmla="*/ 161 w 1169"/>
                  <a:gd name="T67" fmla="*/ 990 h 1170"/>
                  <a:gd name="T68" fmla="*/ 272 w 1169"/>
                  <a:gd name="T69" fmla="*/ 937 h 1170"/>
                  <a:gd name="T70" fmla="*/ 340 w 1169"/>
                  <a:gd name="T71" fmla="*/ 987 h 1170"/>
                  <a:gd name="T72" fmla="*/ 322 w 1169"/>
                  <a:gd name="T73" fmla="*/ 1109 h 1170"/>
                  <a:gd name="T74" fmla="*/ 420 w 1169"/>
                  <a:gd name="T75" fmla="*/ 1147 h 1170"/>
                  <a:gd name="T76" fmla="*/ 490 w 1169"/>
                  <a:gd name="T77" fmla="*/ 1046 h 1170"/>
                  <a:gd name="T78" fmla="*/ 574 w 1169"/>
                  <a:gd name="T79" fmla="*/ 1056 h 1170"/>
                  <a:gd name="T80" fmla="*/ 619 w 1169"/>
                  <a:gd name="T81" fmla="*/ 1170 h 1170"/>
                  <a:gd name="T82" fmla="*/ 715 w 1169"/>
                  <a:gd name="T83" fmla="*/ 1156 h 1170"/>
                  <a:gd name="T84" fmla="*/ 723 w 1169"/>
                  <a:gd name="T85" fmla="*/ 1154 h 1170"/>
                  <a:gd name="T86" fmla="*/ 733 w 1169"/>
                  <a:gd name="T87" fmla="*/ 1032 h 1170"/>
                  <a:gd name="T88" fmla="*/ 810 w 1169"/>
                  <a:gd name="T89" fmla="*/ 998 h 1170"/>
                  <a:gd name="T90" fmla="*/ 907 w 1169"/>
                  <a:gd name="T91" fmla="*/ 1074 h 1170"/>
                  <a:gd name="T92" fmla="*/ 989 w 1169"/>
                  <a:gd name="T93" fmla="*/ 1008 h 1170"/>
                  <a:gd name="T94" fmla="*/ 937 w 1169"/>
                  <a:gd name="T95" fmla="*/ 897 h 1170"/>
                  <a:gd name="T96" fmla="*/ 987 w 1169"/>
                  <a:gd name="T97" fmla="*/ 830 h 1170"/>
                  <a:gd name="T98" fmla="*/ 1108 w 1169"/>
                  <a:gd name="T99" fmla="*/ 848 h 1170"/>
                  <a:gd name="T100" fmla="*/ 1147 w 1169"/>
                  <a:gd name="T101" fmla="*/ 749 h 1170"/>
                  <a:gd name="T102" fmla="*/ 1046 w 1169"/>
                  <a:gd name="T103" fmla="*/ 679 h 1170"/>
                  <a:gd name="T104" fmla="*/ 1055 w 1169"/>
                  <a:gd name="T105" fmla="*/ 596 h 1170"/>
                  <a:gd name="T106" fmla="*/ 657 w 1169"/>
                  <a:gd name="T107" fmla="*/ 901 h 1170"/>
                  <a:gd name="T108" fmla="*/ 584 w 1169"/>
                  <a:gd name="T109" fmla="*/ 909 h 1170"/>
                  <a:gd name="T110" fmla="*/ 384 w 1169"/>
                  <a:gd name="T111" fmla="*/ 839 h 1170"/>
                  <a:gd name="T112" fmla="*/ 269 w 1169"/>
                  <a:gd name="T113" fmla="*/ 657 h 1170"/>
                  <a:gd name="T114" fmla="*/ 310 w 1169"/>
                  <a:gd name="T115" fmla="*/ 413 h 1170"/>
                  <a:gd name="T116" fmla="*/ 512 w 1169"/>
                  <a:gd name="T117" fmla="*/ 270 h 1170"/>
                  <a:gd name="T118" fmla="*/ 585 w 1169"/>
                  <a:gd name="T119" fmla="*/ 261 h 1170"/>
                  <a:gd name="T120" fmla="*/ 785 w 1169"/>
                  <a:gd name="T121" fmla="*/ 331 h 1170"/>
                  <a:gd name="T122" fmla="*/ 900 w 1169"/>
                  <a:gd name="T123" fmla="*/ 513 h 1170"/>
                  <a:gd name="T124" fmla="*/ 657 w 1169"/>
                  <a:gd name="T125" fmla="*/ 9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9" h="1170">
                    <a:moveTo>
                      <a:pt x="1055" y="596"/>
                    </a:moveTo>
                    <a:cubicBezTo>
                      <a:pt x="1101" y="580"/>
                      <a:pt x="1140" y="564"/>
                      <a:pt x="1169" y="551"/>
                    </a:cubicBezTo>
                    <a:cubicBezTo>
                      <a:pt x="1167" y="519"/>
                      <a:pt x="1163" y="487"/>
                      <a:pt x="1156" y="455"/>
                    </a:cubicBezTo>
                    <a:cubicBezTo>
                      <a:pt x="1155" y="452"/>
                      <a:pt x="1154" y="449"/>
                      <a:pt x="1153" y="446"/>
                    </a:cubicBezTo>
                    <a:cubicBezTo>
                      <a:pt x="1121" y="442"/>
                      <a:pt x="1080" y="438"/>
                      <a:pt x="1031" y="436"/>
                    </a:cubicBezTo>
                    <a:cubicBezTo>
                      <a:pt x="1022" y="409"/>
                      <a:pt x="1011" y="384"/>
                      <a:pt x="998" y="359"/>
                    </a:cubicBezTo>
                    <a:cubicBezTo>
                      <a:pt x="1030" y="322"/>
                      <a:pt x="1055" y="290"/>
                      <a:pt x="1074" y="263"/>
                    </a:cubicBezTo>
                    <a:cubicBezTo>
                      <a:pt x="1054" y="233"/>
                      <a:pt x="1032" y="206"/>
                      <a:pt x="1008" y="180"/>
                    </a:cubicBezTo>
                    <a:cubicBezTo>
                      <a:pt x="977" y="193"/>
                      <a:pt x="940" y="210"/>
                      <a:pt x="897" y="233"/>
                    </a:cubicBezTo>
                    <a:cubicBezTo>
                      <a:pt x="876" y="214"/>
                      <a:pt x="853" y="198"/>
                      <a:pt x="829" y="183"/>
                    </a:cubicBezTo>
                    <a:cubicBezTo>
                      <a:pt x="838" y="135"/>
                      <a:pt x="844" y="94"/>
                      <a:pt x="847" y="62"/>
                    </a:cubicBezTo>
                    <a:cubicBezTo>
                      <a:pt x="816" y="46"/>
                      <a:pt x="783" y="33"/>
                      <a:pt x="749" y="23"/>
                    </a:cubicBezTo>
                    <a:cubicBezTo>
                      <a:pt x="729" y="49"/>
                      <a:pt x="705" y="82"/>
                      <a:pt x="679" y="124"/>
                    </a:cubicBezTo>
                    <a:cubicBezTo>
                      <a:pt x="652" y="118"/>
                      <a:pt x="624" y="115"/>
                      <a:pt x="596" y="114"/>
                    </a:cubicBezTo>
                    <a:cubicBezTo>
                      <a:pt x="579" y="68"/>
                      <a:pt x="564" y="30"/>
                      <a:pt x="550" y="0"/>
                    </a:cubicBezTo>
                    <a:cubicBezTo>
                      <a:pt x="518" y="2"/>
                      <a:pt x="486" y="7"/>
                      <a:pt x="454" y="14"/>
                    </a:cubicBezTo>
                    <a:cubicBezTo>
                      <a:pt x="451" y="15"/>
                      <a:pt x="449" y="15"/>
                      <a:pt x="446" y="16"/>
                    </a:cubicBezTo>
                    <a:cubicBezTo>
                      <a:pt x="441" y="49"/>
                      <a:pt x="438" y="89"/>
                      <a:pt x="436" y="139"/>
                    </a:cubicBezTo>
                    <a:cubicBezTo>
                      <a:pt x="409" y="147"/>
                      <a:pt x="383" y="159"/>
                      <a:pt x="359" y="172"/>
                    </a:cubicBezTo>
                    <a:cubicBezTo>
                      <a:pt x="321" y="140"/>
                      <a:pt x="289" y="115"/>
                      <a:pt x="262" y="96"/>
                    </a:cubicBezTo>
                    <a:cubicBezTo>
                      <a:pt x="233" y="115"/>
                      <a:pt x="205" y="137"/>
                      <a:pt x="180" y="162"/>
                    </a:cubicBezTo>
                    <a:cubicBezTo>
                      <a:pt x="192" y="192"/>
                      <a:pt x="210" y="229"/>
                      <a:pt x="232" y="273"/>
                    </a:cubicBezTo>
                    <a:cubicBezTo>
                      <a:pt x="214" y="294"/>
                      <a:pt x="197" y="316"/>
                      <a:pt x="183" y="340"/>
                    </a:cubicBezTo>
                    <a:cubicBezTo>
                      <a:pt x="134" y="331"/>
                      <a:pt x="94" y="325"/>
                      <a:pt x="61" y="323"/>
                    </a:cubicBezTo>
                    <a:cubicBezTo>
                      <a:pt x="45" y="354"/>
                      <a:pt x="32" y="387"/>
                      <a:pt x="22" y="421"/>
                    </a:cubicBezTo>
                    <a:cubicBezTo>
                      <a:pt x="48" y="441"/>
                      <a:pt x="82" y="464"/>
                      <a:pt x="123" y="491"/>
                    </a:cubicBezTo>
                    <a:cubicBezTo>
                      <a:pt x="118" y="518"/>
                      <a:pt x="115" y="546"/>
                      <a:pt x="114" y="574"/>
                    </a:cubicBezTo>
                    <a:cubicBezTo>
                      <a:pt x="68" y="590"/>
                      <a:pt x="30" y="606"/>
                      <a:pt x="0" y="619"/>
                    </a:cubicBezTo>
                    <a:cubicBezTo>
                      <a:pt x="2" y="651"/>
                      <a:pt x="6" y="683"/>
                      <a:pt x="14" y="716"/>
                    </a:cubicBezTo>
                    <a:cubicBezTo>
                      <a:pt x="14" y="718"/>
                      <a:pt x="15" y="721"/>
                      <a:pt x="16" y="724"/>
                    </a:cubicBezTo>
                    <a:cubicBezTo>
                      <a:pt x="48" y="729"/>
                      <a:pt x="89" y="732"/>
                      <a:pt x="138" y="734"/>
                    </a:cubicBezTo>
                    <a:cubicBezTo>
                      <a:pt x="147" y="761"/>
                      <a:pt x="158" y="787"/>
                      <a:pt x="171" y="811"/>
                    </a:cubicBezTo>
                    <a:cubicBezTo>
                      <a:pt x="140" y="848"/>
                      <a:pt x="114" y="880"/>
                      <a:pt x="95" y="907"/>
                    </a:cubicBezTo>
                    <a:cubicBezTo>
                      <a:pt x="115" y="937"/>
                      <a:pt x="137" y="965"/>
                      <a:pt x="161" y="990"/>
                    </a:cubicBezTo>
                    <a:cubicBezTo>
                      <a:pt x="192" y="977"/>
                      <a:pt x="229" y="960"/>
                      <a:pt x="272" y="937"/>
                    </a:cubicBezTo>
                    <a:cubicBezTo>
                      <a:pt x="293" y="956"/>
                      <a:pt x="316" y="972"/>
                      <a:pt x="340" y="987"/>
                    </a:cubicBezTo>
                    <a:cubicBezTo>
                      <a:pt x="331" y="1035"/>
                      <a:pt x="325" y="1076"/>
                      <a:pt x="322" y="1109"/>
                    </a:cubicBezTo>
                    <a:cubicBezTo>
                      <a:pt x="354" y="1124"/>
                      <a:pt x="386" y="1137"/>
                      <a:pt x="420" y="1147"/>
                    </a:cubicBezTo>
                    <a:cubicBezTo>
                      <a:pt x="441" y="1121"/>
                      <a:pt x="464" y="1088"/>
                      <a:pt x="490" y="1046"/>
                    </a:cubicBezTo>
                    <a:cubicBezTo>
                      <a:pt x="517" y="1052"/>
                      <a:pt x="545" y="1055"/>
                      <a:pt x="574" y="1056"/>
                    </a:cubicBezTo>
                    <a:cubicBezTo>
                      <a:pt x="590" y="1102"/>
                      <a:pt x="605" y="1140"/>
                      <a:pt x="619" y="1170"/>
                    </a:cubicBezTo>
                    <a:cubicBezTo>
                      <a:pt x="651" y="1168"/>
                      <a:pt x="683" y="1163"/>
                      <a:pt x="715" y="1156"/>
                    </a:cubicBezTo>
                    <a:cubicBezTo>
                      <a:pt x="718" y="1155"/>
                      <a:pt x="721" y="1155"/>
                      <a:pt x="723" y="1154"/>
                    </a:cubicBezTo>
                    <a:cubicBezTo>
                      <a:pt x="728" y="1121"/>
                      <a:pt x="731" y="1081"/>
                      <a:pt x="733" y="1032"/>
                    </a:cubicBezTo>
                    <a:cubicBezTo>
                      <a:pt x="760" y="1023"/>
                      <a:pt x="786" y="1011"/>
                      <a:pt x="810" y="998"/>
                    </a:cubicBezTo>
                    <a:cubicBezTo>
                      <a:pt x="848" y="1030"/>
                      <a:pt x="880" y="1055"/>
                      <a:pt x="907" y="1074"/>
                    </a:cubicBezTo>
                    <a:cubicBezTo>
                      <a:pt x="936" y="1055"/>
                      <a:pt x="964" y="1033"/>
                      <a:pt x="989" y="1008"/>
                    </a:cubicBezTo>
                    <a:cubicBezTo>
                      <a:pt x="977" y="978"/>
                      <a:pt x="960" y="941"/>
                      <a:pt x="937" y="897"/>
                    </a:cubicBezTo>
                    <a:cubicBezTo>
                      <a:pt x="955" y="876"/>
                      <a:pt x="972" y="854"/>
                      <a:pt x="987" y="830"/>
                    </a:cubicBezTo>
                    <a:cubicBezTo>
                      <a:pt x="1035" y="839"/>
                      <a:pt x="1075" y="845"/>
                      <a:pt x="1108" y="848"/>
                    </a:cubicBezTo>
                    <a:cubicBezTo>
                      <a:pt x="1124" y="816"/>
                      <a:pt x="1137" y="783"/>
                      <a:pt x="1147" y="749"/>
                    </a:cubicBezTo>
                    <a:cubicBezTo>
                      <a:pt x="1121" y="729"/>
                      <a:pt x="1087" y="706"/>
                      <a:pt x="1046" y="679"/>
                    </a:cubicBezTo>
                    <a:cubicBezTo>
                      <a:pt x="1051" y="652"/>
                      <a:pt x="1055" y="624"/>
                      <a:pt x="1055" y="596"/>
                    </a:cubicBezTo>
                    <a:close/>
                    <a:moveTo>
                      <a:pt x="657" y="901"/>
                    </a:moveTo>
                    <a:cubicBezTo>
                      <a:pt x="633" y="906"/>
                      <a:pt x="609" y="909"/>
                      <a:pt x="584" y="909"/>
                    </a:cubicBezTo>
                    <a:cubicBezTo>
                      <a:pt x="512" y="909"/>
                      <a:pt x="441" y="884"/>
                      <a:pt x="384" y="839"/>
                    </a:cubicBezTo>
                    <a:cubicBezTo>
                      <a:pt x="326" y="794"/>
                      <a:pt x="285" y="729"/>
                      <a:pt x="269" y="657"/>
                    </a:cubicBezTo>
                    <a:cubicBezTo>
                      <a:pt x="250" y="573"/>
                      <a:pt x="264" y="486"/>
                      <a:pt x="310" y="413"/>
                    </a:cubicBezTo>
                    <a:cubicBezTo>
                      <a:pt x="356" y="340"/>
                      <a:pt x="428" y="289"/>
                      <a:pt x="512" y="270"/>
                    </a:cubicBezTo>
                    <a:cubicBezTo>
                      <a:pt x="536" y="264"/>
                      <a:pt x="561" y="261"/>
                      <a:pt x="585" y="261"/>
                    </a:cubicBezTo>
                    <a:cubicBezTo>
                      <a:pt x="657" y="261"/>
                      <a:pt x="728" y="286"/>
                      <a:pt x="785" y="331"/>
                    </a:cubicBezTo>
                    <a:cubicBezTo>
                      <a:pt x="843" y="376"/>
                      <a:pt x="884" y="441"/>
                      <a:pt x="900" y="513"/>
                    </a:cubicBezTo>
                    <a:cubicBezTo>
                      <a:pt x="940" y="687"/>
                      <a:pt x="831" y="861"/>
                      <a:pt x="657" y="9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8" name="Group 22">
              <a:extLst>
                <a:ext uri="{FF2B5EF4-FFF2-40B4-BE49-F238E27FC236}">
                  <a16:creationId xmlns="" xmlns:a16="http://schemas.microsoft.com/office/drawing/2014/main" id="{94405691-758C-49AB-AA7D-3FD5D6CF3027}"/>
                </a:ext>
              </a:extLst>
            </p:cNvPr>
            <p:cNvGrpSpPr/>
            <p:nvPr/>
          </p:nvGrpSpPr>
          <p:grpSpPr>
            <a:xfrm>
              <a:off x="7024857" y="3065550"/>
              <a:ext cx="642663" cy="732305"/>
              <a:chOff x="4616451" y="1741488"/>
              <a:chExt cx="2959100" cy="3371850"/>
            </a:xfrm>
            <a:grpFill/>
          </p:grpSpPr>
          <p:sp>
            <p:nvSpPr>
              <p:cNvPr id="48" name="Freeform 5">
                <a:extLst>
                  <a:ext uri="{FF2B5EF4-FFF2-40B4-BE49-F238E27FC236}">
                    <a16:creationId xmlns="" xmlns:a16="http://schemas.microsoft.com/office/drawing/2014/main" id="{10E37B49-95F1-46CF-8DCF-0DFE1C0F6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6451" y="1741488"/>
                <a:ext cx="2959100" cy="3371850"/>
              </a:xfrm>
              <a:custGeom>
                <a:avLst/>
                <a:gdLst>
                  <a:gd name="T0" fmla="*/ 578 w 786"/>
                  <a:gd name="T1" fmla="*/ 28 h 896"/>
                  <a:gd name="T2" fmla="*/ 205 w 786"/>
                  <a:gd name="T3" fmla="*/ 59 h 896"/>
                  <a:gd name="T4" fmla="*/ 67 w 786"/>
                  <a:gd name="T5" fmla="*/ 236 h 896"/>
                  <a:gd name="T6" fmla="*/ 68 w 786"/>
                  <a:gd name="T7" fmla="*/ 346 h 896"/>
                  <a:gd name="T8" fmla="*/ 70 w 786"/>
                  <a:gd name="T9" fmla="*/ 356 h 896"/>
                  <a:gd name="T10" fmla="*/ 39 w 786"/>
                  <a:gd name="T11" fmla="*/ 406 h 896"/>
                  <a:gd name="T12" fmla="*/ 14 w 786"/>
                  <a:gd name="T13" fmla="*/ 441 h 896"/>
                  <a:gd name="T14" fmla="*/ 14 w 786"/>
                  <a:gd name="T15" fmla="*/ 442 h 896"/>
                  <a:gd name="T16" fmla="*/ 36 w 786"/>
                  <a:gd name="T17" fmla="*/ 540 h 896"/>
                  <a:gd name="T18" fmla="*/ 50 w 786"/>
                  <a:gd name="T19" fmla="*/ 587 h 896"/>
                  <a:gd name="T20" fmla="*/ 75 w 786"/>
                  <a:gd name="T21" fmla="*/ 649 h 896"/>
                  <a:gd name="T22" fmla="*/ 74 w 786"/>
                  <a:gd name="T23" fmla="*/ 694 h 896"/>
                  <a:gd name="T24" fmla="*/ 169 w 786"/>
                  <a:gd name="T25" fmla="*/ 773 h 896"/>
                  <a:gd name="T26" fmla="*/ 244 w 786"/>
                  <a:gd name="T27" fmla="*/ 830 h 896"/>
                  <a:gd name="T28" fmla="*/ 618 w 786"/>
                  <a:gd name="T29" fmla="*/ 896 h 896"/>
                  <a:gd name="T30" fmla="*/ 686 w 786"/>
                  <a:gd name="T31" fmla="*/ 814 h 896"/>
                  <a:gd name="T32" fmla="*/ 664 w 786"/>
                  <a:gd name="T33" fmla="*/ 637 h 896"/>
                  <a:gd name="T34" fmla="*/ 777 w 786"/>
                  <a:gd name="T35" fmla="*/ 417 h 896"/>
                  <a:gd name="T36" fmla="*/ 706 w 786"/>
                  <a:gd name="T37" fmla="*/ 118 h 896"/>
                  <a:gd name="T38" fmla="*/ 627 w 786"/>
                  <a:gd name="T39" fmla="*/ 606 h 896"/>
                  <a:gd name="T40" fmla="*/ 639 w 786"/>
                  <a:gd name="T41" fmla="*/ 823 h 896"/>
                  <a:gd name="T42" fmla="*/ 618 w 786"/>
                  <a:gd name="T43" fmla="*/ 847 h 896"/>
                  <a:gd name="T44" fmla="*/ 292 w 786"/>
                  <a:gd name="T45" fmla="*/ 827 h 896"/>
                  <a:gd name="T46" fmla="*/ 260 w 786"/>
                  <a:gd name="T47" fmla="*/ 706 h 896"/>
                  <a:gd name="T48" fmla="*/ 169 w 786"/>
                  <a:gd name="T49" fmla="*/ 725 h 896"/>
                  <a:gd name="T50" fmla="*/ 101 w 786"/>
                  <a:gd name="T51" fmla="*/ 604 h 896"/>
                  <a:gd name="T52" fmla="*/ 110 w 786"/>
                  <a:gd name="T53" fmla="*/ 568 h 896"/>
                  <a:gd name="T54" fmla="*/ 86 w 786"/>
                  <a:gd name="T55" fmla="*/ 555 h 896"/>
                  <a:gd name="T56" fmla="*/ 94 w 786"/>
                  <a:gd name="T57" fmla="*/ 519 h 896"/>
                  <a:gd name="T58" fmla="*/ 65 w 786"/>
                  <a:gd name="T59" fmla="*/ 501 h 896"/>
                  <a:gd name="T60" fmla="*/ 55 w 786"/>
                  <a:gd name="T61" fmla="*/ 467 h 896"/>
                  <a:gd name="T62" fmla="*/ 112 w 786"/>
                  <a:gd name="T63" fmla="*/ 381 h 896"/>
                  <a:gd name="T64" fmla="*/ 115 w 786"/>
                  <a:gd name="T65" fmla="*/ 335 h 896"/>
                  <a:gd name="T66" fmla="*/ 114 w 786"/>
                  <a:gd name="T67" fmla="*/ 248 h 896"/>
                  <a:gd name="T68" fmla="*/ 729 w 786"/>
                  <a:gd name="T69" fmla="*/ 41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86" h="896">
                    <a:moveTo>
                      <a:pt x="706" y="118"/>
                    </a:moveTo>
                    <a:cubicBezTo>
                      <a:pt x="672" y="79"/>
                      <a:pt x="629" y="49"/>
                      <a:pt x="578" y="28"/>
                    </a:cubicBezTo>
                    <a:cubicBezTo>
                      <a:pt x="531" y="10"/>
                      <a:pt x="478" y="0"/>
                      <a:pt x="425" y="0"/>
                    </a:cubicBezTo>
                    <a:cubicBezTo>
                      <a:pt x="346" y="0"/>
                      <a:pt x="268" y="21"/>
                      <a:pt x="205" y="59"/>
                    </a:cubicBezTo>
                    <a:cubicBezTo>
                      <a:pt x="171" y="79"/>
                      <a:pt x="142" y="104"/>
                      <a:pt x="119" y="133"/>
                    </a:cubicBezTo>
                    <a:cubicBezTo>
                      <a:pt x="94" y="164"/>
                      <a:pt x="77" y="198"/>
                      <a:pt x="67" y="236"/>
                    </a:cubicBezTo>
                    <a:cubicBezTo>
                      <a:pt x="59" y="268"/>
                      <a:pt x="58" y="305"/>
                      <a:pt x="65" y="335"/>
                    </a:cubicBezTo>
                    <a:cubicBezTo>
                      <a:pt x="68" y="346"/>
                      <a:pt x="68" y="346"/>
                      <a:pt x="68" y="346"/>
                    </a:cubicBezTo>
                    <a:cubicBezTo>
                      <a:pt x="68" y="349"/>
                      <a:pt x="69" y="352"/>
                      <a:pt x="70" y="354"/>
                    </a:cubicBezTo>
                    <a:cubicBezTo>
                      <a:pt x="70" y="355"/>
                      <a:pt x="70" y="356"/>
                      <a:pt x="70" y="356"/>
                    </a:cubicBezTo>
                    <a:cubicBezTo>
                      <a:pt x="68" y="360"/>
                      <a:pt x="68" y="360"/>
                      <a:pt x="68" y="360"/>
                    </a:cubicBezTo>
                    <a:cubicBezTo>
                      <a:pt x="61" y="375"/>
                      <a:pt x="50" y="390"/>
                      <a:pt x="39" y="406"/>
                    </a:cubicBezTo>
                    <a:cubicBezTo>
                      <a:pt x="31" y="417"/>
                      <a:pt x="22" y="428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1"/>
                      <a:pt x="14" y="441"/>
                      <a:pt x="14" y="441"/>
                    </a:cubicBezTo>
                    <a:cubicBezTo>
                      <a:pt x="14" y="442"/>
                      <a:pt x="14" y="442"/>
                      <a:pt x="14" y="442"/>
                    </a:cubicBezTo>
                    <a:cubicBezTo>
                      <a:pt x="3" y="459"/>
                      <a:pt x="0" y="481"/>
                      <a:pt x="6" y="501"/>
                    </a:cubicBezTo>
                    <a:cubicBezTo>
                      <a:pt x="11" y="517"/>
                      <a:pt x="22" y="531"/>
                      <a:pt x="36" y="540"/>
                    </a:cubicBezTo>
                    <a:cubicBezTo>
                      <a:pt x="35" y="553"/>
                      <a:pt x="37" y="565"/>
                      <a:pt x="43" y="576"/>
                    </a:cubicBezTo>
                    <a:cubicBezTo>
                      <a:pt x="45" y="580"/>
                      <a:pt x="47" y="584"/>
                      <a:pt x="50" y="587"/>
                    </a:cubicBezTo>
                    <a:cubicBezTo>
                      <a:pt x="48" y="603"/>
                      <a:pt x="52" y="619"/>
                      <a:pt x="62" y="632"/>
                    </a:cubicBezTo>
                    <a:cubicBezTo>
                      <a:pt x="75" y="649"/>
                      <a:pt x="75" y="649"/>
                      <a:pt x="75" y="649"/>
                    </a:cubicBezTo>
                    <a:cubicBezTo>
                      <a:pt x="75" y="652"/>
                      <a:pt x="75" y="654"/>
                      <a:pt x="74" y="657"/>
                    </a:cubicBezTo>
                    <a:cubicBezTo>
                      <a:pt x="74" y="667"/>
                      <a:pt x="73" y="680"/>
                      <a:pt x="74" y="694"/>
                    </a:cubicBezTo>
                    <a:cubicBezTo>
                      <a:pt x="77" y="715"/>
                      <a:pt x="85" y="732"/>
                      <a:pt x="97" y="746"/>
                    </a:cubicBezTo>
                    <a:cubicBezTo>
                      <a:pt x="114" y="764"/>
                      <a:pt x="139" y="773"/>
                      <a:pt x="169" y="773"/>
                    </a:cubicBezTo>
                    <a:cubicBezTo>
                      <a:pt x="189" y="773"/>
                      <a:pt x="212" y="769"/>
                      <a:pt x="240" y="761"/>
                    </a:cubicBezTo>
                    <a:cubicBezTo>
                      <a:pt x="241" y="779"/>
                      <a:pt x="243" y="801"/>
                      <a:pt x="244" y="830"/>
                    </a:cubicBezTo>
                    <a:cubicBezTo>
                      <a:pt x="246" y="867"/>
                      <a:pt x="276" y="896"/>
                      <a:pt x="313" y="896"/>
                    </a:cubicBezTo>
                    <a:cubicBezTo>
                      <a:pt x="618" y="896"/>
                      <a:pt x="618" y="896"/>
                      <a:pt x="618" y="896"/>
                    </a:cubicBezTo>
                    <a:cubicBezTo>
                      <a:pt x="638" y="896"/>
                      <a:pt x="658" y="887"/>
                      <a:pt x="671" y="871"/>
                    </a:cubicBezTo>
                    <a:cubicBezTo>
                      <a:pt x="684" y="855"/>
                      <a:pt x="690" y="834"/>
                      <a:pt x="686" y="814"/>
                    </a:cubicBezTo>
                    <a:cubicBezTo>
                      <a:pt x="658" y="658"/>
                      <a:pt x="658" y="658"/>
                      <a:pt x="658" y="658"/>
                    </a:cubicBezTo>
                    <a:cubicBezTo>
                      <a:pt x="657" y="650"/>
                      <a:pt x="659" y="643"/>
                      <a:pt x="664" y="637"/>
                    </a:cubicBezTo>
                    <a:cubicBezTo>
                      <a:pt x="686" y="610"/>
                      <a:pt x="712" y="578"/>
                      <a:pt x="733" y="541"/>
                    </a:cubicBezTo>
                    <a:cubicBezTo>
                      <a:pt x="756" y="501"/>
                      <a:pt x="770" y="460"/>
                      <a:pt x="777" y="417"/>
                    </a:cubicBezTo>
                    <a:cubicBezTo>
                      <a:pt x="786" y="355"/>
                      <a:pt x="784" y="298"/>
                      <a:pt x="772" y="247"/>
                    </a:cubicBezTo>
                    <a:cubicBezTo>
                      <a:pt x="759" y="198"/>
                      <a:pt x="737" y="154"/>
                      <a:pt x="706" y="118"/>
                    </a:cubicBezTo>
                    <a:close/>
                    <a:moveTo>
                      <a:pt x="729" y="410"/>
                    </a:moveTo>
                    <a:cubicBezTo>
                      <a:pt x="717" y="491"/>
                      <a:pt x="674" y="550"/>
                      <a:pt x="627" y="606"/>
                    </a:cubicBezTo>
                    <a:cubicBezTo>
                      <a:pt x="613" y="622"/>
                      <a:pt x="607" y="645"/>
                      <a:pt x="611" y="666"/>
                    </a:cubicBezTo>
                    <a:cubicBezTo>
                      <a:pt x="639" y="823"/>
                      <a:pt x="639" y="823"/>
                      <a:pt x="639" y="823"/>
                    </a:cubicBezTo>
                    <a:cubicBezTo>
                      <a:pt x="640" y="829"/>
                      <a:pt x="638" y="835"/>
                      <a:pt x="634" y="840"/>
                    </a:cubicBezTo>
                    <a:cubicBezTo>
                      <a:pt x="630" y="845"/>
                      <a:pt x="624" y="847"/>
                      <a:pt x="618" y="847"/>
                    </a:cubicBezTo>
                    <a:cubicBezTo>
                      <a:pt x="313" y="847"/>
                      <a:pt x="313" y="847"/>
                      <a:pt x="313" y="847"/>
                    </a:cubicBezTo>
                    <a:cubicBezTo>
                      <a:pt x="302" y="847"/>
                      <a:pt x="293" y="839"/>
                      <a:pt x="292" y="827"/>
                    </a:cubicBezTo>
                    <a:cubicBezTo>
                      <a:pt x="290" y="774"/>
                      <a:pt x="286" y="742"/>
                      <a:pt x="284" y="724"/>
                    </a:cubicBezTo>
                    <a:cubicBezTo>
                      <a:pt x="284" y="715"/>
                      <a:pt x="272" y="706"/>
                      <a:pt x="260" y="706"/>
                    </a:cubicBezTo>
                    <a:cubicBezTo>
                      <a:pt x="258" y="706"/>
                      <a:pt x="256" y="706"/>
                      <a:pt x="254" y="707"/>
                    </a:cubicBezTo>
                    <a:cubicBezTo>
                      <a:pt x="216" y="720"/>
                      <a:pt x="189" y="725"/>
                      <a:pt x="169" y="725"/>
                    </a:cubicBezTo>
                    <a:cubicBezTo>
                      <a:pt x="95" y="725"/>
                      <a:pt x="134" y="648"/>
                      <a:pt x="120" y="629"/>
                    </a:cubicBezTo>
                    <a:cubicBezTo>
                      <a:pt x="101" y="604"/>
                      <a:pt x="101" y="604"/>
                      <a:pt x="101" y="604"/>
                    </a:cubicBezTo>
                    <a:cubicBezTo>
                      <a:pt x="96" y="597"/>
                      <a:pt x="96" y="589"/>
                      <a:pt x="100" y="583"/>
                    </a:cubicBezTo>
                    <a:cubicBezTo>
                      <a:pt x="110" y="568"/>
                      <a:pt x="110" y="568"/>
                      <a:pt x="110" y="568"/>
                    </a:cubicBezTo>
                    <a:cubicBezTo>
                      <a:pt x="98" y="565"/>
                      <a:pt x="98" y="565"/>
                      <a:pt x="98" y="565"/>
                    </a:cubicBezTo>
                    <a:cubicBezTo>
                      <a:pt x="93" y="563"/>
                      <a:pt x="89" y="560"/>
                      <a:pt x="86" y="555"/>
                    </a:cubicBezTo>
                    <a:cubicBezTo>
                      <a:pt x="84" y="550"/>
                      <a:pt x="84" y="545"/>
                      <a:pt x="86" y="540"/>
                    </a:cubicBezTo>
                    <a:cubicBezTo>
                      <a:pt x="94" y="519"/>
                      <a:pt x="94" y="519"/>
                      <a:pt x="94" y="519"/>
                    </a:cubicBezTo>
                    <a:cubicBezTo>
                      <a:pt x="95" y="517"/>
                      <a:pt x="94" y="514"/>
                      <a:pt x="92" y="513"/>
                    </a:cubicBezTo>
                    <a:cubicBezTo>
                      <a:pt x="65" y="501"/>
                      <a:pt x="65" y="501"/>
                      <a:pt x="65" y="501"/>
                    </a:cubicBezTo>
                    <a:cubicBezTo>
                      <a:pt x="59" y="499"/>
                      <a:pt x="54" y="493"/>
                      <a:pt x="52" y="487"/>
                    </a:cubicBezTo>
                    <a:cubicBezTo>
                      <a:pt x="50" y="480"/>
                      <a:pt x="51" y="473"/>
                      <a:pt x="55" y="467"/>
                    </a:cubicBezTo>
                    <a:cubicBezTo>
                      <a:pt x="55" y="466"/>
                      <a:pt x="55" y="466"/>
                      <a:pt x="55" y="466"/>
                    </a:cubicBezTo>
                    <a:cubicBezTo>
                      <a:pt x="73" y="438"/>
                      <a:pt x="97" y="412"/>
                      <a:pt x="112" y="381"/>
                    </a:cubicBezTo>
                    <a:cubicBezTo>
                      <a:pt x="118" y="368"/>
                      <a:pt x="118" y="368"/>
                      <a:pt x="118" y="368"/>
                    </a:cubicBezTo>
                    <a:cubicBezTo>
                      <a:pt x="122" y="359"/>
                      <a:pt x="117" y="345"/>
                      <a:pt x="115" y="335"/>
                    </a:cubicBezTo>
                    <a:cubicBezTo>
                      <a:pt x="112" y="325"/>
                      <a:pt x="112" y="325"/>
                      <a:pt x="112" y="325"/>
                    </a:cubicBezTo>
                    <a:cubicBezTo>
                      <a:pt x="107" y="301"/>
                      <a:pt x="108" y="271"/>
                      <a:pt x="114" y="248"/>
                    </a:cubicBezTo>
                    <a:cubicBezTo>
                      <a:pt x="146" y="120"/>
                      <a:pt x="286" y="48"/>
                      <a:pt x="425" y="48"/>
                    </a:cubicBezTo>
                    <a:cubicBezTo>
                      <a:pt x="597" y="48"/>
                      <a:pt x="767" y="158"/>
                      <a:pt x="729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="" xmlns:a16="http://schemas.microsoft.com/office/drawing/2014/main" id="{38CDA1BE-81BA-4490-B6B5-58AE93F8D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776" y="2062163"/>
                <a:ext cx="2085975" cy="1700213"/>
              </a:xfrm>
              <a:custGeom>
                <a:avLst/>
                <a:gdLst>
                  <a:gd name="T0" fmla="*/ 367 w 554"/>
                  <a:gd name="T1" fmla="*/ 21 h 452"/>
                  <a:gd name="T2" fmla="*/ 325 w 554"/>
                  <a:gd name="T3" fmla="*/ 5 h 452"/>
                  <a:gd name="T4" fmla="*/ 298 w 554"/>
                  <a:gd name="T5" fmla="*/ 11 h 452"/>
                  <a:gd name="T6" fmla="*/ 267 w 554"/>
                  <a:gd name="T7" fmla="*/ 0 h 452"/>
                  <a:gd name="T8" fmla="*/ 243 w 554"/>
                  <a:gd name="T9" fmla="*/ 7 h 452"/>
                  <a:gd name="T10" fmla="*/ 223 w 554"/>
                  <a:gd name="T11" fmla="*/ 5 h 452"/>
                  <a:gd name="T12" fmla="*/ 168 w 554"/>
                  <a:gd name="T13" fmla="*/ 24 h 452"/>
                  <a:gd name="T14" fmla="*/ 163 w 554"/>
                  <a:gd name="T15" fmla="*/ 24 h 452"/>
                  <a:gd name="T16" fmla="*/ 96 w 554"/>
                  <a:gd name="T17" fmla="*/ 54 h 452"/>
                  <a:gd name="T18" fmla="*/ 38 w 554"/>
                  <a:gd name="T19" fmla="*/ 123 h 452"/>
                  <a:gd name="T20" fmla="*/ 15 w 554"/>
                  <a:gd name="T21" fmla="*/ 156 h 452"/>
                  <a:gd name="T22" fmla="*/ 15 w 554"/>
                  <a:gd name="T23" fmla="*/ 161 h 452"/>
                  <a:gd name="T24" fmla="*/ 0 w 554"/>
                  <a:gd name="T25" fmla="*/ 210 h 452"/>
                  <a:gd name="T26" fmla="*/ 39 w 554"/>
                  <a:gd name="T27" fmla="*/ 282 h 452"/>
                  <a:gd name="T28" fmla="*/ 103 w 554"/>
                  <a:gd name="T29" fmla="*/ 327 h 452"/>
                  <a:gd name="T30" fmla="*/ 135 w 554"/>
                  <a:gd name="T31" fmla="*/ 319 h 452"/>
                  <a:gd name="T32" fmla="*/ 177 w 554"/>
                  <a:gd name="T33" fmla="*/ 344 h 452"/>
                  <a:gd name="T34" fmla="*/ 260 w 554"/>
                  <a:gd name="T35" fmla="*/ 403 h 452"/>
                  <a:gd name="T36" fmla="*/ 296 w 554"/>
                  <a:gd name="T37" fmla="*/ 395 h 452"/>
                  <a:gd name="T38" fmla="*/ 391 w 554"/>
                  <a:gd name="T39" fmla="*/ 452 h 452"/>
                  <a:gd name="T40" fmla="*/ 492 w 554"/>
                  <a:gd name="T41" fmla="*/ 382 h 452"/>
                  <a:gd name="T42" fmla="*/ 549 w 554"/>
                  <a:gd name="T43" fmla="*/ 287 h 452"/>
                  <a:gd name="T44" fmla="*/ 547 w 554"/>
                  <a:gd name="T45" fmla="*/ 267 h 452"/>
                  <a:gd name="T46" fmla="*/ 554 w 554"/>
                  <a:gd name="T47" fmla="*/ 235 h 452"/>
                  <a:gd name="T48" fmla="*/ 536 w 554"/>
                  <a:gd name="T49" fmla="*/ 185 h 452"/>
                  <a:gd name="T50" fmla="*/ 537 w 554"/>
                  <a:gd name="T51" fmla="*/ 174 h 452"/>
                  <a:gd name="T52" fmla="*/ 493 w 554"/>
                  <a:gd name="T53" fmla="*/ 106 h 452"/>
                  <a:gd name="T54" fmla="*/ 367 w 554"/>
                  <a:gd name="T55" fmla="*/ 2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54" h="452">
                    <a:moveTo>
                      <a:pt x="367" y="21"/>
                    </a:moveTo>
                    <a:cubicBezTo>
                      <a:pt x="356" y="11"/>
                      <a:pt x="341" y="5"/>
                      <a:pt x="325" y="5"/>
                    </a:cubicBezTo>
                    <a:cubicBezTo>
                      <a:pt x="315" y="5"/>
                      <a:pt x="306" y="7"/>
                      <a:pt x="298" y="11"/>
                    </a:cubicBezTo>
                    <a:cubicBezTo>
                      <a:pt x="289" y="4"/>
                      <a:pt x="279" y="0"/>
                      <a:pt x="267" y="0"/>
                    </a:cubicBezTo>
                    <a:cubicBezTo>
                      <a:pt x="258" y="0"/>
                      <a:pt x="250" y="3"/>
                      <a:pt x="243" y="7"/>
                    </a:cubicBezTo>
                    <a:cubicBezTo>
                      <a:pt x="237" y="5"/>
                      <a:pt x="230" y="5"/>
                      <a:pt x="223" y="5"/>
                    </a:cubicBezTo>
                    <a:cubicBezTo>
                      <a:pt x="203" y="5"/>
                      <a:pt x="183" y="12"/>
                      <a:pt x="168" y="24"/>
                    </a:cubicBezTo>
                    <a:cubicBezTo>
                      <a:pt x="166" y="24"/>
                      <a:pt x="165" y="24"/>
                      <a:pt x="163" y="24"/>
                    </a:cubicBezTo>
                    <a:cubicBezTo>
                      <a:pt x="136" y="24"/>
                      <a:pt x="112" y="36"/>
                      <a:pt x="96" y="54"/>
                    </a:cubicBezTo>
                    <a:cubicBezTo>
                      <a:pt x="63" y="60"/>
                      <a:pt x="38" y="89"/>
                      <a:pt x="38" y="123"/>
                    </a:cubicBezTo>
                    <a:cubicBezTo>
                      <a:pt x="24" y="128"/>
                      <a:pt x="15" y="141"/>
                      <a:pt x="15" y="156"/>
                    </a:cubicBezTo>
                    <a:cubicBezTo>
                      <a:pt x="15" y="158"/>
                      <a:pt x="15" y="159"/>
                      <a:pt x="15" y="161"/>
                    </a:cubicBezTo>
                    <a:cubicBezTo>
                      <a:pt x="6" y="175"/>
                      <a:pt x="0" y="192"/>
                      <a:pt x="0" y="210"/>
                    </a:cubicBezTo>
                    <a:cubicBezTo>
                      <a:pt x="0" y="240"/>
                      <a:pt x="16" y="266"/>
                      <a:pt x="39" y="282"/>
                    </a:cubicBezTo>
                    <a:cubicBezTo>
                      <a:pt x="48" y="308"/>
                      <a:pt x="74" y="327"/>
                      <a:pt x="103" y="327"/>
                    </a:cubicBezTo>
                    <a:cubicBezTo>
                      <a:pt x="115" y="327"/>
                      <a:pt x="126" y="324"/>
                      <a:pt x="135" y="319"/>
                    </a:cubicBezTo>
                    <a:cubicBezTo>
                      <a:pt x="145" y="332"/>
                      <a:pt x="160" y="341"/>
                      <a:pt x="177" y="344"/>
                    </a:cubicBezTo>
                    <a:cubicBezTo>
                      <a:pt x="189" y="378"/>
                      <a:pt x="222" y="403"/>
                      <a:pt x="260" y="403"/>
                    </a:cubicBezTo>
                    <a:cubicBezTo>
                      <a:pt x="273" y="403"/>
                      <a:pt x="285" y="400"/>
                      <a:pt x="296" y="395"/>
                    </a:cubicBezTo>
                    <a:cubicBezTo>
                      <a:pt x="314" y="429"/>
                      <a:pt x="350" y="452"/>
                      <a:pt x="391" y="452"/>
                    </a:cubicBezTo>
                    <a:cubicBezTo>
                      <a:pt x="437" y="452"/>
                      <a:pt x="477" y="423"/>
                      <a:pt x="492" y="382"/>
                    </a:cubicBezTo>
                    <a:cubicBezTo>
                      <a:pt x="526" y="364"/>
                      <a:pt x="549" y="328"/>
                      <a:pt x="549" y="287"/>
                    </a:cubicBezTo>
                    <a:cubicBezTo>
                      <a:pt x="549" y="280"/>
                      <a:pt x="548" y="274"/>
                      <a:pt x="547" y="267"/>
                    </a:cubicBezTo>
                    <a:cubicBezTo>
                      <a:pt x="552" y="257"/>
                      <a:pt x="554" y="246"/>
                      <a:pt x="554" y="235"/>
                    </a:cubicBezTo>
                    <a:cubicBezTo>
                      <a:pt x="554" y="216"/>
                      <a:pt x="547" y="199"/>
                      <a:pt x="536" y="185"/>
                    </a:cubicBezTo>
                    <a:cubicBezTo>
                      <a:pt x="536" y="182"/>
                      <a:pt x="537" y="178"/>
                      <a:pt x="537" y="174"/>
                    </a:cubicBezTo>
                    <a:cubicBezTo>
                      <a:pt x="537" y="144"/>
                      <a:pt x="519" y="118"/>
                      <a:pt x="493" y="106"/>
                    </a:cubicBezTo>
                    <a:cubicBezTo>
                      <a:pt x="472" y="57"/>
                      <a:pt x="423" y="22"/>
                      <a:pt x="36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9" name="Group 25">
              <a:extLst>
                <a:ext uri="{FF2B5EF4-FFF2-40B4-BE49-F238E27FC236}">
                  <a16:creationId xmlns="" xmlns:a16="http://schemas.microsoft.com/office/drawing/2014/main" id="{593A995E-E1D8-42E6-BEC7-4781094196D8}"/>
                </a:ext>
              </a:extLst>
            </p:cNvPr>
            <p:cNvGrpSpPr/>
            <p:nvPr/>
          </p:nvGrpSpPr>
          <p:grpSpPr>
            <a:xfrm>
              <a:off x="5484631" y="1871317"/>
              <a:ext cx="433763" cy="415213"/>
              <a:chOff x="9886950" y="1016001"/>
              <a:chExt cx="482600" cy="461963"/>
            </a:xfrm>
            <a:grpFill/>
          </p:grpSpPr>
          <p:sp>
            <p:nvSpPr>
              <p:cNvPr id="41" name="Freeform 36">
                <a:extLst>
                  <a:ext uri="{FF2B5EF4-FFF2-40B4-BE49-F238E27FC236}">
                    <a16:creationId xmlns="" xmlns:a16="http://schemas.microsoft.com/office/drawing/2014/main" id="{742DA990-F596-4306-ACD0-89B98863D5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86950" y="1016001"/>
                <a:ext cx="482600" cy="461963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7 w 128"/>
                  <a:gd name="T13" fmla="*/ 110 h 122"/>
                  <a:gd name="T14" fmla="*/ 34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1" y="106"/>
                      <a:pt x="39" y="109"/>
                      <a:pt x="37" y="110"/>
                    </a:cubicBezTo>
                    <a:cubicBezTo>
                      <a:pt x="36" y="111"/>
                      <a:pt x="35" y="112"/>
                      <a:pt x="34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4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="" xmlns:a16="http://schemas.microsoft.com/office/drawing/2014/main" id="{FEBFDB70-EF1D-4CFA-BE30-F0A0DD1441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47275" y="1076326"/>
                <a:ext cx="361950" cy="242888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="" xmlns:a16="http://schemas.microsoft.com/office/drawing/2014/main" id="{5E800DA1-0EDE-4ABC-A757-087C1C1571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04438" y="1327151"/>
                <a:ext cx="46037" cy="44450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="" xmlns:a16="http://schemas.microsoft.com/office/drawing/2014/main" id="{46355300-1DF6-4B3B-A8BC-19815BB93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7925" y="1198563"/>
                <a:ext cx="44450" cy="90488"/>
              </a:xfrm>
              <a:custGeom>
                <a:avLst/>
                <a:gdLst>
                  <a:gd name="T0" fmla="*/ 9 w 12"/>
                  <a:gd name="T1" fmla="*/ 0 h 24"/>
                  <a:gd name="T2" fmla="*/ 3 w 12"/>
                  <a:gd name="T3" fmla="*/ 0 h 24"/>
                  <a:gd name="T4" fmla="*/ 0 w 12"/>
                  <a:gd name="T5" fmla="*/ 3 h 24"/>
                  <a:gd name="T6" fmla="*/ 0 w 12"/>
                  <a:gd name="T7" fmla="*/ 21 h 24"/>
                  <a:gd name="T8" fmla="*/ 3 w 12"/>
                  <a:gd name="T9" fmla="*/ 24 h 24"/>
                  <a:gd name="T10" fmla="*/ 9 w 12"/>
                  <a:gd name="T11" fmla="*/ 24 h 24"/>
                  <a:gd name="T12" fmla="*/ 12 w 12"/>
                  <a:gd name="T13" fmla="*/ 21 h 24"/>
                  <a:gd name="T14" fmla="*/ 12 w 12"/>
                  <a:gd name="T15" fmla="*/ 3 h 24"/>
                  <a:gd name="T16" fmla="*/ 9 w 12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4"/>
                      <a:pt x="3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2" y="22"/>
                      <a:pt x="12" y="2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="" xmlns:a16="http://schemas.microsoft.com/office/drawing/2014/main" id="{76A1DDCB-41C5-423D-A5D7-DA12E89E2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8738" y="1106488"/>
                <a:ext cx="44450" cy="182563"/>
              </a:xfrm>
              <a:custGeom>
                <a:avLst/>
                <a:gdLst>
                  <a:gd name="T0" fmla="*/ 9 w 12"/>
                  <a:gd name="T1" fmla="*/ 0 h 48"/>
                  <a:gd name="T2" fmla="*/ 3 w 12"/>
                  <a:gd name="T3" fmla="*/ 0 h 48"/>
                  <a:gd name="T4" fmla="*/ 0 w 12"/>
                  <a:gd name="T5" fmla="*/ 3 h 48"/>
                  <a:gd name="T6" fmla="*/ 0 w 12"/>
                  <a:gd name="T7" fmla="*/ 45 h 48"/>
                  <a:gd name="T8" fmla="*/ 3 w 12"/>
                  <a:gd name="T9" fmla="*/ 48 h 48"/>
                  <a:gd name="T10" fmla="*/ 9 w 12"/>
                  <a:gd name="T11" fmla="*/ 48 h 48"/>
                  <a:gd name="T12" fmla="*/ 12 w 12"/>
                  <a:gd name="T13" fmla="*/ 45 h 48"/>
                  <a:gd name="T14" fmla="*/ 12 w 12"/>
                  <a:gd name="T15" fmla="*/ 3 h 48"/>
                  <a:gd name="T16" fmla="*/ 9 w 12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8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7"/>
                      <a:pt x="1" y="48"/>
                      <a:pt x="3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1" y="48"/>
                      <a:pt x="12" y="47"/>
                      <a:pt x="12" y="4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="" xmlns:a16="http://schemas.microsoft.com/office/drawing/2014/main" id="{7B0669E5-F257-4874-8B4E-13CB0AEEA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2538" y="1166813"/>
                <a:ext cx="46037" cy="122238"/>
              </a:xfrm>
              <a:custGeom>
                <a:avLst/>
                <a:gdLst>
                  <a:gd name="T0" fmla="*/ 9 w 12"/>
                  <a:gd name="T1" fmla="*/ 0 h 32"/>
                  <a:gd name="T2" fmla="*/ 3 w 12"/>
                  <a:gd name="T3" fmla="*/ 0 h 32"/>
                  <a:gd name="T4" fmla="*/ 0 w 12"/>
                  <a:gd name="T5" fmla="*/ 3 h 32"/>
                  <a:gd name="T6" fmla="*/ 0 w 12"/>
                  <a:gd name="T7" fmla="*/ 29 h 32"/>
                  <a:gd name="T8" fmla="*/ 3 w 12"/>
                  <a:gd name="T9" fmla="*/ 32 h 32"/>
                  <a:gd name="T10" fmla="*/ 9 w 12"/>
                  <a:gd name="T11" fmla="*/ 32 h 32"/>
                  <a:gd name="T12" fmla="*/ 12 w 12"/>
                  <a:gd name="T13" fmla="*/ 29 h 32"/>
                  <a:gd name="T14" fmla="*/ 12 w 12"/>
                  <a:gd name="T15" fmla="*/ 3 h 32"/>
                  <a:gd name="T16" fmla="*/ 9 w 1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32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2"/>
                      <a:pt x="3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1" y="32"/>
                      <a:pt x="12" y="31"/>
                      <a:pt x="12" y="2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42">
                <a:extLst>
                  <a:ext uri="{FF2B5EF4-FFF2-40B4-BE49-F238E27FC236}">
                    <a16:creationId xmlns="" xmlns:a16="http://schemas.microsoft.com/office/drawing/2014/main" id="{644E267B-426A-42A2-9580-C7B1EDCB6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1725" y="1136651"/>
                <a:ext cx="46037" cy="152400"/>
              </a:xfrm>
              <a:custGeom>
                <a:avLst/>
                <a:gdLst>
                  <a:gd name="T0" fmla="*/ 9 w 12"/>
                  <a:gd name="T1" fmla="*/ 0 h 40"/>
                  <a:gd name="T2" fmla="*/ 3 w 12"/>
                  <a:gd name="T3" fmla="*/ 0 h 40"/>
                  <a:gd name="T4" fmla="*/ 0 w 12"/>
                  <a:gd name="T5" fmla="*/ 3 h 40"/>
                  <a:gd name="T6" fmla="*/ 0 w 12"/>
                  <a:gd name="T7" fmla="*/ 37 h 40"/>
                  <a:gd name="T8" fmla="*/ 3 w 12"/>
                  <a:gd name="T9" fmla="*/ 40 h 40"/>
                  <a:gd name="T10" fmla="*/ 9 w 12"/>
                  <a:gd name="T11" fmla="*/ 40 h 40"/>
                  <a:gd name="T12" fmla="*/ 12 w 12"/>
                  <a:gd name="T13" fmla="*/ 37 h 40"/>
                  <a:gd name="T14" fmla="*/ 12 w 12"/>
                  <a:gd name="T15" fmla="*/ 3 h 40"/>
                  <a:gd name="T16" fmla="*/ 9 w 1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40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0"/>
                      <a:pt x="3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1" y="40"/>
                      <a:pt x="12" y="39"/>
                      <a:pt x="12" y="37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40" name="Freeform 51">
              <a:extLst>
                <a:ext uri="{FF2B5EF4-FFF2-40B4-BE49-F238E27FC236}">
                  <a16:creationId xmlns="" xmlns:a16="http://schemas.microsoft.com/office/drawing/2014/main" id="{63B573C6-8D49-4562-9A7B-3E12274090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6251" y="3538327"/>
              <a:ext cx="344836" cy="407697"/>
            </a:xfrm>
            <a:custGeom>
              <a:avLst/>
              <a:gdLst>
                <a:gd name="T0" fmla="*/ 576 w 576"/>
                <a:gd name="T1" fmla="*/ 493 h 681"/>
                <a:gd name="T2" fmla="*/ 576 w 576"/>
                <a:gd name="T3" fmla="*/ 186 h 681"/>
                <a:gd name="T4" fmla="*/ 288 w 576"/>
                <a:gd name="T5" fmla="*/ 0 h 681"/>
                <a:gd name="T6" fmla="*/ 0 w 576"/>
                <a:gd name="T7" fmla="*/ 186 h 681"/>
                <a:gd name="T8" fmla="*/ 0 w 576"/>
                <a:gd name="T9" fmla="*/ 493 h 681"/>
                <a:gd name="T10" fmla="*/ 288 w 576"/>
                <a:gd name="T11" fmla="*/ 681 h 681"/>
                <a:gd name="T12" fmla="*/ 576 w 576"/>
                <a:gd name="T13" fmla="*/ 493 h 681"/>
                <a:gd name="T14" fmla="*/ 532 w 576"/>
                <a:gd name="T15" fmla="*/ 203 h 681"/>
                <a:gd name="T16" fmla="*/ 290 w 576"/>
                <a:gd name="T17" fmla="*/ 362 h 681"/>
                <a:gd name="T18" fmla="*/ 191 w 576"/>
                <a:gd name="T19" fmla="*/ 297 h 681"/>
                <a:gd name="T20" fmla="*/ 432 w 576"/>
                <a:gd name="T21" fmla="*/ 138 h 681"/>
                <a:gd name="T22" fmla="*/ 532 w 576"/>
                <a:gd name="T23" fmla="*/ 203 h 681"/>
                <a:gd name="T24" fmla="*/ 138 w 576"/>
                <a:gd name="T25" fmla="*/ 260 h 681"/>
                <a:gd name="T26" fmla="*/ 47 w 576"/>
                <a:gd name="T27" fmla="*/ 201 h 681"/>
                <a:gd name="T28" fmla="*/ 288 w 576"/>
                <a:gd name="T29" fmla="*/ 44 h 681"/>
                <a:gd name="T30" fmla="*/ 378 w 576"/>
                <a:gd name="T31" fmla="*/ 103 h 681"/>
                <a:gd name="T32" fmla="*/ 138 w 576"/>
                <a:gd name="T33" fmla="*/ 260 h 681"/>
                <a:gd name="T34" fmla="*/ 38 w 576"/>
                <a:gd name="T35" fmla="*/ 472 h 681"/>
                <a:gd name="T36" fmla="*/ 38 w 576"/>
                <a:gd name="T37" fmla="*/ 223 h 681"/>
                <a:gd name="T38" fmla="*/ 128 w 576"/>
                <a:gd name="T39" fmla="*/ 281 h 681"/>
                <a:gd name="T40" fmla="*/ 128 w 576"/>
                <a:gd name="T41" fmla="*/ 389 h 681"/>
                <a:gd name="T42" fmla="*/ 182 w 576"/>
                <a:gd name="T43" fmla="*/ 419 h 681"/>
                <a:gd name="T44" fmla="*/ 182 w 576"/>
                <a:gd name="T45" fmla="*/ 317 h 681"/>
                <a:gd name="T46" fmla="*/ 277 w 576"/>
                <a:gd name="T47" fmla="*/ 379 h 681"/>
                <a:gd name="T48" fmla="*/ 277 w 576"/>
                <a:gd name="T49" fmla="*/ 628 h 681"/>
                <a:gd name="T50" fmla="*/ 38 w 576"/>
                <a:gd name="T51" fmla="*/ 472 h 681"/>
                <a:gd name="T52" fmla="*/ 297 w 576"/>
                <a:gd name="T53" fmla="*/ 380 h 681"/>
                <a:gd name="T54" fmla="*/ 539 w 576"/>
                <a:gd name="T55" fmla="*/ 223 h 681"/>
                <a:gd name="T56" fmla="*/ 539 w 576"/>
                <a:gd name="T57" fmla="*/ 472 h 681"/>
                <a:gd name="T58" fmla="*/ 297 w 576"/>
                <a:gd name="T59" fmla="*/ 631 h 681"/>
                <a:gd name="T60" fmla="*/ 297 w 576"/>
                <a:gd name="T61" fmla="*/ 38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6" h="681">
                  <a:moveTo>
                    <a:pt x="576" y="493"/>
                  </a:moveTo>
                  <a:lnTo>
                    <a:pt x="576" y="186"/>
                  </a:lnTo>
                  <a:lnTo>
                    <a:pt x="288" y="0"/>
                  </a:lnTo>
                  <a:lnTo>
                    <a:pt x="0" y="186"/>
                  </a:lnTo>
                  <a:lnTo>
                    <a:pt x="0" y="493"/>
                  </a:lnTo>
                  <a:lnTo>
                    <a:pt x="288" y="681"/>
                  </a:lnTo>
                  <a:lnTo>
                    <a:pt x="576" y="493"/>
                  </a:lnTo>
                  <a:close/>
                  <a:moveTo>
                    <a:pt x="532" y="203"/>
                  </a:moveTo>
                  <a:lnTo>
                    <a:pt x="290" y="362"/>
                  </a:lnTo>
                  <a:lnTo>
                    <a:pt x="191" y="297"/>
                  </a:lnTo>
                  <a:lnTo>
                    <a:pt x="432" y="138"/>
                  </a:lnTo>
                  <a:lnTo>
                    <a:pt x="532" y="203"/>
                  </a:lnTo>
                  <a:close/>
                  <a:moveTo>
                    <a:pt x="138" y="260"/>
                  </a:moveTo>
                  <a:lnTo>
                    <a:pt x="47" y="201"/>
                  </a:lnTo>
                  <a:lnTo>
                    <a:pt x="288" y="44"/>
                  </a:lnTo>
                  <a:lnTo>
                    <a:pt x="378" y="103"/>
                  </a:lnTo>
                  <a:lnTo>
                    <a:pt x="138" y="260"/>
                  </a:lnTo>
                  <a:close/>
                  <a:moveTo>
                    <a:pt x="38" y="472"/>
                  </a:moveTo>
                  <a:lnTo>
                    <a:pt x="38" y="223"/>
                  </a:lnTo>
                  <a:lnTo>
                    <a:pt x="128" y="281"/>
                  </a:lnTo>
                  <a:lnTo>
                    <a:pt x="128" y="389"/>
                  </a:lnTo>
                  <a:lnTo>
                    <a:pt x="182" y="419"/>
                  </a:lnTo>
                  <a:lnTo>
                    <a:pt x="182" y="317"/>
                  </a:lnTo>
                  <a:lnTo>
                    <a:pt x="277" y="379"/>
                  </a:lnTo>
                  <a:lnTo>
                    <a:pt x="277" y="628"/>
                  </a:lnTo>
                  <a:lnTo>
                    <a:pt x="38" y="472"/>
                  </a:lnTo>
                  <a:close/>
                  <a:moveTo>
                    <a:pt x="297" y="380"/>
                  </a:moveTo>
                  <a:lnTo>
                    <a:pt x="539" y="223"/>
                  </a:lnTo>
                  <a:lnTo>
                    <a:pt x="539" y="472"/>
                  </a:lnTo>
                  <a:lnTo>
                    <a:pt x="297" y="631"/>
                  </a:lnTo>
                  <a:lnTo>
                    <a:pt x="297" y="3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" name="TextBox 16"/>
          <p:cNvSpPr txBox="1"/>
          <p:nvPr/>
        </p:nvSpPr>
        <p:spPr bwMode="auto">
          <a:xfrm>
            <a:off x="3772871" y="2865841"/>
            <a:ext cx="50476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Рост производительности труда на </a:t>
            </a:r>
            <a:r>
              <a:rPr lang="ru-RU" sz="11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10%, 15% и 30% в 1, 2, 3 год</a:t>
            </a:r>
            <a:r>
              <a:rPr lang="ru-RU" sz="1100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 </a:t>
            </a:r>
            <a:r>
              <a:rPr lang="ru-RU" sz="11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участия в национальном проекте, далее прирост не менее </a:t>
            </a:r>
            <a:r>
              <a:rPr lang="ru-RU" sz="1100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5%</a:t>
            </a:r>
            <a:r>
              <a:rPr lang="ru-RU" sz="11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в год</a:t>
            </a:r>
          </a:p>
        </p:txBody>
      </p:sp>
      <p:sp>
        <p:nvSpPr>
          <p:cNvPr id="13" name="TextBox 21"/>
          <p:cNvSpPr txBox="1"/>
          <p:nvPr/>
        </p:nvSpPr>
        <p:spPr bwMode="auto">
          <a:xfrm>
            <a:off x="3772871" y="1782801"/>
            <a:ext cx="5781636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Получение займов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ФРП РФ и ФРП МО</a:t>
            </a:r>
            <a:endParaRPr lang="ru-RU" sz="1000" b="1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Субсидирование</a:t>
            </a:r>
            <a:r>
              <a:rPr lang="ru-RU" sz="1050" b="1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процентной ставки по кредиту для предприятий МСП</a:t>
            </a:r>
          </a:p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Адресная поддержка</a:t>
            </a:r>
            <a:r>
              <a:rPr lang="ru-RU" sz="1200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предприятий консультантами в сфере повышения производительности труда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D1D8616-D638-484C-B760-C11199FAE151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19" name="Параллелограмм 18">
            <a:extLst>
              <a:ext uri="{FF2B5EF4-FFF2-40B4-BE49-F238E27FC236}">
                <a16:creationId xmlns="" xmlns:a16="http://schemas.microsoft.com/office/drawing/2014/main" id="{7A6A5629-613C-477F-9C08-7EF905D5F13C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="" xmlns:a16="http://schemas.microsoft.com/office/drawing/2014/main" id="{80994809-2BBB-492C-BFC7-FF60FF453754}"/>
              </a:ext>
            </a:extLst>
          </p:cNvPr>
          <p:cNvSpPr txBox="1"/>
          <p:nvPr/>
        </p:nvSpPr>
        <p:spPr>
          <a:xfrm>
            <a:off x="971600" y="175741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Поддержка участников национального проекта</a:t>
            </a:r>
          </a:p>
          <a:p>
            <a:r>
              <a:rPr lang="ru-RU" sz="1000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«Производительность труда и поддержка занятости»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="" xmlns:a16="http://schemas.microsoft.com/office/drawing/2014/main" id="{C0A8A50A-7298-4071-B598-3D28668DA7FA}"/>
              </a:ext>
            </a:extLst>
          </p:cNvPr>
          <p:cNvSpPr txBox="1"/>
          <p:nvPr/>
        </p:nvSpPr>
        <p:spPr>
          <a:xfrm>
            <a:off x="238413" y="1836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09</a:t>
            </a:r>
          </a:p>
        </p:txBody>
      </p:sp>
      <p:sp>
        <p:nvSpPr>
          <p:cNvPr id="22" name="TextBox 27">
            <a:extLst>
              <a:ext uri="{FF2B5EF4-FFF2-40B4-BE49-F238E27FC236}">
                <a16:creationId xmlns="" xmlns:a16="http://schemas.microsoft.com/office/drawing/2014/main" id="{23B0265E-0995-4F4D-9BD0-6E3DE4E56A1D}"/>
              </a:ext>
            </a:extLst>
          </p:cNvPr>
          <p:cNvSpPr txBox="1"/>
          <p:nvPr/>
        </p:nvSpPr>
        <p:spPr>
          <a:xfrm>
            <a:off x="397609" y="1109687"/>
            <a:ext cx="7142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3455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Услуги по обучению и оптимизации производственных процессов с экспертами ФЦК, РЦК, привлеченных партнеров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883475F1-D677-48D4-9C03-C6B380CFEA7D}"/>
              </a:ext>
            </a:extLst>
          </p:cNvPr>
          <p:cNvSpPr/>
          <p:nvPr/>
        </p:nvSpPr>
        <p:spPr>
          <a:xfrm rot="5400000">
            <a:off x="76038" y="1345240"/>
            <a:ext cx="421059" cy="70094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25A65227-8875-4B92-B80E-65BAD8F3C8E1}"/>
              </a:ext>
            </a:extLst>
          </p:cNvPr>
          <p:cNvSpPr/>
          <p:nvPr/>
        </p:nvSpPr>
        <p:spPr>
          <a:xfrm>
            <a:off x="392648" y="1779662"/>
            <a:ext cx="3243248" cy="1738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Меры поддержки: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Отраслевые выезды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Международные стажировки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Рейтинги предприятий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Фабрика процессов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Создание новых служб занятости населения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Программы обучения: Лидеры производительности, Акселератор экспортного роста</a:t>
            </a:r>
          </a:p>
          <a:p>
            <a:pPr marL="171450" indent="-171450">
              <a:buFontTx/>
              <a:buChar char="-"/>
            </a:pPr>
            <a:endParaRPr lang="ru-RU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445503A7-0CC0-4D4E-B1A4-51BFC860F85F}"/>
              </a:ext>
            </a:extLst>
          </p:cNvPr>
          <p:cNvGrpSpPr/>
          <p:nvPr/>
        </p:nvGrpSpPr>
        <p:grpSpPr>
          <a:xfrm>
            <a:off x="3923928" y="3573649"/>
            <a:ext cx="4476927" cy="1244453"/>
            <a:chOff x="2255313" y="2598149"/>
            <a:chExt cx="6242448" cy="1735215"/>
          </a:xfrm>
        </p:grpSpPr>
        <p:sp>
          <p:nvSpPr>
            <p:cNvPr id="25" name="Freeform 7">
              <a:extLst>
                <a:ext uri="{FF2B5EF4-FFF2-40B4-BE49-F238E27FC236}">
                  <a16:creationId xmlns="" xmlns:a16="http://schemas.microsoft.com/office/drawing/2014/main" id="{E9C85CC4-7870-4CF3-AE44-2A8333F82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313" y="2598149"/>
              <a:ext cx="1729599" cy="864800"/>
            </a:xfrm>
            <a:custGeom>
              <a:avLst/>
              <a:gdLst>
                <a:gd name="T0" fmla="*/ 114 w 746"/>
                <a:gd name="T1" fmla="*/ 372 h 372"/>
                <a:gd name="T2" fmla="*/ 373 w 746"/>
                <a:gd name="T3" fmla="*/ 114 h 372"/>
                <a:gd name="T4" fmla="*/ 631 w 746"/>
                <a:gd name="T5" fmla="*/ 372 h 372"/>
                <a:gd name="T6" fmla="*/ 746 w 746"/>
                <a:gd name="T7" fmla="*/ 372 h 372"/>
                <a:gd name="T8" fmla="*/ 373 w 746"/>
                <a:gd name="T9" fmla="*/ 0 h 372"/>
                <a:gd name="T10" fmla="*/ 0 w 746"/>
                <a:gd name="T11" fmla="*/ 372 h 372"/>
                <a:gd name="T12" fmla="*/ 114 w 746"/>
                <a:gd name="T13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372">
                  <a:moveTo>
                    <a:pt x="114" y="372"/>
                  </a:moveTo>
                  <a:cubicBezTo>
                    <a:pt x="115" y="230"/>
                    <a:pt x="230" y="114"/>
                    <a:pt x="373" y="114"/>
                  </a:cubicBezTo>
                  <a:cubicBezTo>
                    <a:pt x="515" y="114"/>
                    <a:pt x="631" y="230"/>
                    <a:pt x="631" y="372"/>
                  </a:cubicBezTo>
                  <a:cubicBezTo>
                    <a:pt x="746" y="372"/>
                    <a:pt x="746" y="372"/>
                    <a:pt x="746" y="372"/>
                  </a:cubicBezTo>
                  <a:cubicBezTo>
                    <a:pt x="745" y="166"/>
                    <a:pt x="578" y="0"/>
                    <a:pt x="373" y="0"/>
                  </a:cubicBezTo>
                  <a:cubicBezTo>
                    <a:pt x="167" y="0"/>
                    <a:pt x="0" y="166"/>
                    <a:pt x="0" y="372"/>
                  </a:cubicBezTo>
                  <a:lnTo>
                    <a:pt x="114" y="3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000" b="1" dirty="0"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26" name="Freeform 10">
              <a:extLst>
                <a:ext uri="{FF2B5EF4-FFF2-40B4-BE49-F238E27FC236}">
                  <a16:creationId xmlns="" xmlns:a16="http://schemas.microsoft.com/office/drawing/2014/main" id="{BC96840F-B385-415E-B66A-043EAA059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118" y="3468564"/>
              <a:ext cx="1729599" cy="864800"/>
            </a:xfrm>
            <a:custGeom>
              <a:avLst/>
              <a:gdLst>
                <a:gd name="T0" fmla="*/ 632 w 746"/>
                <a:gd name="T1" fmla="*/ 0 h 372"/>
                <a:gd name="T2" fmla="*/ 373 w 746"/>
                <a:gd name="T3" fmla="*/ 258 h 372"/>
                <a:gd name="T4" fmla="*/ 114 w 746"/>
                <a:gd name="T5" fmla="*/ 0 h 372"/>
                <a:gd name="T6" fmla="*/ 0 w 746"/>
                <a:gd name="T7" fmla="*/ 0 h 372"/>
                <a:gd name="T8" fmla="*/ 373 w 746"/>
                <a:gd name="T9" fmla="*/ 372 h 372"/>
                <a:gd name="T10" fmla="*/ 746 w 746"/>
                <a:gd name="T11" fmla="*/ 0 h 372"/>
                <a:gd name="T12" fmla="*/ 632 w 746"/>
                <a:gd name="T13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372">
                  <a:moveTo>
                    <a:pt x="632" y="0"/>
                  </a:moveTo>
                  <a:cubicBezTo>
                    <a:pt x="631" y="142"/>
                    <a:pt x="515" y="258"/>
                    <a:pt x="373" y="258"/>
                  </a:cubicBezTo>
                  <a:cubicBezTo>
                    <a:pt x="231" y="258"/>
                    <a:pt x="115" y="142"/>
                    <a:pt x="1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06"/>
                    <a:pt x="167" y="372"/>
                    <a:pt x="373" y="372"/>
                  </a:cubicBezTo>
                  <a:cubicBezTo>
                    <a:pt x="579" y="372"/>
                    <a:pt x="745" y="206"/>
                    <a:pt x="746" y="0"/>
                  </a:cubicBezTo>
                  <a:lnTo>
                    <a:pt x="63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="" xmlns:a16="http://schemas.microsoft.com/office/drawing/2014/main" id="{B3B85E56-C069-428E-9BB5-88DC5DC4C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7662" y="2598149"/>
              <a:ext cx="1729599" cy="864800"/>
            </a:xfrm>
            <a:custGeom>
              <a:avLst/>
              <a:gdLst>
                <a:gd name="T0" fmla="*/ 114 w 746"/>
                <a:gd name="T1" fmla="*/ 372 h 372"/>
                <a:gd name="T2" fmla="*/ 373 w 746"/>
                <a:gd name="T3" fmla="*/ 114 h 372"/>
                <a:gd name="T4" fmla="*/ 631 w 746"/>
                <a:gd name="T5" fmla="*/ 372 h 372"/>
                <a:gd name="T6" fmla="*/ 746 w 746"/>
                <a:gd name="T7" fmla="*/ 372 h 372"/>
                <a:gd name="T8" fmla="*/ 373 w 746"/>
                <a:gd name="T9" fmla="*/ 0 h 372"/>
                <a:gd name="T10" fmla="*/ 0 w 746"/>
                <a:gd name="T11" fmla="*/ 372 h 372"/>
                <a:gd name="T12" fmla="*/ 114 w 746"/>
                <a:gd name="T13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372">
                  <a:moveTo>
                    <a:pt x="114" y="372"/>
                  </a:moveTo>
                  <a:cubicBezTo>
                    <a:pt x="115" y="230"/>
                    <a:pt x="230" y="114"/>
                    <a:pt x="373" y="114"/>
                  </a:cubicBezTo>
                  <a:cubicBezTo>
                    <a:pt x="515" y="114"/>
                    <a:pt x="631" y="230"/>
                    <a:pt x="631" y="372"/>
                  </a:cubicBezTo>
                  <a:cubicBezTo>
                    <a:pt x="746" y="372"/>
                    <a:pt x="746" y="372"/>
                    <a:pt x="746" y="372"/>
                  </a:cubicBezTo>
                  <a:cubicBezTo>
                    <a:pt x="745" y="166"/>
                    <a:pt x="578" y="0"/>
                    <a:pt x="373" y="0"/>
                  </a:cubicBezTo>
                  <a:cubicBezTo>
                    <a:pt x="167" y="0"/>
                    <a:pt x="0" y="166"/>
                    <a:pt x="0" y="372"/>
                  </a:cubicBezTo>
                  <a:lnTo>
                    <a:pt x="114" y="3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6">
              <a:extLst>
                <a:ext uri="{FF2B5EF4-FFF2-40B4-BE49-F238E27FC236}">
                  <a16:creationId xmlns="" xmlns:a16="http://schemas.microsoft.com/office/drawing/2014/main" id="{AA4574F0-DEAB-464A-B733-FF72FAE81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1084" y="3468564"/>
              <a:ext cx="1728476" cy="864800"/>
            </a:xfrm>
            <a:custGeom>
              <a:avLst/>
              <a:gdLst>
                <a:gd name="T0" fmla="*/ 632 w 746"/>
                <a:gd name="T1" fmla="*/ 0 h 372"/>
                <a:gd name="T2" fmla="*/ 373 w 746"/>
                <a:gd name="T3" fmla="*/ 258 h 372"/>
                <a:gd name="T4" fmla="*/ 115 w 746"/>
                <a:gd name="T5" fmla="*/ 0 h 372"/>
                <a:gd name="T6" fmla="*/ 0 w 746"/>
                <a:gd name="T7" fmla="*/ 0 h 372"/>
                <a:gd name="T8" fmla="*/ 373 w 746"/>
                <a:gd name="T9" fmla="*/ 372 h 372"/>
                <a:gd name="T10" fmla="*/ 746 w 746"/>
                <a:gd name="T11" fmla="*/ 0 h 372"/>
                <a:gd name="T12" fmla="*/ 632 w 746"/>
                <a:gd name="T13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372">
                  <a:moveTo>
                    <a:pt x="632" y="0"/>
                  </a:moveTo>
                  <a:cubicBezTo>
                    <a:pt x="631" y="142"/>
                    <a:pt x="515" y="258"/>
                    <a:pt x="373" y="258"/>
                  </a:cubicBezTo>
                  <a:cubicBezTo>
                    <a:pt x="231" y="258"/>
                    <a:pt x="115" y="142"/>
                    <a:pt x="1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06"/>
                    <a:pt x="168" y="372"/>
                    <a:pt x="373" y="372"/>
                  </a:cubicBezTo>
                  <a:cubicBezTo>
                    <a:pt x="579" y="372"/>
                    <a:pt x="746" y="206"/>
                    <a:pt x="746" y="0"/>
                  </a:cubicBezTo>
                  <a:lnTo>
                    <a:pt x="632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grpSp>
          <p:nvGrpSpPr>
            <p:cNvPr id="52" name="Group 55">
              <a:extLst>
                <a:ext uri="{FF2B5EF4-FFF2-40B4-BE49-F238E27FC236}">
                  <a16:creationId xmlns="" xmlns:a16="http://schemas.microsoft.com/office/drawing/2014/main" id="{C8060918-AEAB-4005-888E-C9853DFC0278}"/>
                </a:ext>
              </a:extLst>
            </p:cNvPr>
            <p:cNvGrpSpPr/>
            <p:nvPr/>
          </p:nvGrpSpPr>
          <p:grpSpPr>
            <a:xfrm>
              <a:off x="6641083" y="2598150"/>
              <a:ext cx="1856678" cy="1147931"/>
              <a:chOff x="8854778" y="2035850"/>
              <a:chExt cx="2475570" cy="1530575"/>
            </a:xfrm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53" name="Freeform 13">
                <a:extLst>
                  <a:ext uri="{FF2B5EF4-FFF2-40B4-BE49-F238E27FC236}">
                    <a16:creationId xmlns="" xmlns:a16="http://schemas.microsoft.com/office/drawing/2014/main" id="{591A66A1-CC5C-44F2-B8FD-C55323A89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4778" y="2035850"/>
                <a:ext cx="2304635" cy="1153066"/>
              </a:xfrm>
              <a:custGeom>
                <a:avLst/>
                <a:gdLst>
                  <a:gd name="T0" fmla="*/ 115 w 746"/>
                  <a:gd name="T1" fmla="*/ 372 h 372"/>
                  <a:gd name="T2" fmla="*/ 373 w 746"/>
                  <a:gd name="T3" fmla="*/ 114 h 372"/>
                  <a:gd name="T4" fmla="*/ 632 w 746"/>
                  <a:gd name="T5" fmla="*/ 372 h 372"/>
                  <a:gd name="T6" fmla="*/ 746 w 746"/>
                  <a:gd name="T7" fmla="*/ 372 h 372"/>
                  <a:gd name="T8" fmla="*/ 373 w 746"/>
                  <a:gd name="T9" fmla="*/ 0 h 372"/>
                  <a:gd name="T10" fmla="*/ 0 w 746"/>
                  <a:gd name="T11" fmla="*/ 372 h 372"/>
                  <a:gd name="T12" fmla="*/ 115 w 746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6" h="372">
                    <a:moveTo>
                      <a:pt x="115" y="372"/>
                    </a:moveTo>
                    <a:cubicBezTo>
                      <a:pt x="115" y="230"/>
                      <a:pt x="231" y="114"/>
                      <a:pt x="373" y="114"/>
                    </a:cubicBezTo>
                    <a:cubicBezTo>
                      <a:pt x="515" y="114"/>
                      <a:pt x="631" y="230"/>
                      <a:pt x="632" y="372"/>
                    </a:cubicBezTo>
                    <a:cubicBezTo>
                      <a:pt x="746" y="372"/>
                      <a:pt x="746" y="372"/>
                      <a:pt x="746" y="372"/>
                    </a:cubicBezTo>
                    <a:cubicBezTo>
                      <a:pt x="746" y="166"/>
                      <a:pt x="579" y="0"/>
                      <a:pt x="373" y="0"/>
                    </a:cubicBezTo>
                    <a:cubicBezTo>
                      <a:pt x="168" y="0"/>
                      <a:pt x="1" y="166"/>
                      <a:pt x="0" y="372"/>
                    </a:cubicBezTo>
                    <a:lnTo>
                      <a:pt x="115" y="372"/>
                    </a:lnTo>
                    <a:close/>
                  </a:path>
                </a:pathLst>
              </a:custGeom>
              <a:solidFill>
                <a:srgbClr val="0099E8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4" name="Isosceles Triangle 48">
                <a:extLst>
                  <a:ext uri="{FF2B5EF4-FFF2-40B4-BE49-F238E27FC236}">
                    <a16:creationId xmlns="" xmlns:a16="http://schemas.microsoft.com/office/drawing/2014/main" id="{5A3AEB40-5600-46E5-94CA-7A9DC17FBE88}"/>
                  </a:ext>
                </a:extLst>
              </p:cNvPr>
              <p:cNvSpPr/>
              <p:nvPr/>
            </p:nvSpPr>
            <p:spPr>
              <a:xfrm rot="10800000">
                <a:off x="10651765" y="3126889"/>
                <a:ext cx="678583" cy="439536"/>
              </a:xfrm>
              <a:prstGeom prst="triangle">
                <a:avLst/>
              </a:prstGeom>
              <a:solidFill>
                <a:srgbClr val="0099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/>
              </a:p>
            </p:txBody>
          </p:sp>
        </p:grpSp>
        <p:grpSp>
          <p:nvGrpSpPr>
            <p:cNvPr id="55" name="Group 53">
              <a:extLst>
                <a:ext uri="{FF2B5EF4-FFF2-40B4-BE49-F238E27FC236}">
                  <a16:creationId xmlns="" xmlns:a16="http://schemas.microsoft.com/office/drawing/2014/main" id="{BB07414F-4CE3-4F00-A847-EBE6B1094080}"/>
                </a:ext>
              </a:extLst>
            </p:cNvPr>
            <p:cNvGrpSpPr/>
            <p:nvPr/>
          </p:nvGrpSpPr>
          <p:grpSpPr>
            <a:xfrm>
              <a:off x="5177662" y="3184411"/>
              <a:ext cx="1863874" cy="1148953"/>
              <a:chOff x="6903549" y="2817532"/>
              <a:chExt cx="2485165" cy="1531937"/>
            </a:xfrm>
            <a:effectLst>
              <a:outerShdw blurRad="50800" dist="38100" dir="16200000" rotWithShape="0">
                <a:prstClr val="black">
                  <a:alpha val="25000"/>
                </a:prstClr>
              </a:outerShdw>
            </a:effectLst>
          </p:grpSpPr>
          <p:sp>
            <p:nvSpPr>
              <p:cNvPr id="56" name="Freeform 11">
                <a:extLst>
                  <a:ext uri="{FF2B5EF4-FFF2-40B4-BE49-F238E27FC236}">
                    <a16:creationId xmlns="" xmlns:a16="http://schemas.microsoft.com/office/drawing/2014/main" id="{6CBAE6B2-8999-4481-B090-AF10FD329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3549" y="3196403"/>
                <a:ext cx="2306132" cy="1153066"/>
              </a:xfrm>
              <a:custGeom>
                <a:avLst/>
                <a:gdLst>
                  <a:gd name="T0" fmla="*/ 631 w 746"/>
                  <a:gd name="T1" fmla="*/ 0 h 372"/>
                  <a:gd name="T2" fmla="*/ 373 w 746"/>
                  <a:gd name="T3" fmla="*/ 258 h 372"/>
                  <a:gd name="T4" fmla="*/ 114 w 746"/>
                  <a:gd name="T5" fmla="*/ 0 h 372"/>
                  <a:gd name="T6" fmla="*/ 0 w 746"/>
                  <a:gd name="T7" fmla="*/ 0 h 372"/>
                  <a:gd name="T8" fmla="*/ 373 w 746"/>
                  <a:gd name="T9" fmla="*/ 372 h 372"/>
                  <a:gd name="T10" fmla="*/ 746 w 746"/>
                  <a:gd name="T11" fmla="*/ 0 h 372"/>
                  <a:gd name="T12" fmla="*/ 631 w 746"/>
                  <a:gd name="T13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6" h="372">
                    <a:moveTo>
                      <a:pt x="631" y="0"/>
                    </a:moveTo>
                    <a:cubicBezTo>
                      <a:pt x="631" y="142"/>
                      <a:pt x="515" y="258"/>
                      <a:pt x="373" y="258"/>
                    </a:cubicBezTo>
                    <a:cubicBezTo>
                      <a:pt x="230" y="258"/>
                      <a:pt x="115" y="142"/>
                      <a:pt x="1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6"/>
                      <a:pt x="167" y="372"/>
                      <a:pt x="373" y="372"/>
                    </a:cubicBezTo>
                    <a:cubicBezTo>
                      <a:pt x="578" y="372"/>
                      <a:pt x="745" y="206"/>
                      <a:pt x="746" y="0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rgbClr val="00467A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7" name="Isosceles Triangle 50">
                <a:extLst>
                  <a:ext uri="{FF2B5EF4-FFF2-40B4-BE49-F238E27FC236}">
                    <a16:creationId xmlns="" xmlns:a16="http://schemas.microsoft.com/office/drawing/2014/main" id="{9592E60B-CD05-4A6A-AA1E-5640FE019BFE}"/>
                  </a:ext>
                </a:extLst>
              </p:cNvPr>
              <p:cNvSpPr/>
              <p:nvPr/>
            </p:nvSpPr>
            <p:spPr>
              <a:xfrm>
                <a:off x="8710131" y="2817532"/>
                <a:ext cx="678583" cy="439536"/>
              </a:xfrm>
              <a:prstGeom prst="triangle">
                <a:avLst/>
              </a:prstGeom>
              <a:solidFill>
                <a:srgbClr val="0046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/>
              </a:p>
            </p:txBody>
          </p:sp>
        </p:grpSp>
        <p:grpSp>
          <p:nvGrpSpPr>
            <p:cNvPr id="58" name="Group 54">
              <a:extLst>
                <a:ext uri="{FF2B5EF4-FFF2-40B4-BE49-F238E27FC236}">
                  <a16:creationId xmlns="" xmlns:a16="http://schemas.microsoft.com/office/drawing/2014/main" id="{03CA1262-6758-4C90-83D3-02219766C954}"/>
                </a:ext>
              </a:extLst>
            </p:cNvPr>
            <p:cNvGrpSpPr/>
            <p:nvPr/>
          </p:nvGrpSpPr>
          <p:grpSpPr>
            <a:xfrm>
              <a:off x="3713118" y="2598149"/>
              <a:ext cx="1859144" cy="1147931"/>
              <a:chOff x="4950824" y="2035850"/>
              <a:chExt cx="2478858" cy="1530574"/>
            </a:xfrm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59" name="Freeform 9">
                <a:extLst>
                  <a:ext uri="{FF2B5EF4-FFF2-40B4-BE49-F238E27FC236}">
                    <a16:creationId xmlns="" xmlns:a16="http://schemas.microsoft.com/office/drawing/2014/main" id="{C5F18D6B-B0E3-4BA1-A6B3-14F92CED1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0824" y="2035850"/>
                <a:ext cx="2306132" cy="1153066"/>
              </a:xfrm>
              <a:custGeom>
                <a:avLst/>
                <a:gdLst>
                  <a:gd name="T0" fmla="*/ 114 w 746"/>
                  <a:gd name="T1" fmla="*/ 372 h 372"/>
                  <a:gd name="T2" fmla="*/ 373 w 746"/>
                  <a:gd name="T3" fmla="*/ 114 h 372"/>
                  <a:gd name="T4" fmla="*/ 632 w 746"/>
                  <a:gd name="T5" fmla="*/ 372 h 372"/>
                  <a:gd name="T6" fmla="*/ 746 w 746"/>
                  <a:gd name="T7" fmla="*/ 372 h 372"/>
                  <a:gd name="T8" fmla="*/ 373 w 746"/>
                  <a:gd name="T9" fmla="*/ 0 h 372"/>
                  <a:gd name="T10" fmla="*/ 0 w 746"/>
                  <a:gd name="T11" fmla="*/ 372 h 372"/>
                  <a:gd name="T12" fmla="*/ 114 w 746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6" h="372">
                    <a:moveTo>
                      <a:pt x="114" y="372"/>
                    </a:moveTo>
                    <a:cubicBezTo>
                      <a:pt x="115" y="230"/>
                      <a:pt x="231" y="114"/>
                      <a:pt x="373" y="114"/>
                    </a:cubicBezTo>
                    <a:cubicBezTo>
                      <a:pt x="515" y="114"/>
                      <a:pt x="631" y="230"/>
                      <a:pt x="632" y="372"/>
                    </a:cubicBezTo>
                    <a:cubicBezTo>
                      <a:pt x="746" y="372"/>
                      <a:pt x="746" y="372"/>
                      <a:pt x="746" y="372"/>
                    </a:cubicBezTo>
                    <a:cubicBezTo>
                      <a:pt x="745" y="166"/>
                      <a:pt x="579" y="0"/>
                      <a:pt x="373" y="0"/>
                    </a:cubicBezTo>
                    <a:cubicBezTo>
                      <a:pt x="167" y="0"/>
                      <a:pt x="1" y="166"/>
                      <a:pt x="0" y="372"/>
                    </a:cubicBezTo>
                    <a:lnTo>
                      <a:pt x="114" y="372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id-ID" sz="1000" b="1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endParaRPr>
              </a:p>
            </p:txBody>
          </p:sp>
          <p:sp>
            <p:nvSpPr>
              <p:cNvPr id="60" name="Isosceles Triangle 47">
                <a:extLst>
                  <a:ext uri="{FF2B5EF4-FFF2-40B4-BE49-F238E27FC236}">
                    <a16:creationId xmlns="" xmlns:a16="http://schemas.microsoft.com/office/drawing/2014/main" id="{DE163E7C-B9AC-4D29-AD05-8BC69770A857}"/>
                  </a:ext>
                </a:extLst>
              </p:cNvPr>
              <p:cNvSpPr/>
              <p:nvPr/>
            </p:nvSpPr>
            <p:spPr>
              <a:xfrm rot="10800000">
                <a:off x="6751099" y="3126888"/>
                <a:ext cx="678583" cy="439536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/>
              </a:p>
            </p:txBody>
          </p:sp>
        </p:grpSp>
        <p:grpSp>
          <p:nvGrpSpPr>
            <p:cNvPr id="61" name="Group 56">
              <a:extLst>
                <a:ext uri="{FF2B5EF4-FFF2-40B4-BE49-F238E27FC236}">
                  <a16:creationId xmlns="" xmlns:a16="http://schemas.microsoft.com/office/drawing/2014/main" id="{613FCC65-2014-4946-AAA2-C431E0FEAF79}"/>
                </a:ext>
              </a:extLst>
            </p:cNvPr>
            <p:cNvGrpSpPr/>
            <p:nvPr/>
          </p:nvGrpSpPr>
          <p:grpSpPr>
            <a:xfrm>
              <a:off x="2255314" y="3184410"/>
              <a:ext cx="1867793" cy="1148954"/>
              <a:chOff x="3007084" y="2817531"/>
              <a:chExt cx="2490391" cy="1531938"/>
            </a:xfrm>
            <a:effectLst>
              <a:outerShdw blurRad="50800" dist="38100" dir="16200000" rotWithShape="0">
                <a:prstClr val="black">
                  <a:alpha val="25000"/>
                </a:prstClr>
              </a:outerShdw>
            </a:effectLst>
          </p:grpSpPr>
          <p:sp>
            <p:nvSpPr>
              <p:cNvPr id="62" name="Freeform 8">
                <a:extLst>
                  <a:ext uri="{FF2B5EF4-FFF2-40B4-BE49-F238E27FC236}">
                    <a16:creationId xmlns="" xmlns:a16="http://schemas.microsoft.com/office/drawing/2014/main" id="{6DAE28D2-FF88-4739-93AA-72C384CA0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7084" y="3196403"/>
                <a:ext cx="2306132" cy="1153066"/>
              </a:xfrm>
              <a:custGeom>
                <a:avLst/>
                <a:gdLst>
                  <a:gd name="T0" fmla="*/ 631 w 746"/>
                  <a:gd name="T1" fmla="*/ 0 h 372"/>
                  <a:gd name="T2" fmla="*/ 373 w 746"/>
                  <a:gd name="T3" fmla="*/ 258 h 372"/>
                  <a:gd name="T4" fmla="*/ 114 w 746"/>
                  <a:gd name="T5" fmla="*/ 0 h 372"/>
                  <a:gd name="T6" fmla="*/ 0 w 746"/>
                  <a:gd name="T7" fmla="*/ 0 h 372"/>
                  <a:gd name="T8" fmla="*/ 373 w 746"/>
                  <a:gd name="T9" fmla="*/ 372 h 372"/>
                  <a:gd name="T10" fmla="*/ 746 w 746"/>
                  <a:gd name="T11" fmla="*/ 0 h 372"/>
                  <a:gd name="T12" fmla="*/ 631 w 746"/>
                  <a:gd name="T13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6" h="372">
                    <a:moveTo>
                      <a:pt x="631" y="0"/>
                    </a:moveTo>
                    <a:cubicBezTo>
                      <a:pt x="631" y="142"/>
                      <a:pt x="515" y="258"/>
                      <a:pt x="373" y="258"/>
                    </a:cubicBezTo>
                    <a:cubicBezTo>
                      <a:pt x="230" y="258"/>
                      <a:pt x="115" y="142"/>
                      <a:pt x="1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6"/>
                      <a:pt x="167" y="372"/>
                      <a:pt x="373" y="372"/>
                    </a:cubicBezTo>
                    <a:cubicBezTo>
                      <a:pt x="578" y="372"/>
                      <a:pt x="745" y="206"/>
                      <a:pt x="746" y="0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rgbClr val="083455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3" name="Isosceles Triangle 51">
                <a:extLst>
                  <a:ext uri="{FF2B5EF4-FFF2-40B4-BE49-F238E27FC236}">
                    <a16:creationId xmlns="" xmlns:a16="http://schemas.microsoft.com/office/drawing/2014/main" id="{080B65BA-A963-4ED0-BEFD-638906E86BA3}"/>
                  </a:ext>
                </a:extLst>
              </p:cNvPr>
              <p:cNvSpPr/>
              <p:nvPr/>
            </p:nvSpPr>
            <p:spPr>
              <a:xfrm>
                <a:off x="4818892" y="2817531"/>
                <a:ext cx="678583" cy="439536"/>
              </a:xfrm>
              <a:prstGeom prst="triangle">
                <a:avLst/>
              </a:prstGeom>
              <a:solidFill>
                <a:srgbClr val="083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E1F426-10DA-4E8D-B362-C3C0ABFAE72D}"/>
              </a:ext>
            </a:extLst>
          </p:cNvPr>
          <p:cNvSpPr txBox="1"/>
          <p:nvPr/>
        </p:nvSpPr>
        <p:spPr>
          <a:xfrm>
            <a:off x="4196128" y="3993807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Golos Text VF Black" pitchFamily="2" charset="0"/>
                <a:ea typeface="Golos Text VF Black" pitchFamily="2" charset="0"/>
                <a:cs typeface="Golos Text Black" panose="020B0903020202020204" pitchFamily="34" charset="0"/>
              </a:rPr>
              <a:t>10%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698BF51-70BC-4795-AEE7-3D93DF984432}"/>
              </a:ext>
            </a:extLst>
          </p:cNvPr>
          <p:cNvSpPr txBox="1"/>
          <p:nvPr/>
        </p:nvSpPr>
        <p:spPr>
          <a:xfrm>
            <a:off x="5280650" y="3993807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Golos Text VF Black" pitchFamily="2" charset="0"/>
                <a:ea typeface="Golos Text VF Black" pitchFamily="2" charset="0"/>
                <a:cs typeface="Golos Text Black" panose="020B0903020202020204" pitchFamily="34" charset="0"/>
              </a:rPr>
              <a:t>15%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5CA9FF0-523E-4B1C-BB66-C263C17B64A0}"/>
              </a:ext>
            </a:extLst>
          </p:cNvPr>
          <p:cNvSpPr txBox="1"/>
          <p:nvPr/>
        </p:nvSpPr>
        <p:spPr>
          <a:xfrm>
            <a:off x="6329669" y="3993807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Golos Text VF Black" pitchFamily="2" charset="0"/>
                <a:ea typeface="Golos Text VF Black" pitchFamily="2" charset="0"/>
                <a:cs typeface="Golos Text Black" panose="020B0903020202020204" pitchFamily="34" charset="0"/>
              </a:rPr>
              <a:t>30%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905121CA-75DD-4A9B-AB32-E90853FF3531}"/>
              </a:ext>
            </a:extLst>
          </p:cNvPr>
          <p:cNvSpPr txBox="1"/>
          <p:nvPr/>
        </p:nvSpPr>
        <p:spPr>
          <a:xfrm>
            <a:off x="7379648" y="3993807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Golos Text VF Black" pitchFamily="2" charset="0"/>
                <a:ea typeface="Golos Text VF Black" pitchFamily="2" charset="0"/>
                <a:cs typeface="Golos Text Black" panose="020B0903020202020204" pitchFamily="34" charset="0"/>
              </a:rPr>
              <a:t>+5%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="" xmlns:a16="http://schemas.microsoft.com/office/drawing/2014/main" id="{8DB9F7BF-4AB0-44D8-A039-2B4B391A8FDF}"/>
              </a:ext>
            </a:extLst>
          </p:cNvPr>
          <p:cNvSpPr/>
          <p:nvPr/>
        </p:nvSpPr>
        <p:spPr>
          <a:xfrm>
            <a:off x="399844" y="3450286"/>
            <a:ext cx="2936845" cy="1585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Соответствие критериям: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Принадлежность к отрасли: обрабатывающее производство, с/х, транспорт, строительство, ЖКХ</a:t>
            </a: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Объем выручки: от 800 млн руб. до 30 млрд руб. в год</a:t>
            </a:r>
            <a:endParaRPr lang="en-US" sz="1000" dirty="0">
              <a:solidFill>
                <a:schemeClr val="bg2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Зарегистрировано в форме юр. лица </a:t>
            </a:r>
            <a:b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или обособленного подразделения </a:t>
            </a:r>
            <a:b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</a:br>
            <a:r>
              <a:rPr lang="ru-RU" sz="1000" dirty="0">
                <a:solidFill>
                  <a:schemeClr val="bg2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на территории МО</a:t>
            </a:r>
          </a:p>
        </p:txBody>
      </p:sp>
    </p:spTree>
    <p:extLst>
      <p:ext uri="{BB962C8B-B14F-4D97-AF65-F5344CB8AC3E}">
        <p14:creationId xmlns:p14="http://schemas.microsoft.com/office/powerpoint/2010/main" val="34779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7057</TotalTime>
  <Words>3912</Words>
  <Application>Microsoft Office PowerPoint</Application>
  <PresentationFormat>Экран (16:9)</PresentationFormat>
  <Paragraphs>699</Paragraphs>
  <Slides>37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37</vt:i4>
      </vt:variant>
    </vt:vector>
  </HeadingPairs>
  <TitlesOfParts>
    <vt:vector size="54" baseType="lpstr">
      <vt:lpstr>Golos Text</vt:lpstr>
      <vt:lpstr>Golos Text Black</vt:lpstr>
      <vt:lpstr>맑은 고딕</vt:lpstr>
      <vt:lpstr>Raleway</vt:lpstr>
      <vt:lpstr>Arial</vt:lpstr>
      <vt:lpstr>Golos Text VF Black</vt:lpstr>
      <vt:lpstr>Courier New</vt:lpstr>
      <vt:lpstr>Roboto</vt:lpstr>
      <vt:lpstr>Verdana</vt:lpstr>
      <vt:lpstr>Tahoma</vt:lpstr>
      <vt:lpstr>Century Gothic</vt:lpstr>
      <vt:lpstr>Symbol</vt:lpstr>
      <vt:lpstr>Lato</vt:lpstr>
      <vt:lpstr>3_swiss-2</vt:lpstr>
      <vt:lpstr>4_swiss-2</vt:lpstr>
      <vt:lpstr>1_swiss-2</vt:lpstr>
      <vt:lpstr>8_swiss-2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Меры поддержки</dc:title>
  <dc:creator>Мининвест Московской области</dc:creator>
  <cp:lastModifiedBy>Дрозенко Е.Ю.</cp:lastModifiedBy>
  <cp:revision>465</cp:revision>
  <cp:lastPrinted>2021-04-02T08:02:01Z</cp:lastPrinted>
  <dcterms:created xsi:type="dcterms:W3CDTF">2019-08-05T14:52:45Z</dcterms:created>
  <dcterms:modified xsi:type="dcterms:W3CDTF">2021-04-02T08:05:41Z</dcterms:modified>
</cp:coreProperties>
</file>